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6" r:id="rId3"/>
  </p:sldMasterIdLst>
  <p:notesMasterIdLst>
    <p:notesMasterId r:id="rId108"/>
  </p:notesMasterIdLst>
  <p:sldIdLst>
    <p:sldId id="256" r:id="rId4"/>
    <p:sldId id="261" r:id="rId5"/>
    <p:sldId id="326" r:id="rId6"/>
    <p:sldId id="327" r:id="rId7"/>
    <p:sldId id="328" r:id="rId8"/>
    <p:sldId id="394" r:id="rId9"/>
    <p:sldId id="409" r:id="rId10"/>
    <p:sldId id="410" r:id="rId11"/>
    <p:sldId id="411" r:id="rId12"/>
    <p:sldId id="337" r:id="rId13"/>
    <p:sldId id="335" r:id="rId14"/>
    <p:sldId id="315" r:id="rId15"/>
    <p:sldId id="320" r:id="rId16"/>
    <p:sldId id="321" r:id="rId17"/>
    <p:sldId id="318" r:id="rId18"/>
    <p:sldId id="340" r:id="rId19"/>
    <p:sldId id="272" r:id="rId20"/>
    <p:sldId id="333" r:id="rId21"/>
    <p:sldId id="274" r:id="rId22"/>
    <p:sldId id="275" r:id="rId23"/>
    <p:sldId id="347" r:id="rId24"/>
    <p:sldId id="408" r:id="rId25"/>
    <p:sldId id="338" r:id="rId26"/>
    <p:sldId id="339" r:id="rId27"/>
    <p:sldId id="341" r:id="rId28"/>
    <p:sldId id="345" r:id="rId29"/>
    <p:sldId id="342" r:id="rId30"/>
    <p:sldId id="343" r:id="rId31"/>
    <p:sldId id="344" r:id="rId32"/>
    <p:sldId id="346" r:id="rId33"/>
    <p:sldId id="407" r:id="rId34"/>
    <p:sldId id="350" r:id="rId35"/>
    <p:sldId id="351" r:id="rId36"/>
    <p:sldId id="352" r:id="rId37"/>
    <p:sldId id="353" r:id="rId38"/>
    <p:sldId id="354" r:id="rId39"/>
    <p:sldId id="355" r:id="rId40"/>
    <p:sldId id="356" r:id="rId41"/>
    <p:sldId id="357" r:id="rId42"/>
    <p:sldId id="358" r:id="rId43"/>
    <p:sldId id="359" r:id="rId44"/>
    <p:sldId id="360" r:id="rId45"/>
    <p:sldId id="336" r:id="rId46"/>
    <p:sldId id="361" r:id="rId47"/>
    <p:sldId id="362" r:id="rId48"/>
    <p:sldId id="334" r:id="rId49"/>
    <p:sldId id="363" r:id="rId50"/>
    <p:sldId id="364" r:id="rId51"/>
    <p:sldId id="365" r:id="rId52"/>
    <p:sldId id="366" r:id="rId53"/>
    <p:sldId id="367" r:id="rId54"/>
    <p:sldId id="368" r:id="rId55"/>
    <p:sldId id="369" r:id="rId56"/>
    <p:sldId id="370" r:id="rId57"/>
    <p:sldId id="371" r:id="rId58"/>
    <p:sldId id="372" r:id="rId59"/>
    <p:sldId id="373" r:id="rId60"/>
    <p:sldId id="375" r:id="rId61"/>
    <p:sldId id="376" r:id="rId62"/>
    <p:sldId id="377" r:id="rId63"/>
    <p:sldId id="378" r:id="rId64"/>
    <p:sldId id="379" r:id="rId65"/>
    <p:sldId id="380" r:id="rId66"/>
    <p:sldId id="324" r:id="rId67"/>
    <p:sldId id="412" r:id="rId68"/>
    <p:sldId id="398" r:id="rId69"/>
    <p:sldId id="413" r:id="rId70"/>
    <p:sldId id="414" r:id="rId71"/>
    <p:sldId id="415" r:id="rId72"/>
    <p:sldId id="395" r:id="rId73"/>
    <p:sldId id="396" r:id="rId74"/>
    <p:sldId id="397" r:id="rId75"/>
    <p:sldId id="388" r:id="rId76"/>
    <p:sldId id="282" r:id="rId77"/>
    <p:sldId id="257" r:id="rId78"/>
    <p:sldId id="258" r:id="rId79"/>
    <p:sldId id="260" r:id="rId80"/>
    <p:sldId id="389" r:id="rId81"/>
    <p:sldId id="262" r:id="rId82"/>
    <p:sldId id="390" r:id="rId83"/>
    <p:sldId id="283" r:id="rId84"/>
    <p:sldId id="391" r:id="rId85"/>
    <p:sldId id="264" r:id="rId86"/>
    <p:sldId id="265" r:id="rId87"/>
    <p:sldId id="392" r:id="rId88"/>
    <p:sldId id="393" r:id="rId89"/>
    <p:sldId id="284" r:id="rId90"/>
    <p:sldId id="269" r:id="rId91"/>
    <p:sldId id="270" r:id="rId92"/>
    <p:sldId id="271" r:id="rId93"/>
    <p:sldId id="277" r:id="rId94"/>
    <p:sldId id="285" r:id="rId95"/>
    <p:sldId id="280" r:id="rId96"/>
    <p:sldId id="416" r:id="rId97"/>
    <p:sldId id="381" r:id="rId98"/>
    <p:sldId id="382" r:id="rId99"/>
    <p:sldId id="402" r:id="rId100"/>
    <p:sldId id="383" r:id="rId101"/>
    <p:sldId id="403" r:id="rId102"/>
    <p:sldId id="386" r:id="rId103"/>
    <p:sldId id="387" r:id="rId104"/>
    <p:sldId id="406" r:id="rId105"/>
    <p:sldId id="374" r:id="rId106"/>
    <p:sldId id="299" r:id="rId107"/>
  </p:sldIdLst>
  <p:sldSz cx="12192000" cy="6858000"/>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CBD386D-2F62-4DE1-ACE2-B4D41D458910}">
          <p14:sldIdLst>
            <p14:sldId id="256"/>
            <p14:sldId id="261"/>
            <p14:sldId id="326"/>
            <p14:sldId id="327"/>
            <p14:sldId id="328"/>
            <p14:sldId id="394"/>
            <p14:sldId id="409"/>
            <p14:sldId id="410"/>
            <p14:sldId id="411"/>
            <p14:sldId id="337"/>
            <p14:sldId id="335"/>
            <p14:sldId id="315"/>
            <p14:sldId id="320"/>
            <p14:sldId id="321"/>
            <p14:sldId id="318"/>
            <p14:sldId id="340"/>
            <p14:sldId id="272"/>
            <p14:sldId id="333"/>
            <p14:sldId id="274"/>
            <p14:sldId id="275"/>
            <p14:sldId id="347"/>
            <p14:sldId id="408"/>
            <p14:sldId id="338"/>
            <p14:sldId id="339"/>
            <p14:sldId id="341"/>
            <p14:sldId id="345"/>
            <p14:sldId id="342"/>
            <p14:sldId id="343"/>
            <p14:sldId id="344"/>
            <p14:sldId id="346"/>
            <p14:sldId id="407"/>
            <p14:sldId id="350"/>
            <p14:sldId id="351"/>
            <p14:sldId id="352"/>
            <p14:sldId id="353"/>
            <p14:sldId id="354"/>
            <p14:sldId id="355"/>
            <p14:sldId id="356"/>
            <p14:sldId id="357"/>
            <p14:sldId id="358"/>
            <p14:sldId id="359"/>
            <p14:sldId id="360"/>
            <p14:sldId id="336"/>
            <p14:sldId id="361"/>
            <p14:sldId id="362"/>
            <p14:sldId id="334"/>
            <p14:sldId id="363"/>
            <p14:sldId id="364"/>
            <p14:sldId id="365"/>
            <p14:sldId id="366"/>
            <p14:sldId id="367"/>
            <p14:sldId id="368"/>
            <p14:sldId id="369"/>
            <p14:sldId id="370"/>
            <p14:sldId id="371"/>
            <p14:sldId id="372"/>
            <p14:sldId id="373"/>
            <p14:sldId id="375"/>
            <p14:sldId id="376"/>
            <p14:sldId id="377"/>
            <p14:sldId id="378"/>
            <p14:sldId id="379"/>
            <p14:sldId id="380"/>
            <p14:sldId id="324"/>
            <p14:sldId id="412"/>
            <p14:sldId id="398"/>
            <p14:sldId id="413"/>
            <p14:sldId id="414"/>
            <p14:sldId id="415"/>
            <p14:sldId id="395"/>
            <p14:sldId id="396"/>
            <p14:sldId id="397"/>
            <p14:sldId id="388"/>
            <p14:sldId id="282"/>
            <p14:sldId id="257"/>
            <p14:sldId id="258"/>
            <p14:sldId id="260"/>
            <p14:sldId id="389"/>
            <p14:sldId id="262"/>
            <p14:sldId id="390"/>
            <p14:sldId id="283"/>
            <p14:sldId id="391"/>
            <p14:sldId id="264"/>
            <p14:sldId id="265"/>
            <p14:sldId id="392"/>
            <p14:sldId id="393"/>
            <p14:sldId id="284"/>
            <p14:sldId id="269"/>
            <p14:sldId id="270"/>
            <p14:sldId id="271"/>
            <p14:sldId id="277"/>
            <p14:sldId id="285"/>
            <p14:sldId id="280"/>
            <p14:sldId id="416"/>
            <p14:sldId id="381"/>
            <p14:sldId id="382"/>
            <p14:sldId id="402"/>
            <p14:sldId id="383"/>
            <p14:sldId id="403"/>
            <p14:sldId id="386"/>
            <p14:sldId id="387"/>
            <p14:sldId id="406"/>
            <p14:sldId id="374"/>
            <p14:sldId id="299"/>
          </p14:sldIdLst>
        </p14:section>
        <p14:section name="Untitled Section" id="{0D5063AF-7BE0-481D-8E22-597C49D5BA6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2D663A2-2C4A-B9E5-BB89-3E9D68FF0712}" name="JS" initials="JS" userId="JS"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B40"/>
    <a:srgbClr val="00D897"/>
    <a:srgbClr val="4285F4"/>
    <a:srgbClr val="D65CC5"/>
    <a:srgbClr val="F0506E"/>
    <a:srgbClr val="66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71" autoAdjust="0"/>
    <p:restoredTop sz="76513" autoAdjust="0"/>
  </p:normalViewPr>
  <p:slideViewPr>
    <p:cSldViewPr snapToGrid="0" showGuides="1">
      <p:cViewPr varScale="1">
        <p:scale>
          <a:sx n="84" d="100"/>
          <a:sy n="84" d="100"/>
        </p:scale>
        <p:origin x="1530"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tableStyles" Target="tableStyles.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microsoft.com/office/2018/10/relationships/authors" Targe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notesMaster" Target="notesMasters/notesMaster1.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presProps" Target="presProps.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theme" Target="theme/theme1.xml"/></Relationships>
</file>

<file path=ppt/diagrams/_rels/data7.xml.rels><?xml version="1.0" encoding="UTF-8" standalone="yes"?>
<Relationships xmlns="http://schemas.openxmlformats.org/package/2006/relationships"><Relationship Id="rId1" Type="http://schemas.openxmlformats.org/officeDocument/2006/relationships/hyperlink" Target="http://ec.europa.eu/budget/graphs/inforeuro.html" TargetMode="External"/></Relationships>
</file>

<file path=ppt/diagrams/_rels/data8.xml.rels><?xml version="1.0" encoding="UTF-8" standalone="yes"?>
<Relationships xmlns="http://schemas.openxmlformats.org/package/2006/relationships"><Relationship Id="rId3" Type="http://schemas.openxmlformats.org/officeDocument/2006/relationships/hyperlink" Target="https://jems.scrollhelp.site/manual/v10/modification-of-the-application-form" TargetMode="External"/><Relationship Id="rId2" Type="http://schemas.openxmlformats.org/officeDocument/2006/relationships/hyperlink" Target="https://www.interreg-central.eu/library/jems-manual/jems-beneficiaries/project-modification/" TargetMode="External"/><Relationship Id="rId1" Type="http://schemas.openxmlformats.org/officeDocument/2006/relationships/hyperlink" Target="chrome-extension://efaidnbmnnnibpcajpcglclefindmkaj/https:/interreg-hr-ba-me.eu/wp-content/uploads/2024/09/HR-BA-ME_21-27_PIM_ver1.pdf"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ec.europa.eu/budget/graphs/inforeuro.html" TargetMode="External"/></Relationships>
</file>

<file path=ppt/diagrams/_rels/drawing8.xml.rels><?xml version="1.0" encoding="UTF-8" standalone="yes"?>
<Relationships xmlns="http://schemas.openxmlformats.org/package/2006/relationships"><Relationship Id="rId3" Type="http://schemas.openxmlformats.org/officeDocument/2006/relationships/hyperlink" Target="https://jems.scrollhelp.site/manual/v10/modification-of-the-application-form" TargetMode="External"/><Relationship Id="rId2" Type="http://schemas.openxmlformats.org/officeDocument/2006/relationships/hyperlink" Target="https://www.interreg-central.eu/library/jems-manual/jems-beneficiaries/project-modification/" TargetMode="External"/><Relationship Id="rId1" Type="http://schemas.openxmlformats.org/officeDocument/2006/relationships/hyperlink" Target="chrome-extension://efaidnbmnnnibpcajpcglclefindmkaj/https:/interreg-hr-ba-me.eu/wp-content/uploads/2024/09/HR-BA-ME_21-27_PIM_ver1.pdf"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448ABD-AACC-46AD-AAAB-83D410209DC8}"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0C0BA284-57CE-4CE9-94E6-71BE1186B0A4}">
      <dgm:prSet/>
      <dgm:spPr/>
      <dgm:t>
        <a:bodyPr/>
        <a:lstStyle/>
        <a:p>
          <a:r>
            <a:rPr lang="hr-HR" b="0" i="0" baseline="0" dirty="0" err="1"/>
            <a:t>Common</a:t>
          </a:r>
          <a:r>
            <a:rPr lang="hr-HR" b="0" i="0" baseline="0" dirty="0"/>
            <a:t> </a:t>
          </a:r>
          <a:r>
            <a:rPr lang="hr-HR" b="0" i="0" baseline="0" dirty="0" err="1"/>
            <a:t>Provisions</a:t>
          </a:r>
          <a:r>
            <a:rPr lang="hr-HR" b="0" i="0" baseline="0" dirty="0"/>
            <a:t> </a:t>
          </a:r>
          <a:r>
            <a:rPr lang="hr-HR" b="0" i="0" baseline="0" dirty="0" err="1"/>
            <a:t>Regulations</a:t>
          </a:r>
          <a:r>
            <a:rPr lang="hr-HR" b="0" i="0" baseline="0" dirty="0"/>
            <a:t> (čl. 47 i 50, </a:t>
          </a:r>
          <a:r>
            <a:rPr lang="hr-HR" b="0" i="0" baseline="0" dirty="0" err="1"/>
            <a:t>Annex</a:t>
          </a:r>
          <a:r>
            <a:rPr lang="hr-HR" b="0" i="0" baseline="0" dirty="0"/>
            <a:t> IX)</a:t>
          </a:r>
          <a:endParaRPr lang="en-US" dirty="0"/>
        </a:p>
      </dgm:t>
    </dgm:pt>
    <dgm:pt modelId="{289C4AA5-6DC4-4C63-9768-38E848D9544F}" type="parTrans" cxnId="{459CF902-50AA-4F9C-91BC-DE499A4C7A8B}">
      <dgm:prSet/>
      <dgm:spPr/>
      <dgm:t>
        <a:bodyPr/>
        <a:lstStyle/>
        <a:p>
          <a:endParaRPr lang="en-US"/>
        </a:p>
      </dgm:t>
    </dgm:pt>
    <dgm:pt modelId="{4B2391D0-45BB-4179-9834-76564832F32B}" type="sibTrans" cxnId="{459CF902-50AA-4F9C-91BC-DE499A4C7A8B}">
      <dgm:prSet/>
      <dgm:spPr/>
      <dgm:t>
        <a:bodyPr/>
        <a:lstStyle/>
        <a:p>
          <a:endParaRPr lang="en-US"/>
        </a:p>
      </dgm:t>
    </dgm:pt>
    <dgm:pt modelId="{C9AA1AE7-6716-44C4-8E5F-4BBA5832E6B4}">
      <dgm:prSet/>
      <dgm:spPr/>
      <dgm:t>
        <a:bodyPr/>
        <a:lstStyle/>
        <a:p>
          <a:r>
            <a:rPr lang="hr-HR" b="0" i="0" baseline="0" dirty="0"/>
            <a:t>Interreg </a:t>
          </a:r>
          <a:r>
            <a:rPr lang="hr-HR" b="0" i="0" baseline="0" dirty="0" err="1"/>
            <a:t>Regulation</a:t>
          </a:r>
          <a:r>
            <a:rPr lang="hr-HR" b="0" i="0" baseline="0" dirty="0"/>
            <a:t> (čl. 36)</a:t>
          </a:r>
          <a:endParaRPr lang="en-US" dirty="0"/>
        </a:p>
      </dgm:t>
    </dgm:pt>
    <dgm:pt modelId="{93901253-CA36-4E9A-A243-86963A53F6EA}" type="parTrans" cxnId="{3BAA8239-34BF-480B-9151-773DF5394EBD}">
      <dgm:prSet/>
      <dgm:spPr/>
      <dgm:t>
        <a:bodyPr/>
        <a:lstStyle/>
        <a:p>
          <a:endParaRPr lang="en-US"/>
        </a:p>
      </dgm:t>
    </dgm:pt>
    <dgm:pt modelId="{9D07AB09-6F73-4706-A826-BAD0319C5556}" type="sibTrans" cxnId="{3BAA8239-34BF-480B-9151-773DF5394EBD}">
      <dgm:prSet/>
      <dgm:spPr/>
      <dgm:t>
        <a:bodyPr/>
        <a:lstStyle/>
        <a:p>
          <a:endParaRPr lang="en-US"/>
        </a:p>
      </dgm:t>
    </dgm:pt>
    <dgm:pt modelId="{3E404A16-F94E-4B75-BEB0-94D6622CFEC3}">
      <dgm:prSet/>
      <dgm:spPr/>
      <dgm:t>
        <a:bodyPr/>
        <a:lstStyle/>
        <a:p>
          <a:r>
            <a:rPr lang="hr-HR" b="0" i="0" baseline="0" dirty="0">
              <a:solidFill>
                <a:schemeClr val="tx1"/>
              </a:solidFill>
            </a:rPr>
            <a:t>Interreg Brand Design Manual </a:t>
          </a:r>
          <a:endParaRPr lang="en-US" dirty="0">
            <a:solidFill>
              <a:schemeClr val="tx1"/>
            </a:solidFill>
          </a:endParaRPr>
        </a:p>
      </dgm:t>
    </dgm:pt>
    <dgm:pt modelId="{0B201AC3-DF48-4FB1-B7E5-49D95AC72D4F}" type="parTrans" cxnId="{515C8934-97FA-4314-AAC2-E7F27C4DEC42}">
      <dgm:prSet/>
      <dgm:spPr/>
      <dgm:t>
        <a:bodyPr/>
        <a:lstStyle/>
        <a:p>
          <a:endParaRPr lang="en-US"/>
        </a:p>
      </dgm:t>
    </dgm:pt>
    <dgm:pt modelId="{177E69EF-77A9-452A-B762-2DD2D43A7536}" type="sibTrans" cxnId="{515C8934-97FA-4314-AAC2-E7F27C4DEC42}">
      <dgm:prSet/>
      <dgm:spPr/>
      <dgm:t>
        <a:bodyPr/>
        <a:lstStyle/>
        <a:p>
          <a:endParaRPr lang="en-US"/>
        </a:p>
      </dgm:t>
    </dgm:pt>
    <dgm:pt modelId="{72994AED-AFB0-400C-91B6-7F1E6EECF72E}">
      <dgm:prSet/>
      <dgm:spPr/>
      <dgm:t>
        <a:bodyPr/>
        <a:lstStyle/>
        <a:p>
          <a:r>
            <a:rPr lang="hr-HR" b="0" i="0" baseline="0"/>
            <a:t>Project Implementation Manual</a:t>
          </a:r>
          <a:endParaRPr lang="en-US"/>
        </a:p>
      </dgm:t>
    </dgm:pt>
    <dgm:pt modelId="{D16E5AA1-7705-47A7-B1A5-C4382C4AAC19}" type="parTrans" cxnId="{85B4D88D-965D-452E-9AD5-16EF873E7752}">
      <dgm:prSet/>
      <dgm:spPr/>
      <dgm:t>
        <a:bodyPr/>
        <a:lstStyle/>
        <a:p>
          <a:endParaRPr lang="en-US"/>
        </a:p>
      </dgm:t>
    </dgm:pt>
    <dgm:pt modelId="{D1F4A362-C03D-4C82-90CE-06CA54927CFB}" type="sibTrans" cxnId="{85B4D88D-965D-452E-9AD5-16EF873E7752}">
      <dgm:prSet/>
      <dgm:spPr/>
      <dgm:t>
        <a:bodyPr/>
        <a:lstStyle/>
        <a:p>
          <a:endParaRPr lang="en-US"/>
        </a:p>
      </dgm:t>
    </dgm:pt>
    <dgm:pt modelId="{8B33588C-742D-4D5F-B1E3-2D3DD4C4B553}" type="pres">
      <dgm:prSet presAssocID="{1F448ABD-AACC-46AD-AAAB-83D410209DC8}" presName="vert0" presStyleCnt="0">
        <dgm:presLayoutVars>
          <dgm:dir/>
          <dgm:animOne val="branch"/>
          <dgm:animLvl val="lvl"/>
        </dgm:presLayoutVars>
      </dgm:prSet>
      <dgm:spPr/>
    </dgm:pt>
    <dgm:pt modelId="{57E487C3-B82D-498F-8ED5-5D43D1F965DD}" type="pres">
      <dgm:prSet presAssocID="{0C0BA284-57CE-4CE9-94E6-71BE1186B0A4}" presName="thickLine" presStyleLbl="alignNode1" presStyleIdx="0" presStyleCnt="4"/>
      <dgm:spPr/>
    </dgm:pt>
    <dgm:pt modelId="{64C6850A-5C82-400A-A10B-00E3CDABF3A2}" type="pres">
      <dgm:prSet presAssocID="{0C0BA284-57CE-4CE9-94E6-71BE1186B0A4}" presName="horz1" presStyleCnt="0"/>
      <dgm:spPr/>
    </dgm:pt>
    <dgm:pt modelId="{84996BE1-9BC4-4F42-A8FA-981CEB096690}" type="pres">
      <dgm:prSet presAssocID="{0C0BA284-57CE-4CE9-94E6-71BE1186B0A4}" presName="tx1" presStyleLbl="revTx" presStyleIdx="0" presStyleCnt="4"/>
      <dgm:spPr/>
    </dgm:pt>
    <dgm:pt modelId="{71AEAB46-501E-4101-942D-0F67AAE174BA}" type="pres">
      <dgm:prSet presAssocID="{0C0BA284-57CE-4CE9-94E6-71BE1186B0A4}" presName="vert1" presStyleCnt="0"/>
      <dgm:spPr/>
    </dgm:pt>
    <dgm:pt modelId="{8DE6EE00-3593-44B4-BD90-C431690FC1DC}" type="pres">
      <dgm:prSet presAssocID="{C9AA1AE7-6716-44C4-8E5F-4BBA5832E6B4}" presName="thickLine" presStyleLbl="alignNode1" presStyleIdx="1" presStyleCnt="4"/>
      <dgm:spPr/>
    </dgm:pt>
    <dgm:pt modelId="{2CD3980C-2F9F-4F9F-83EB-BA119B26CF0F}" type="pres">
      <dgm:prSet presAssocID="{C9AA1AE7-6716-44C4-8E5F-4BBA5832E6B4}" presName="horz1" presStyleCnt="0"/>
      <dgm:spPr/>
    </dgm:pt>
    <dgm:pt modelId="{7665277C-7E2D-41A2-A585-17A2FADB5C6F}" type="pres">
      <dgm:prSet presAssocID="{C9AA1AE7-6716-44C4-8E5F-4BBA5832E6B4}" presName="tx1" presStyleLbl="revTx" presStyleIdx="1" presStyleCnt="4"/>
      <dgm:spPr/>
    </dgm:pt>
    <dgm:pt modelId="{E0CEDD35-D487-4201-8ED1-17506AEB6975}" type="pres">
      <dgm:prSet presAssocID="{C9AA1AE7-6716-44C4-8E5F-4BBA5832E6B4}" presName="vert1" presStyleCnt="0"/>
      <dgm:spPr/>
    </dgm:pt>
    <dgm:pt modelId="{13ABEDCE-87DB-412F-988F-A91FA697D06D}" type="pres">
      <dgm:prSet presAssocID="{3E404A16-F94E-4B75-BEB0-94D6622CFEC3}" presName="thickLine" presStyleLbl="alignNode1" presStyleIdx="2" presStyleCnt="4"/>
      <dgm:spPr/>
    </dgm:pt>
    <dgm:pt modelId="{A435E0A0-67D1-4DBE-96A5-A32836BC3D14}" type="pres">
      <dgm:prSet presAssocID="{3E404A16-F94E-4B75-BEB0-94D6622CFEC3}" presName="horz1" presStyleCnt="0"/>
      <dgm:spPr/>
    </dgm:pt>
    <dgm:pt modelId="{0929F23A-6E46-43CB-AF57-F0D6FCEE6EB1}" type="pres">
      <dgm:prSet presAssocID="{3E404A16-F94E-4B75-BEB0-94D6622CFEC3}" presName="tx1" presStyleLbl="revTx" presStyleIdx="2" presStyleCnt="4"/>
      <dgm:spPr/>
    </dgm:pt>
    <dgm:pt modelId="{1452C5E0-12AA-4647-A604-19A2C9F49A46}" type="pres">
      <dgm:prSet presAssocID="{3E404A16-F94E-4B75-BEB0-94D6622CFEC3}" presName="vert1" presStyleCnt="0"/>
      <dgm:spPr/>
    </dgm:pt>
    <dgm:pt modelId="{BC485584-1F51-4E32-AC0A-195E7224F91D}" type="pres">
      <dgm:prSet presAssocID="{72994AED-AFB0-400C-91B6-7F1E6EECF72E}" presName="thickLine" presStyleLbl="alignNode1" presStyleIdx="3" presStyleCnt="4"/>
      <dgm:spPr/>
    </dgm:pt>
    <dgm:pt modelId="{465ABF1E-B7AB-4243-95A1-82B0E118D0DA}" type="pres">
      <dgm:prSet presAssocID="{72994AED-AFB0-400C-91B6-7F1E6EECF72E}" presName="horz1" presStyleCnt="0"/>
      <dgm:spPr/>
    </dgm:pt>
    <dgm:pt modelId="{8B9B9C73-8B40-4DB1-9829-8778D80146C4}" type="pres">
      <dgm:prSet presAssocID="{72994AED-AFB0-400C-91B6-7F1E6EECF72E}" presName="tx1" presStyleLbl="revTx" presStyleIdx="3" presStyleCnt="4"/>
      <dgm:spPr/>
    </dgm:pt>
    <dgm:pt modelId="{0362BE28-2BC8-42E9-9E52-74D2442688F9}" type="pres">
      <dgm:prSet presAssocID="{72994AED-AFB0-400C-91B6-7F1E6EECF72E}" presName="vert1" presStyleCnt="0"/>
      <dgm:spPr/>
    </dgm:pt>
  </dgm:ptLst>
  <dgm:cxnLst>
    <dgm:cxn modelId="{459CF902-50AA-4F9C-91BC-DE499A4C7A8B}" srcId="{1F448ABD-AACC-46AD-AAAB-83D410209DC8}" destId="{0C0BA284-57CE-4CE9-94E6-71BE1186B0A4}" srcOrd="0" destOrd="0" parTransId="{289C4AA5-6DC4-4C63-9768-38E848D9544F}" sibTransId="{4B2391D0-45BB-4179-9834-76564832F32B}"/>
    <dgm:cxn modelId="{1E4B311E-AE6D-4F58-847A-62BE02968DD0}" type="presOf" srcId="{0C0BA284-57CE-4CE9-94E6-71BE1186B0A4}" destId="{84996BE1-9BC4-4F42-A8FA-981CEB096690}" srcOrd="0" destOrd="0" presId="urn:microsoft.com/office/officeart/2008/layout/LinedList"/>
    <dgm:cxn modelId="{515C8934-97FA-4314-AAC2-E7F27C4DEC42}" srcId="{1F448ABD-AACC-46AD-AAAB-83D410209DC8}" destId="{3E404A16-F94E-4B75-BEB0-94D6622CFEC3}" srcOrd="2" destOrd="0" parTransId="{0B201AC3-DF48-4FB1-B7E5-49D95AC72D4F}" sibTransId="{177E69EF-77A9-452A-B762-2DD2D43A7536}"/>
    <dgm:cxn modelId="{3BAA8239-34BF-480B-9151-773DF5394EBD}" srcId="{1F448ABD-AACC-46AD-AAAB-83D410209DC8}" destId="{C9AA1AE7-6716-44C4-8E5F-4BBA5832E6B4}" srcOrd="1" destOrd="0" parTransId="{93901253-CA36-4E9A-A243-86963A53F6EA}" sibTransId="{9D07AB09-6F73-4706-A826-BAD0319C5556}"/>
    <dgm:cxn modelId="{8A9C8571-5D3E-47FE-8D9E-BA608541705C}" type="presOf" srcId="{72994AED-AFB0-400C-91B6-7F1E6EECF72E}" destId="{8B9B9C73-8B40-4DB1-9829-8778D80146C4}" srcOrd="0" destOrd="0" presId="urn:microsoft.com/office/officeart/2008/layout/LinedList"/>
    <dgm:cxn modelId="{85B4D88D-965D-452E-9AD5-16EF873E7752}" srcId="{1F448ABD-AACC-46AD-AAAB-83D410209DC8}" destId="{72994AED-AFB0-400C-91B6-7F1E6EECF72E}" srcOrd="3" destOrd="0" parTransId="{D16E5AA1-7705-47A7-B1A5-C4382C4AAC19}" sibTransId="{D1F4A362-C03D-4C82-90CE-06CA54927CFB}"/>
    <dgm:cxn modelId="{A6984B92-5D84-4D47-8F36-22C069C44D74}" type="presOf" srcId="{3E404A16-F94E-4B75-BEB0-94D6622CFEC3}" destId="{0929F23A-6E46-43CB-AF57-F0D6FCEE6EB1}" srcOrd="0" destOrd="0" presId="urn:microsoft.com/office/officeart/2008/layout/LinedList"/>
    <dgm:cxn modelId="{F6D729CC-6C8D-4B98-929B-79ABAF462CD7}" type="presOf" srcId="{1F448ABD-AACC-46AD-AAAB-83D410209DC8}" destId="{8B33588C-742D-4D5F-B1E3-2D3DD4C4B553}" srcOrd="0" destOrd="0" presId="urn:microsoft.com/office/officeart/2008/layout/LinedList"/>
    <dgm:cxn modelId="{8ADDF5DD-6923-47AB-BC1B-6738681180EC}" type="presOf" srcId="{C9AA1AE7-6716-44C4-8E5F-4BBA5832E6B4}" destId="{7665277C-7E2D-41A2-A585-17A2FADB5C6F}" srcOrd="0" destOrd="0" presId="urn:microsoft.com/office/officeart/2008/layout/LinedList"/>
    <dgm:cxn modelId="{4E44DDCA-DF6F-4090-87E9-613280FAA746}" type="presParOf" srcId="{8B33588C-742D-4D5F-B1E3-2D3DD4C4B553}" destId="{57E487C3-B82D-498F-8ED5-5D43D1F965DD}" srcOrd="0" destOrd="0" presId="urn:microsoft.com/office/officeart/2008/layout/LinedList"/>
    <dgm:cxn modelId="{204B864B-D8B9-4945-BCED-3D01AB9A955A}" type="presParOf" srcId="{8B33588C-742D-4D5F-B1E3-2D3DD4C4B553}" destId="{64C6850A-5C82-400A-A10B-00E3CDABF3A2}" srcOrd="1" destOrd="0" presId="urn:microsoft.com/office/officeart/2008/layout/LinedList"/>
    <dgm:cxn modelId="{E1DB6D54-9A05-497B-9696-A3B0F67A2EDA}" type="presParOf" srcId="{64C6850A-5C82-400A-A10B-00E3CDABF3A2}" destId="{84996BE1-9BC4-4F42-A8FA-981CEB096690}" srcOrd="0" destOrd="0" presId="urn:microsoft.com/office/officeart/2008/layout/LinedList"/>
    <dgm:cxn modelId="{6283C0D9-C692-47A6-BE14-12423525DC2B}" type="presParOf" srcId="{64C6850A-5C82-400A-A10B-00E3CDABF3A2}" destId="{71AEAB46-501E-4101-942D-0F67AAE174BA}" srcOrd="1" destOrd="0" presId="urn:microsoft.com/office/officeart/2008/layout/LinedList"/>
    <dgm:cxn modelId="{35ADF1D1-F2A8-4921-B5F8-C96B0D175402}" type="presParOf" srcId="{8B33588C-742D-4D5F-B1E3-2D3DD4C4B553}" destId="{8DE6EE00-3593-44B4-BD90-C431690FC1DC}" srcOrd="2" destOrd="0" presId="urn:microsoft.com/office/officeart/2008/layout/LinedList"/>
    <dgm:cxn modelId="{638FF0F5-B6A4-4109-8775-67E364A4142F}" type="presParOf" srcId="{8B33588C-742D-4D5F-B1E3-2D3DD4C4B553}" destId="{2CD3980C-2F9F-4F9F-83EB-BA119B26CF0F}" srcOrd="3" destOrd="0" presId="urn:microsoft.com/office/officeart/2008/layout/LinedList"/>
    <dgm:cxn modelId="{0471249B-6D8A-40D9-9A8D-37F84944C0BD}" type="presParOf" srcId="{2CD3980C-2F9F-4F9F-83EB-BA119B26CF0F}" destId="{7665277C-7E2D-41A2-A585-17A2FADB5C6F}" srcOrd="0" destOrd="0" presId="urn:microsoft.com/office/officeart/2008/layout/LinedList"/>
    <dgm:cxn modelId="{B8B705A0-69BE-4B5F-A81C-FF958D35D804}" type="presParOf" srcId="{2CD3980C-2F9F-4F9F-83EB-BA119B26CF0F}" destId="{E0CEDD35-D487-4201-8ED1-17506AEB6975}" srcOrd="1" destOrd="0" presId="urn:microsoft.com/office/officeart/2008/layout/LinedList"/>
    <dgm:cxn modelId="{2D77F6E2-72CC-47B2-807D-3D987099A5E4}" type="presParOf" srcId="{8B33588C-742D-4D5F-B1E3-2D3DD4C4B553}" destId="{13ABEDCE-87DB-412F-988F-A91FA697D06D}" srcOrd="4" destOrd="0" presId="urn:microsoft.com/office/officeart/2008/layout/LinedList"/>
    <dgm:cxn modelId="{2284FA29-A4FC-4158-BB51-D5FCB2E7392A}" type="presParOf" srcId="{8B33588C-742D-4D5F-B1E3-2D3DD4C4B553}" destId="{A435E0A0-67D1-4DBE-96A5-A32836BC3D14}" srcOrd="5" destOrd="0" presId="urn:microsoft.com/office/officeart/2008/layout/LinedList"/>
    <dgm:cxn modelId="{45BCD667-C7B9-4CEA-BE48-E4AEE5148893}" type="presParOf" srcId="{A435E0A0-67D1-4DBE-96A5-A32836BC3D14}" destId="{0929F23A-6E46-43CB-AF57-F0D6FCEE6EB1}" srcOrd="0" destOrd="0" presId="urn:microsoft.com/office/officeart/2008/layout/LinedList"/>
    <dgm:cxn modelId="{87D6AF83-7576-48EB-9FE8-551A5BBD1766}" type="presParOf" srcId="{A435E0A0-67D1-4DBE-96A5-A32836BC3D14}" destId="{1452C5E0-12AA-4647-A604-19A2C9F49A46}" srcOrd="1" destOrd="0" presId="urn:microsoft.com/office/officeart/2008/layout/LinedList"/>
    <dgm:cxn modelId="{BE1C29CF-7ECF-4FAD-82FD-37C2B74BC60F}" type="presParOf" srcId="{8B33588C-742D-4D5F-B1E3-2D3DD4C4B553}" destId="{BC485584-1F51-4E32-AC0A-195E7224F91D}" srcOrd="6" destOrd="0" presId="urn:microsoft.com/office/officeart/2008/layout/LinedList"/>
    <dgm:cxn modelId="{2C17E1A3-D66B-438B-A314-C14BD4466A19}" type="presParOf" srcId="{8B33588C-742D-4D5F-B1E3-2D3DD4C4B553}" destId="{465ABF1E-B7AB-4243-95A1-82B0E118D0DA}" srcOrd="7" destOrd="0" presId="urn:microsoft.com/office/officeart/2008/layout/LinedList"/>
    <dgm:cxn modelId="{E6D6FAB0-E134-4448-A831-00A65D161EDE}" type="presParOf" srcId="{465ABF1E-B7AB-4243-95A1-82B0E118D0DA}" destId="{8B9B9C73-8B40-4DB1-9829-8778D80146C4}" srcOrd="0" destOrd="0" presId="urn:microsoft.com/office/officeart/2008/layout/LinedList"/>
    <dgm:cxn modelId="{B4D258E0-EDF3-4EBA-8F18-383B6083DFF9}" type="presParOf" srcId="{465ABF1E-B7AB-4243-95A1-82B0E118D0DA}" destId="{0362BE28-2BC8-42E9-9E52-74D2442688F9}"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DB3E2F2-3709-422F-B322-1174839CF2A1}"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hr-HR"/>
        </a:p>
      </dgm:t>
    </dgm:pt>
    <dgm:pt modelId="{39E1E8B6-9790-4A88-A967-39CE2F259E05}">
      <dgm:prSet custT="1"/>
      <dgm:spPr>
        <a:solidFill>
          <a:srgbClr val="8E3432"/>
        </a:solidFill>
      </dgm:spPr>
      <dgm:t>
        <a:bodyPr/>
        <a:lstStyle/>
        <a:p>
          <a:r>
            <a:rPr lang="hr-HR" sz="2500" b="1" dirty="0" err="1"/>
            <a:t>Report</a:t>
          </a:r>
          <a:r>
            <a:rPr lang="hr-HR" sz="2500" b="1" dirty="0"/>
            <a:t> </a:t>
          </a:r>
        </a:p>
        <a:p>
          <a:r>
            <a:rPr lang="hr-HR" sz="2500" b="1" dirty="0" err="1"/>
            <a:t>annexes</a:t>
          </a:r>
          <a:endParaRPr lang="hr-HR" sz="2500" b="1" dirty="0"/>
        </a:p>
      </dgm:t>
    </dgm:pt>
    <dgm:pt modelId="{7FB6FA97-1FC9-416D-A99C-228F5389A80D}" type="parTrans" cxnId="{A4BBE8E2-7F76-4EAA-A4CB-3C4225BAB651}">
      <dgm:prSet/>
      <dgm:spPr/>
      <dgm:t>
        <a:bodyPr/>
        <a:lstStyle/>
        <a:p>
          <a:endParaRPr lang="hr-HR"/>
        </a:p>
      </dgm:t>
    </dgm:pt>
    <dgm:pt modelId="{14AB115C-1873-4381-A6E4-C5F56DAA2C04}" type="sibTrans" cxnId="{A4BBE8E2-7F76-4EAA-A4CB-3C4225BAB651}">
      <dgm:prSet/>
      <dgm:spPr/>
      <dgm:t>
        <a:bodyPr/>
        <a:lstStyle/>
        <a:p>
          <a:endParaRPr lang="hr-HR"/>
        </a:p>
      </dgm:t>
    </dgm:pt>
    <dgm:pt modelId="{26525155-EE01-46DD-ADC5-D22A61804C1B}">
      <dgm:prSet custT="1"/>
      <dgm:spPr/>
      <dgm:t>
        <a:bodyPr/>
        <a:lstStyle/>
        <a:p>
          <a:pPr marL="228600" lvl="1" indent="-228600" algn="just" defTabSz="889000">
            <a:lnSpc>
              <a:spcPct val="90000"/>
            </a:lnSpc>
            <a:spcBef>
              <a:spcPct val="0"/>
            </a:spcBef>
            <a:spcAft>
              <a:spcPct val="15000"/>
            </a:spcAft>
            <a:buNone/>
          </a:pPr>
          <a:endParaRPr lang="hr-HR" sz="2000" kern="1200" dirty="0">
            <a:solidFill>
              <a:prstClr val="black">
                <a:hueOff val="0"/>
                <a:satOff val="0"/>
                <a:lumOff val="0"/>
                <a:alphaOff val="0"/>
              </a:prstClr>
            </a:solidFill>
            <a:latin typeface="Aptos" panose="02110004020202020204"/>
            <a:ea typeface="+mn-ea"/>
            <a:cs typeface="+mn-cs"/>
          </a:endParaRPr>
        </a:p>
      </dgm:t>
    </dgm:pt>
    <dgm:pt modelId="{794E336A-B58C-46DF-8561-0646F3BC1087}" type="parTrans" cxnId="{5EE7F56A-53AB-471F-8C22-DC5B5ECD1ED8}">
      <dgm:prSet/>
      <dgm:spPr/>
      <dgm:t>
        <a:bodyPr/>
        <a:lstStyle/>
        <a:p>
          <a:endParaRPr lang="hr-HR"/>
        </a:p>
      </dgm:t>
    </dgm:pt>
    <dgm:pt modelId="{0144DA83-03A6-4F2C-AAEF-3025ED7ECF02}" type="sibTrans" cxnId="{5EE7F56A-53AB-471F-8C22-DC5B5ECD1ED8}">
      <dgm:prSet/>
      <dgm:spPr/>
      <dgm:t>
        <a:bodyPr/>
        <a:lstStyle/>
        <a:p>
          <a:endParaRPr lang="hr-HR"/>
        </a:p>
      </dgm:t>
    </dgm:pt>
    <dgm:pt modelId="{9E79B308-134F-4C74-9332-CF85EEFF95DC}">
      <dgm:prSet custT="1"/>
      <dgm:spPr>
        <a:solidFill>
          <a:schemeClr val="bg2">
            <a:lumMod val="75000"/>
          </a:schemeClr>
        </a:solidFill>
      </dgm:spPr>
      <dgm:t>
        <a:bodyPr/>
        <a:lstStyle/>
        <a:p>
          <a:r>
            <a:rPr lang="hr-HR" sz="2500" b="1" dirty="0"/>
            <a:t>Ostalo</a:t>
          </a:r>
        </a:p>
      </dgm:t>
    </dgm:pt>
    <dgm:pt modelId="{F7FE9D7E-FED8-4D9C-9568-B208844ED0BB}" type="parTrans" cxnId="{51DACF13-1B3D-4409-840B-C783C0D8443D}">
      <dgm:prSet/>
      <dgm:spPr/>
      <dgm:t>
        <a:bodyPr/>
        <a:lstStyle/>
        <a:p>
          <a:endParaRPr lang="hr-HR"/>
        </a:p>
      </dgm:t>
    </dgm:pt>
    <dgm:pt modelId="{604881C2-B0C0-4900-9671-624949824387}" type="sibTrans" cxnId="{51DACF13-1B3D-4409-840B-C783C0D8443D}">
      <dgm:prSet/>
      <dgm:spPr/>
      <dgm:t>
        <a:bodyPr/>
        <a:lstStyle/>
        <a:p>
          <a:endParaRPr lang="hr-HR"/>
        </a:p>
      </dgm:t>
    </dgm:pt>
    <dgm:pt modelId="{3200D6C0-DFD2-4D49-A864-7EF9D56CA9AD}">
      <dgm:prSet custT="1"/>
      <dgm:spPr>
        <a:solidFill>
          <a:schemeClr val="bg2">
            <a:lumMod val="75000"/>
            <a:alpha val="90000"/>
          </a:schemeClr>
        </a:solidFill>
      </dgm:spPr>
      <dgm:t>
        <a:bodyPr/>
        <a:lstStyle/>
        <a:p>
          <a:pPr algn="just"/>
          <a:r>
            <a:rPr lang="hr-HR" sz="2000" dirty="0"/>
            <a:t>Nisu uključene obavijesti (notifikacije), projektni partner ne dobije informaciju o učitanom Zahtjevu za nadopunama</a:t>
          </a:r>
        </a:p>
      </dgm:t>
    </dgm:pt>
    <dgm:pt modelId="{3A6C4D97-2A29-4F02-A9E8-0B8D0381BE66}" type="parTrans" cxnId="{C32BA590-D23C-443F-8A76-802FF223D738}">
      <dgm:prSet/>
      <dgm:spPr/>
      <dgm:t>
        <a:bodyPr/>
        <a:lstStyle/>
        <a:p>
          <a:endParaRPr lang="hr-HR"/>
        </a:p>
      </dgm:t>
    </dgm:pt>
    <dgm:pt modelId="{759C69B0-1719-41CA-9056-54A1E5CBDC56}" type="sibTrans" cxnId="{C32BA590-D23C-443F-8A76-802FF223D738}">
      <dgm:prSet/>
      <dgm:spPr/>
      <dgm:t>
        <a:bodyPr/>
        <a:lstStyle/>
        <a:p>
          <a:endParaRPr lang="hr-HR"/>
        </a:p>
      </dgm:t>
    </dgm:pt>
    <dgm:pt modelId="{E53BA946-5111-465D-B03A-0C42E707CAF8}">
      <dgm:prSet custT="1"/>
      <dgm:spPr>
        <a:solidFill>
          <a:schemeClr val="bg2">
            <a:lumMod val="75000"/>
            <a:alpha val="90000"/>
          </a:schemeClr>
        </a:solidFill>
      </dgm:spPr>
      <dgm:t>
        <a:bodyPr/>
        <a:lstStyle/>
        <a:p>
          <a:pPr algn="just"/>
          <a:r>
            <a:rPr lang="hr-HR" sz="2000" dirty="0"/>
            <a:t>Nakon što je izvještaj vraćen na doradu (</a:t>
          </a:r>
          <a:r>
            <a:rPr lang="hr-HR" sz="2000" i="1" dirty="0" err="1"/>
            <a:t>Reopen</a:t>
          </a:r>
          <a:r>
            <a:rPr lang="hr-HR" sz="2000" i="1" dirty="0"/>
            <a:t> </a:t>
          </a:r>
          <a:r>
            <a:rPr lang="hr-HR" sz="2000" i="1" dirty="0" err="1"/>
            <a:t>report</a:t>
          </a:r>
          <a:r>
            <a:rPr lang="hr-HR" sz="2000" dirty="0"/>
            <a:t>) često izostane ponovna predaja izvještaja (</a:t>
          </a:r>
          <a:r>
            <a:rPr lang="hr-HR" sz="2000" i="1" dirty="0" err="1"/>
            <a:t>Submit</a:t>
          </a:r>
          <a:r>
            <a:rPr lang="hr-HR" sz="2000" dirty="0"/>
            <a:t>)</a:t>
          </a:r>
        </a:p>
      </dgm:t>
    </dgm:pt>
    <dgm:pt modelId="{3DDC806D-F3FD-48C0-B0B3-C809FBAC497D}" type="parTrans" cxnId="{30C39B61-0473-4976-87A3-225D10CB740A}">
      <dgm:prSet/>
      <dgm:spPr/>
      <dgm:t>
        <a:bodyPr/>
        <a:lstStyle/>
        <a:p>
          <a:endParaRPr lang="hr-HR"/>
        </a:p>
      </dgm:t>
    </dgm:pt>
    <dgm:pt modelId="{5FD64703-7FA3-43AA-AE1C-67227CFA3678}" type="sibTrans" cxnId="{30C39B61-0473-4976-87A3-225D10CB740A}">
      <dgm:prSet/>
      <dgm:spPr/>
      <dgm:t>
        <a:bodyPr/>
        <a:lstStyle/>
        <a:p>
          <a:endParaRPr lang="hr-HR"/>
        </a:p>
      </dgm:t>
    </dgm:pt>
    <dgm:pt modelId="{FA8218D9-CE60-41A6-AEE2-439206124A47}">
      <dgm:prSet custT="1"/>
      <dgm:spPr/>
      <dgm:t>
        <a:bodyPr/>
        <a:lstStyle/>
        <a:p>
          <a:pPr marL="228600" lvl="1" indent="-228600" algn="just" defTabSz="889000">
            <a:lnSpc>
              <a:spcPct val="90000"/>
            </a:lnSpc>
            <a:spcBef>
              <a:spcPct val="0"/>
            </a:spcBef>
            <a:spcAft>
              <a:spcPct val="15000"/>
            </a:spcAft>
            <a:buChar char="•"/>
          </a:pPr>
          <a:r>
            <a:rPr lang="hr-HR" sz="2000" kern="1200" dirty="0">
              <a:solidFill>
                <a:prstClr val="black">
                  <a:hueOff val="0"/>
                  <a:satOff val="0"/>
                  <a:lumOff val="0"/>
                  <a:alphaOff val="0"/>
                </a:prstClr>
              </a:solidFill>
              <a:latin typeface="+mn-lt"/>
              <a:ea typeface="+mn-ea"/>
              <a:cs typeface="+mn-cs"/>
            </a:rPr>
            <a:t>Neadekvatno označavanje dokumentacije</a:t>
          </a:r>
        </a:p>
      </dgm:t>
    </dgm:pt>
    <dgm:pt modelId="{1A1E4FD5-EDE1-478C-94A7-674980BB1F27}" type="parTrans" cxnId="{F3B2CCE7-9A35-4A55-A7D5-A3DCA53B9088}">
      <dgm:prSet/>
      <dgm:spPr/>
      <dgm:t>
        <a:bodyPr/>
        <a:lstStyle/>
        <a:p>
          <a:endParaRPr lang="hr-HR"/>
        </a:p>
      </dgm:t>
    </dgm:pt>
    <dgm:pt modelId="{8AEE3ACA-07B1-4A3A-A4F1-016A21A38317}" type="sibTrans" cxnId="{F3B2CCE7-9A35-4A55-A7D5-A3DCA53B9088}">
      <dgm:prSet/>
      <dgm:spPr/>
      <dgm:t>
        <a:bodyPr/>
        <a:lstStyle/>
        <a:p>
          <a:endParaRPr lang="hr-HR"/>
        </a:p>
      </dgm:t>
    </dgm:pt>
    <dgm:pt modelId="{13382476-1876-4A29-9956-04F5E3A1F971}">
      <dgm:prSet custT="1"/>
      <dgm:spPr/>
      <dgm:t>
        <a:bodyPr/>
        <a:lstStyle/>
        <a:p>
          <a:pPr marL="228600" lvl="1" indent="-228600" algn="just" defTabSz="889000">
            <a:lnSpc>
              <a:spcPct val="90000"/>
            </a:lnSpc>
            <a:spcBef>
              <a:spcPct val="0"/>
            </a:spcBef>
            <a:spcAft>
              <a:spcPct val="15000"/>
            </a:spcAft>
            <a:buChar char="•"/>
          </a:pPr>
          <a:r>
            <a:rPr lang="hr-HR" sz="2000" kern="1200" dirty="0">
              <a:solidFill>
                <a:prstClr val="black">
                  <a:hueOff val="0"/>
                  <a:satOff val="0"/>
                  <a:lumOff val="0"/>
                  <a:alphaOff val="0"/>
                </a:prstClr>
              </a:solidFill>
              <a:latin typeface="+mn-lt"/>
              <a:ea typeface="+mn-ea"/>
              <a:cs typeface="+mn-cs"/>
            </a:rPr>
            <a:t>Opcija 1: u R2 nedostaje </a:t>
          </a:r>
          <a:r>
            <a:rPr lang="hr-HR" sz="2000" b="1" i="1" kern="1200" dirty="0">
              <a:solidFill>
                <a:prstClr val="black">
                  <a:hueOff val="0"/>
                  <a:satOff val="0"/>
                  <a:lumOff val="0"/>
                  <a:alphaOff val="0"/>
                </a:prstClr>
              </a:solidFill>
              <a:latin typeface="+mn-lt"/>
              <a:ea typeface="+mn-ea"/>
              <a:cs typeface="+mn-cs"/>
            </a:rPr>
            <a:t>Izjava predstavnika institucije ili ovlaštene osobe da je najmanje 1 osoba radila na projektu u izvještajnom razdoblju</a:t>
          </a:r>
          <a:r>
            <a:rPr lang="hr-HR" sz="2000" kern="1200" dirty="0">
              <a:solidFill>
                <a:prstClr val="black">
                  <a:hueOff val="0"/>
                  <a:satOff val="0"/>
                  <a:lumOff val="0"/>
                  <a:alphaOff val="0"/>
                </a:prstClr>
              </a:solidFill>
              <a:latin typeface="+mn-lt"/>
              <a:ea typeface="+mn-ea"/>
              <a:cs typeface="+mn-cs"/>
            </a:rPr>
            <a:t> (potrebno dostavljati sa svakim izvještajem)</a:t>
          </a:r>
        </a:p>
      </dgm:t>
    </dgm:pt>
    <dgm:pt modelId="{CFCCA8F5-767F-46EA-B48B-5CB795B3A5C2}" type="parTrans" cxnId="{389983CD-F557-46CE-8A39-56F735DD73F5}">
      <dgm:prSet/>
      <dgm:spPr/>
      <dgm:t>
        <a:bodyPr/>
        <a:lstStyle/>
        <a:p>
          <a:endParaRPr lang="hr-HR"/>
        </a:p>
      </dgm:t>
    </dgm:pt>
    <dgm:pt modelId="{1ABFE965-D69C-4CC7-B334-ACE17F9C4B3E}" type="sibTrans" cxnId="{389983CD-F557-46CE-8A39-56F735DD73F5}">
      <dgm:prSet/>
      <dgm:spPr/>
      <dgm:t>
        <a:bodyPr/>
        <a:lstStyle/>
        <a:p>
          <a:endParaRPr lang="hr-HR"/>
        </a:p>
      </dgm:t>
    </dgm:pt>
    <dgm:pt modelId="{8D2D430B-4334-457F-B8E2-886BEE636C52}" type="pres">
      <dgm:prSet presAssocID="{0DB3E2F2-3709-422F-B322-1174839CF2A1}" presName="Name0" presStyleCnt="0">
        <dgm:presLayoutVars>
          <dgm:dir/>
          <dgm:animLvl val="lvl"/>
          <dgm:resizeHandles val="exact"/>
        </dgm:presLayoutVars>
      </dgm:prSet>
      <dgm:spPr/>
    </dgm:pt>
    <dgm:pt modelId="{1C93300E-68AF-47CA-9BE1-00668E2BF72A}" type="pres">
      <dgm:prSet presAssocID="{39E1E8B6-9790-4A88-A967-39CE2F259E05}" presName="linNode" presStyleCnt="0"/>
      <dgm:spPr/>
    </dgm:pt>
    <dgm:pt modelId="{FC717B42-4D2C-46CF-9939-B1D1AC4C97FB}" type="pres">
      <dgm:prSet presAssocID="{39E1E8B6-9790-4A88-A967-39CE2F259E05}" presName="parentText" presStyleLbl="node1" presStyleIdx="0" presStyleCnt="2">
        <dgm:presLayoutVars>
          <dgm:chMax val="1"/>
          <dgm:bulletEnabled val="1"/>
        </dgm:presLayoutVars>
      </dgm:prSet>
      <dgm:spPr/>
    </dgm:pt>
    <dgm:pt modelId="{8C1986FE-6F95-4D60-AB81-5868BCA4354E}" type="pres">
      <dgm:prSet presAssocID="{39E1E8B6-9790-4A88-A967-39CE2F259E05}" presName="descendantText" presStyleLbl="alignAccFollowNode1" presStyleIdx="0" presStyleCnt="2" custScaleX="159639" custScaleY="118337">
        <dgm:presLayoutVars>
          <dgm:bulletEnabled val="1"/>
        </dgm:presLayoutVars>
      </dgm:prSet>
      <dgm:spPr/>
    </dgm:pt>
    <dgm:pt modelId="{ABBBF988-57D7-4104-A5B7-0D7D8631B8E5}" type="pres">
      <dgm:prSet presAssocID="{14AB115C-1873-4381-A6E4-C5F56DAA2C04}" presName="sp" presStyleCnt="0"/>
      <dgm:spPr/>
    </dgm:pt>
    <dgm:pt modelId="{16932E6E-EA24-4B08-BA28-C0D14420CDC7}" type="pres">
      <dgm:prSet presAssocID="{9E79B308-134F-4C74-9332-CF85EEFF95DC}" presName="linNode" presStyleCnt="0"/>
      <dgm:spPr/>
    </dgm:pt>
    <dgm:pt modelId="{6505EA8C-9668-4151-914D-9CA604043D8E}" type="pres">
      <dgm:prSet presAssocID="{9E79B308-134F-4C74-9332-CF85EEFF95DC}" presName="parentText" presStyleLbl="node1" presStyleIdx="1" presStyleCnt="2" custLinFactNeighborY="-984">
        <dgm:presLayoutVars>
          <dgm:chMax val="1"/>
          <dgm:bulletEnabled val="1"/>
        </dgm:presLayoutVars>
      </dgm:prSet>
      <dgm:spPr/>
    </dgm:pt>
    <dgm:pt modelId="{9A90E396-A725-4949-9C58-594C44CA8FA9}" type="pres">
      <dgm:prSet presAssocID="{9E79B308-134F-4C74-9332-CF85EEFF95DC}" presName="descendantText" presStyleLbl="alignAccFollowNode1" presStyleIdx="1" presStyleCnt="2" custScaleX="160846" custScaleY="118099">
        <dgm:presLayoutVars>
          <dgm:bulletEnabled val="1"/>
        </dgm:presLayoutVars>
      </dgm:prSet>
      <dgm:spPr/>
    </dgm:pt>
  </dgm:ptLst>
  <dgm:cxnLst>
    <dgm:cxn modelId="{63F23C07-DECB-4B0B-94C2-B8C5262994E5}" type="presOf" srcId="{9E79B308-134F-4C74-9332-CF85EEFF95DC}" destId="{6505EA8C-9668-4151-914D-9CA604043D8E}" srcOrd="0" destOrd="0" presId="urn:microsoft.com/office/officeart/2005/8/layout/vList5"/>
    <dgm:cxn modelId="{51DACF13-1B3D-4409-840B-C783C0D8443D}" srcId="{0DB3E2F2-3709-422F-B322-1174839CF2A1}" destId="{9E79B308-134F-4C74-9332-CF85EEFF95DC}" srcOrd="1" destOrd="0" parTransId="{F7FE9D7E-FED8-4D9C-9568-B208844ED0BB}" sibTransId="{604881C2-B0C0-4900-9671-624949824387}"/>
    <dgm:cxn modelId="{052D7D1E-D45A-444E-BA19-AEB67D798F23}" type="presOf" srcId="{0DB3E2F2-3709-422F-B322-1174839CF2A1}" destId="{8D2D430B-4334-457F-B8E2-886BEE636C52}" srcOrd="0" destOrd="0" presId="urn:microsoft.com/office/officeart/2005/8/layout/vList5"/>
    <dgm:cxn modelId="{5A03D435-D952-4E71-83BF-1CB1BB41955E}" type="presOf" srcId="{26525155-EE01-46DD-ADC5-D22A61804C1B}" destId="{8C1986FE-6F95-4D60-AB81-5868BCA4354E}" srcOrd="0" destOrd="0" presId="urn:microsoft.com/office/officeart/2005/8/layout/vList5"/>
    <dgm:cxn modelId="{91D7AA39-1F84-41B2-895E-DB7A2584E9FD}" type="presOf" srcId="{13382476-1876-4A29-9956-04F5E3A1F971}" destId="{8C1986FE-6F95-4D60-AB81-5868BCA4354E}" srcOrd="0" destOrd="2" presId="urn:microsoft.com/office/officeart/2005/8/layout/vList5"/>
    <dgm:cxn modelId="{30C39B61-0473-4976-87A3-225D10CB740A}" srcId="{9E79B308-134F-4C74-9332-CF85EEFF95DC}" destId="{E53BA946-5111-465D-B03A-0C42E707CAF8}" srcOrd="1" destOrd="0" parTransId="{3DDC806D-F3FD-48C0-B0B3-C809FBAC497D}" sibTransId="{5FD64703-7FA3-43AA-AE1C-67227CFA3678}"/>
    <dgm:cxn modelId="{5EE7F56A-53AB-471F-8C22-DC5B5ECD1ED8}" srcId="{39E1E8B6-9790-4A88-A967-39CE2F259E05}" destId="{26525155-EE01-46DD-ADC5-D22A61804C1B}" srcOrd="0" destOrd="0" parTransId="{794E336A-B58C-46DF-8561-0646F3BC1087}" sibTransId="{0144DA83-03A6-4F2C-AAEF-3025ED7ECF02}"/>
    <dgm:cxn modelId="{C32BA590-D23C-443F-8A76-802FF223D738}" srcId="{9E79B308-134F-4C74-9332-CF85EEFF95DC}" destId="{3200D6C0-DFD2-4D49-A864-7EF9D56CA9AD}" srcOrd="0" destOrd="0" parTransId="{3A6C4D97-2A29-4F02-A9E8-0B8D0381BE66}" sibTransId="{759C69B0-1719-41CA-9056-54A1E5CBDC56}"/>
    <dgm:cxn modelId="{33BEB9CB-62E6-4070-B3DB-C293172A7684}" type="presOf" srcId="{3200D6C0-DFD2-4D49-A864-7EF9D56CA9AD}" destId="{9A90E396-A725-4949-9C58-594C44CA8FA9}" srcOrd="0" destOrd="0" presId="urn:microsoft.com/office/officeart/2005/8/layout/vList5"/>
    <dgm:cxn modelId="{389983CD-F557-46CE-8A39-56F735DD73F5}" srcId="{39E1E8B6-9790-4A88-A967-39CE2F259E05}" destId="{13382476-1876-4A29-9956-04F5E3A1F971}" srcOrd="2" destOrd="0" parTransId="{CFCCA8F5-767F-46EA-B48B-5CB795B3A5C2}" sibTransId="{1ABFE965-D69C-4CC7-B334-ACE17F9C4B3E}"/>
    <dgm:cxn modelId="{6C8A76D2-76B9-48DE-B043-4017679C0267}" type="presOf" srcId="{FA8218D9-CE60-41A6-AEE2-439206124A47}" destId="{8C1986FE-6F95-4D60-AB81-5868BCA4354E}" srcOrd="0" destOrd="1" presId="urn:microsoft.com/office/officeart/2005/8/layout/vList5"/>
    <dgm:cxn modelId="{A4BBE8E2-7F76-4EAA-A4CB-3C4225BAB651}" srcId="{0DB3E2F2-3709-422F-B322-1174839CF2A1}" destId="{39E1E8B6-9790-4A88-A967-39CE2F259E05}" srcOrd="0" destOrd="0" parTransId="{7FB6FA97-1FC9-416D-A99C-228F5389A80D}" sibTransId="{14AB115C-1873-4381-A6E4-C5F56DAA2C04}"/>
    <dgm:cxn modelId="{F8B340E4-F4DD-4C6D-98DD-C986770F4484}" type="presOf" srcId="{E53BA946-5111-465D-B03A-0C42E707CAF8}" destId="{9A90E396-A725-4949-9C58-594C44CA8FA9}" srcOrd="0" destOrd="1" presId="urn:microsoft.com/office/officeart/2005/8/layout/vList5"/>
    <dgm:cxn modelId="{F3B2CCE7-9A35-4A55-A7D5-A3DCA53B9088}" srcId="{39E1E8B6-9790-4A88-A967-39CE2F259E05}" destId="{FA8218D9-CE60-41A6-AEE2-439206124A47}" srcOrd="1" destOrd="0" parTransId="{1A1E4FD5-EDE1-478C-94A7-674980BB1F27}" sibTransId="{8AEE3ACA-07B1-4A3A-A4F1-016A21A38317}"/>
    <dgm:cxn modelId="{F4B211F4-015D-4B1F-9AAF-0012CBC32628}" type="presOf" srcId="{39E1E8B6-9790-4A88-A967-39CE2F259E05}" destId="{FC717B42-4D2C-46CF-9939-B1D1AC4C97FB}" srcOrd="0" destOrd="0" presId="urn:microsoft.com/office/officeart/2005/8/layout/vList5"/>
    <dgm:cxn modelId="{A6416471-019E-4B88-ABB3-60486320367F}" type="presParOf" srcId="{8D2D430B-4334-457F-B8E2-886BEE636C52}" destId="{1C93300E-68AF-47CA-9BE1-00668E2BF72A}" srcOrd="0" destOrd="0" presId="urn:microsoft.com/office/officeart/2005/8/layout/vList5"/>
    <dgm:cxn modelId="{13751486-1521-497F-A03C-AFE9D6E16C83}" type="presParOf" srcId="{1C93300E-68AF-47CA-9BE1-00668E2BF72A}" destId="{FC717B42-4D2C-46CF-9939-B1D1AC4C97FB}" srcOrd="0" destOrd="0" presId="urn:microsoft.com/office/officeart/2005/8/layout/vList5"/>
    <dgm:cxn modelId="{7AAF2BD0-4274-4895-89BE-95B87E80D103}" type="presParOf" srcId="{1C93300E-68AF-47CA-9BE1-00668E2BF72A}" destId="{8C1986FE-6F95-4D60-AB81-5868BCA4354E}" srcOrd="1" destOrd="0" presId="urn:microsoft.com/office/officeart/2005/8/layout/vList5"/>
    <dgm:cxn modelId="{4C545B50-3D4C-4DC4-90C8-9C05053DB574}" type="presParOf" srcId="{8D2D430B-4334-457F-B8E2-886BEE636C52}" destId="{ABBBF988-57D7-4104-A5B7-0D7D8631B8E5}" srcOrd="1" destOrd="0" presId="urn:microsoft.com/office/officeart/2005/8/layout/vList5"/>
    <dgm:cxn modelId="{80F39FF0-5508-41FD-867C-90A33C034FCB}" type="presParOf" srcId="{8D2D430B-4334-457F-B8E2-886BEE636C52}" destId="{16932E6E-EA24-4B08-BA28-C0D14420CDC7}" srcOrd="2" destOrd="0" presId="urn:microsoft.com/office/officeart/2005/8/layout/vList5"/>
    <dgm:cxn modelId="{8DCE2D6F-FE2B-4563-8496-8D9C6E4D9B26}" type="presParOf" srcId="{16932E6E-EA24-4B08-BA28-C0D14420CDC7}" destId="{6505EA8C-9668-4151-914D-9CA604043D8E}" srcOrd="0" destOrd="0" presId="urn:microsoft.com/office/officeart/2005/8/layout/vList5"/>
    <dgm:cxn modelId="{66BED959-0926-4951-8282-31B453BCE35D}" type="presParOf" srcId="{16932E6E-EA24-4B08-BA28-C0D14420CDC7}" destId="{9A90E396-A725-4949-9C58-594C44CA8FA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DB3E2F2-3709-422F-B322-1174839CF2A1}"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hr-HR"/>
        </a:p>
      </dgm:t>
    </dgm:pt>
    <dgm:pt modelId="{D2B6D79A-087F-47DB-BBFA-4A31A847CC65}">
      <dgm:prSet phldr="0"/>
      <dgm:spPr/>
      <dgm:t>
        <a:bodyPr/>
        <a:lstStyle/>
        <a:p>
          <a:pPr rtl="0"/>
          <a:r>
            <a:rPr lang="hr-HR" dirty="0">
              <a:latin typeface="Gill Sans MT" panose="020B0502020104020203"/>
            </a:rPr>
            <a:t>Neprihvatljivost troškova</a:t>
          </a:r>
          <a:endParaRPr lang="hr-HR" dirty="0"/>
        </a:p>
      </dgm:t>
    </dgm:pt>
    <dgm:pt modelId="{58F74DB8-0924-45A0-8279-4736B0BFB8EF}" type="parTrans" cxnId="{A5E9093B-08BE-44C2-9529-F5696FBCB4B9}">
      <dgm:prSet/>
      <dgm:spPr/>
      <dgm:t>
        <a:bodyPr/>
        <a:lstStyle/>
        <a:p>
          <a:endParaRPr lang="hr-HR"/>
        </a:p>
      </dgm:t>
    </dgm:pt>
    <dgm:pt modelId="{67AC0F87-0388-42DA-A861-71108464A69A}" type="sibTrans" cxnId="{A5E9093B-08BE-44C2-9529-F5696FBCB4B9}">
      <dgm:prSet/>
      <dgm:spPr/>
      <dgm:t>
        <a:bodyPr/>
        <a:lstStyle/>
        <a:p>
          <a:endParaRPr lang="hr-HR"/>
        </a:p>
      </dgm:t>
    </dgm:pt>
    <dgm:pt modelId="{AC15BC8F-7A62-45F6-A14A-D727A8A17CF9}">
      <dgm:prSet phldr="0" custT="1"/>
      <dgm:spPr/>
      <dgm:t>
        <a:bodyPr/>
        <a:lstStyle/>
        <a:p>
          <a:pPr rtl="0"/>
          <a:r>
            <a:rPr lang="hr-HR" sz="2000" dirty="0">
              <a:latin typeface="+mn-lt"/>
            </a:rPr>
            <a:t>Financijske korekcije (nepravilnosti u postupcima provedbe nabave)</a:t>
          </a:r>
        </a:p>
      </dgm:t>
    </dgm:pt>
    <dgm:pt modelId="{30271FE4-ED17-44C2-9EFE-89C398ECF3B0}" type="parTrans" cxnId="{15AA44B8-8362-4196-8CF0-C14201EBD13A}">
      <dgm:prSet/>
      <dgm:spPr/>
      <dgm:t>
        <a:bodyPr/>
        <a:lstStyle/>
        <a:p>
          <a:endParaRPr lang="hr-HR"/>
        </a:p>
      </dgm:t>
    </dgm:pt>
    <dgm:pt modelId="{D6C0F342-715C-4D64-B9C9-8F3E4A500EDF}" type="sibTrans" cxnId="{15AA44B8-8362-4196-8CF0-C14201EBD13A}">
      <dgm:prSet/>
      <dgm:spPr/>
      <dgm:t>
        <a:bodyPr/>
        <a:lstStyle/>
        <a:p>
          <a:endParaRPr lang="hr-HR"/>
        </a:p>
      </dgm:t>
    </dgm:pt>
    <dgm:pt modelId="{E87B5E4A-7B7F-418F-8145-44265E0A2833}">
      <dgm:prSet phldr="0"/>
      <dgm:spPr/>
      <dgm:t>
        <a:bodyPr/>
        <a:lstStyle/>
        <a:p>
          <a:pPr rtl="0"/>
          <a:r>
            <a:rPr lang="hr-HR" dirty="0">
              <a:latin typeface="Gill Sans MT" panose="020B0502020104020203"/>
            </a:rPr>
            <a:t>Parkiranje troškova</a:t>
          </a:r>
          <a:endParaRPr lang="hr-HR" dirty="0"/>
        </a:p>
      </dgm:t>
    </dgm:pt>
    <dgm:pt modelId="{368FC2F7-1FF5-411D-BD31-E298088D47CB}" type="parTrans" cxnId="{01D1FAA9-1640-46A4-A339-D6DDCE3AD6C4}">
      <dgm:prSet/>
      <dgm:spPr/>
      <dgm:t>
        <a:bodyPr/>
        <a:lstStyle/>
        <a:p>
          <a:endParaRPr lang="hr-HR"/>
        </a:p>
      </dgm:t>
    </dgm:pt>
    <dgm:pt modelId="{8504CC29-F2A3-4E12-B7A4-EDDF2305989E}" type="sibTrans" cxnId="{01D1FAA9-1640-46A4-A339-D6DDCE3AD6C4}">
      <dgm:prSet/>
      <dgm:spPr/>
      <dgm:t>
        <a:bodyPr/>
        <a:lstStyle/>
        <a:p>
          <a:endParaRPr lang="hr-HR"/>
        </a:p>
      </dgm:t>
    </dgm:pt>
    <dgm:pt modelId="{D43208E7-EE87-472A-AD5D-7D624B8D6491}">
      <dgm:prSet custT="1"/>
      <dgm:spPr/>
      <dgm:t>
        <a:bodyPr/>
        <a:lstStyle/>
        <a:p>
          <a:pPr rtl="0"/>
          <a:r>
            <a:rPr lang="hr-HR" sz="2000" dirty="0">
              <a:latin typeface="+mn-lt"/>
            </a:rPr>
            <a:t>Trošak plaće koji je isplaćen izvan izvještajnog razdoblja (izvještajno razdoblje 1.1.-30.6., prijavljena plaća za 6.mj. koja je  isplaćena u 7.mj.)</a:t>
          </a:r>
        </a:p>
      </dgm:t>
    </dgm:pt>
    <dgm:pt modelId="{6C03CCCE-C61B-4948-8B70-508480E75657}" type="parTrans" cxnId="{C3936114-B1F3-4627-BF18-CD6E93036A3E}">
      <dgm:prSet/>
      <dgm:spPr/>
      <dgm:t>
        <a:bodyPr/>
        <a:lstStyle/>
        <a:p>
          <a:endParaRPr lang="hr-HR"/>
        </a:p>
      </dgm:t>
    </dgm:pt>
    <dgm:pt modelId="{6B20B184-33A5-479C-BF82-99D3717CE5DF}" type="sibTrans" cxnId="{C3936114-B1F3-4627-BF18-CD6E93036A3E}">
      <dgm:prSet/>
      <dgm:spPr/>
      <dgm:t>
        <a:bodyPr/>
        <a:lstStyle/>
        <a:p>
          <a:endParaRPr lang="hr-HR"/>
        </a:p>
      </dgm:t>
    </dgm:pt>
    <dgm:pt modelId="{C280B86E-34BB-4EA4-9607-136B6C25DD38}">
      <dgm:prSet phldr="0" custT="1"/>
      <dgm:spPr/>
      <dgm:t>
        <a:bodyPr/>
        <a:lstStyle/>
        <a:p>
          <a:pPr rtl="0"/>
          <a:r>
            <a:rPr lang="hr-HR" sz="2000" dirty="0">
              <a:latin typeface="+mn-lt"/>
            </a:rPr>
            <a:t>Nedostatan revizorski trag </a:t>
          </a:r>
        </a:p>
      </dgm:t>
    </dgm:pt>
    <dgm:pt modelId="{FAEEA056-888C-4F3B-A3EB-42BACA193826}" type="parTrans" cxnId="{5BA683C1-C6CF-47B8-8D24-06012A2B3D8D}">
      <dgm:prSet/>
      <dgm:spPr/>
      <dgm:t>
        <a:bodyPr/>
        <a:lstStyle/>
        <a:p>
          <a:endParaRPr lang="hr-HR"/>
        </a:p>
      </dgm:t>
    </dgm:pt>
    <dgm:pt modelId="{72216F60-B7FD-4024-93D4-DB8F63488146}" type="sibTrans" cxnId="{5BA683C1-C6CF-47B8-8D24-06012A2B3D8D}">
      <dgm:prSet/>
      <dgm:spPr/>
      <dgm:t>
        <a:bodyPr/>
        <a:lstStyle/>
        <a:p>
          <a:endParaRPr lang="hr-HR"/>
        </a:p>
      </dgm:t>
    </dgm:pt>
    <dgm:pt modelId="{70095456-1066-4529-8071-EBC4A2F9087F}">
      <dgm:prSet phldr="0" custT="1"/>
      <dgm:spPr/>
      <dgm:t>
        <a:bodyPr/>
        <a:lstStyle/>
        <a:p>
          <a:pPr rtl="0"/>
          <a:r>
            <a:rPr lang="hr-HR" sz="2000" dirty="0">
              <a:solidFill>
                <a:srgbClr val="000000"/>
              </a:solidFill>
              <a:latin typeface="+mn-lt"/>
              <a:ea typeface="Calibri"/>
              <a:cs typeface="Calibri"/>
            </a:rPr>
            <a:t>Dvostruko financiranje:</a:t>
          </a:r>
          <a:endParaRPr lang="en-US" sz="2000" dirty="0">
            <a:solidFill>
              <a:srgbClr val="444444"/>
            </a:solidFill>
            <a:latin typeface="+mn-lt"/>
            <a:ea typeface="Calibri"/>
            <a:cs typeface="Calibri"/>
          </a:endParaRPr>
        </a:p>
      </dgm:t>
    </dgm:pt>
    <dgm:pt modelId="{D1EB634A-727D-4F4F-969B-D69748EC088A}" type="parTrans" cxnId="{5778A0E7-2E03-4836-849C-A5F8A75FA219}">
      <dgm:prSet/>
      <dgm:spPr/>
      <dgm:t>
        <a:bodyPr/>
        <a:lstStyle/>
        <a:p>
          <a:endParaRPr lang="hr-HR"/>
        </a:p>
      </dgm:t>
    </dgm:pt>
    <dgm:pt modelId="{3E5EF7B1-EB66-4773-9C66-166366AE3104}" type="sibTrans" cxnId="{5778A0E7-2E03-4836-849C-A5F8A75FA219}">
      <dgm:prSet/>
      <dgm:spPr/>
      <dgm:t>
        <a:bodyPr/>
        <a:lstStyle/>
        <a:p>
          <a:endParaRPr lang="hr-HR"/>
        </a:p>
      </dgm:t>
    </dgm:pt>
    <dgm:pt modelId="{84455DEE-7C0F-4297-B49F-49FC1DCE657A}">
      <dgm:prSet phldr="0" custT="1"/>
      <dgm:spPr/>
      <dgm:t>
        <a:bodyPr/>
        <a:lstStyle/>
        <a:p>
          <a:pPr rtl="0"/>
          <a:r>
            <a:rPr lang="hr-HR" sz="2000" dirty="0">
              <a:solidFill>
                <a:srgbClr val="000000"/>
              </a:solidFill>
              <a:latin typeface="+mn-lt"/>
              <a:ea typeface="Calibri"/>
              <a:cs typeface="Calibri"/>
            </a:rPr>
            <a:t> trošak bolovanja za dijete koje pokriva zdravstveno osiguranje</a:t>
          </a:r>
          <a:r>
            <a:rPr lang="hr-HR" sz="2000" dirty="0">
              <a:solidFill>
                <a:srgbClr val="444444"/>
              </a:solidFill>
              <a:latin typeface="+mn-lt"/>
              <a:ea typeface="Calibri"/>
              <a:cs typeface="Calibri"/>
            </a:rPr>
            <a:t> </a:t>
          </a:r>
          <a:endParaRPr lang="en-US" sz="2000" dirty="0">
            <a:solidFill>
              <a:srgbClr val="444444"/>
            </a:solidFill>
            <a:latin typeface="+mn-lt"/>
            <a:ea typeface="Calibri"/>
            <a:cs typeface="Calibri"/>
          </a:endParaRPr>
        </a:p>
      </dgm:t>
    </dgm:pt>
    <dgm:pt modelId="{D68A328C-E499-4DC7-9C05-C0B6BFE6415E}" type="parTrans" cxnId="{3C54C420-9FB5-40BD-8D39-4F72F5BBFE6A}">
      <dgm:prSet/>
      <dgm:spPr/>
      <dgm:t>
        <a:bodyPr/>
        <a:lstStyle/>
        <a:p>
          <a:endParaRPr lang="hr-HR"/>
        </a:p>
      </dgm:t>
    </dgm:pt>
    <dgm:pt modelId="{32C62062-ACD6-4B45-9419-4B98BCDBF430}" type="sibTrans" cxnId="{3C54C420-9FB5-40BD-8D39-4F72F5BBFE6A}">
      <dgm:prSet/>
      <dgm:spPr/>
      <dgm:t>
        <a:bodyPr/>
        <a:lstStyle/>
        <a:p>
          <a:endParaRPr lang="hr-HR"/>
        </a:p>
      </dgm:t>
    </dgm:pt>
    <dgm:pt modelId="{CC5CB104-555F-41BE-A8AD-12257FDC37A6}">
      <dgm:prSet phldr="0" custT="1"/>
      <dgm:spPr/>
      <dgm:t>
        <a:bodyPr/>
        <a:lstStyle/>
        <a:p>
          <a:pPr rtl="0"/>
          <a:r>
            <a:rPr lang="hr-HR" sz="2000" dirty="0">
              <a:solidFill>
                <a:srgbClr val="000000"/>
              </a:solidFill>
              <a:latin typeface="+mn-lt"/>
              <a:ea typeface="Calibri"/>
              <a:cs typeface="Calibri"/>
            </a:rPr>
            <a:t> trošak putovanja zaposlenika PP-a prijavljen kao stvarni trošak (pokriven flat rate-om)</a:t>
          </a:r>
          <a:endParaRPr lang="en-US" sz="2000" dirty="0">
            <a:solidFill>
              <a:srgbClr val="444444"/>
            </a:solidFill>
            <a:latin typeface="+mn-lt"/>
            <a:ea typeface="Calibri"/>
            <a:cs typeface="Calibri"/>
          </a:endParaRPr>
        </a:p>
      </dgm:t>
    </dgm:pt>
    <dgm:pt modelId="{AC872701-9FE9-4318-8E13-1C4B7C66A2F4}" type="parTrans" cxnId="{6E9E9DC4-9EE6-407D-A7A7-DC80602F6F66}">
      <dgm:prSet/>
      <dgm:spPr/>
      <dgm:t>
        <a:bodyPr/>
        <a:lstStyle/>
        <a:p>
          <a:endParaRPr lang="hr-HR"/>
        </a:p>
      </dgm:t>
    </dgm:pt>
    <dgm:pt modelId="{EE2A8DC1-801B-4AA3-B705-1A667344CFCD}" type="sibTrans" cxnId="{6E9E9DC4-9EE6-407D-A7A7-DC80602F6F66}">
      <dgm:prSet/>
      <dgm:spPr/>
      <dgm:t>
        <a:bodyPr/>
        <a:lstStyle/>
        <a:p>
          <a:endParaRPr lang="hr-HR"/>
        </a:p>
      </dgm:t>
    </dgm:pt>
    <dgm:pt modelId="{030E8892-2825-412E-B20D-32E3E72C144D}" type="pres">
      <dgm:prSet presAssocID="{0DB3E2F2-3709-422F-B322-1174839CF2A1}" presName="linear" presStyleCnt="0">
        <dgm:presLayoutVars>
          <dgm:dir/>
          <dgm:animLvl val="lvl"/>
          <dgm:resizeHandles val="exact"/>
        </dgm:presLayoutVars>
      </dgm:prSet>
      <dgm:spPr/>
    </dgm:pt>
    <dgm:pt modelId="{93B53B89-595E-4511-B9E3-B1964E36F9F1}" type="pres">
      <dgm:prSet presAssocID="{D2B6D79A-087F-47DB-BBFA-4A31A847CC65}" presName="parentLin" presStyleCnt="0"/>
      <dgm:spPr/>
    </dgm:pt>
    <dgm:pt modelId="{A9A07AC2-76E5-460E-BAD3-573996E4585F}" type="pres">
      <dgm:prSet presAssocID="{D2B6D79A-087F-47DB-BBFA-4A31A847CC65}" presName="parentLeftMargin" presStyleLbl="node1" presStyleIdx="0" presStyleCnt="2"/>
      <dgm:spPr/>
    </dgm:pt>
    <dgm:pt modelId="{3198DCD1-F5B8-4E2F-8690-62C298160466}" type="pres">
      <dgm:prSet presAssocID="{D2B6D79A-087F-47DB-BBFA-4A31A847CC65}" presName="parentText" presStyleLbl="node1" presStyleIdx="0" presStyleCnt="2">
        <dgm:presLayoutVars>
          <dgm:chMax val="0"/>
          <dgm:bulletEnabled val="1"/>
        </dgm:presLayoutVars>
      </dgm:prSet>
      <dgm:spPr/>
    </dgm:pt>
    <dgm:pt modelId="{17BE2704-9F6A-4234-824D-B381C17B7CD1}" type="pres">
      <dgm:prSet presAssocID="{D2B6D79A-087F-47DB-BBFA-4A31A847CC65}" presName="negativeSpace" presStyleCnt="0"/>
      <dgm:spPr/>
    </dgm:pt>
    <dgm:pt modelId="{9CCD2C9F-493F-448F-A216-54FE3042631A}" type="pres">
      <dgm:prSet presAssocID="{D2B6D79A-087F-47DB-BBFA-4A31A847CC65}" presName="childText" presStyleLbl="conFgAcc1" presStyleIdx="0" presStyleCnt="2">
        <dgm:presLayoutVars>
          <dgm:bulletEnabled val="1"/>
        </dgm:presLayoutVars>
      </dgm:prSet>
      <dgm:spPr/>
    </dgm:pt>
    <dgm:pt modelId="{9411A335-DBAE-40C4-80CA-BACD1A481D29}" type="pres">
      <dgm:prSet presAssocID="{67AC0F87-0388-42DA-A861-71108464A69A}" presName="spaceBetweenRectangles" presStyleCnt="0"/>
      <dgm:spPr/>
    </dgm:pt>
    <dgm:pt modelId="{84E71F0A-5A8C-4434-BAAE-CFFC89C15E59}" type="pres">
      <dgm:prSet presAssocID="{E87B5E4A-7B7F-418F-8145-44265E0A2833}" presName="parentLin" presStyleCnt="0"/>
      <dgm:spPr/>
    </dgm:pt>
    <dgm:pt modelId="{A9BC854B-5732-4865-8234-7E86DC989F28}" type="pres">
      <dgm:prSet presAssocID="{E87B5E4A-7B7F-418F-8145-44265E0A2833}" presName="parentLeftMargin" presStyleLbl="node1" presStyleIdx="0" presStyleCnt="2"/>
      <dgm:spPr/>
    </dgm:pt>
    <dgm:pt modelId="{D833E9F1-8982-4767-B205-3E592F08F3B4}" type="pres">
      <dgm:prSet presAssocID="{E87B5E4A-7B7F-418F-8145-44265E0A2833}" presName="parentText" presStyleLbl="node1" presStyleIdx="1" presStyleCnt="2">
        <dgm:presLayoutVars>
          <dgm:chMax val="0"/>
          <dgm:bulletEnabled val="1"/>
        </dgm:presLayoutVars>
      </dgm:prSet>
      <dgm:spPr/>
    </dgm:pt>
    <dgm:pt modelId="{D75363F3-7970-47C4-889A-58297FA53520}" type="pres">
      <dgm:prSet presAssocID="{E87B5E4A-7B7F-418F-8145-44265E0A2833}" presName="negativeSpace" presStyleCnt="0"/>
      <dgm:spPr/>
    </dgm:pt>
    <dgm:pt modelId="{E5812434-EBD7-4559-B954-17A189B5BB5C}" type="pres">
      <dgm:prSet presAssocID="{E87B5E4A-7B7F-418F-8145-44265E0A2833}" presName="childText" presStyleLbl="conFgAcc1" presStyleIdx="1" presStyleCnt="2">
        <dgm:presLayoutVars>
          <dgm:bulletEnabled val="1"/>
        </dgm:presLayoutVars>
      </dgm:prSet>
      <dgm:spPr/>
    </dgm:pt>
  </dgm:ptLst>
  <dgm:cxnLst>
    <dgm:cxn modelId="{B22FB101-AD2B-49F7-90E8-B61771FA760A}" type="presOf" srcId="{D2B6D79A-087F-47DB-BBFA-4A31A847CC65}" destId="{A9A07AC2-76E5-460E-BAD3-573996E4585F}" srcOrd="0" destOrd="0" presId="urn:microsoft.com/office/officeart/2005/8/layout/list1"/>
    <dgm:cxn modelId="{00C3000B-6056-46A9-BACD-F5A939D323D6}" type="presOf" srcId="{E87B5E4A-7B7F-418F-8145-44265E0A2833}" destId="{A9BC854B-5732-4865-8234-7E86DC989F28}" srcOrd="0" destOrd="0" presId="urn:microsoft.com/office/officeart/2005/8/layout/list1"/>
    <dgm:cxn modelId="{C3936114-B1F3-4627-BF18-CD6E93036A3E}" srcId="{E87B5E4A-7B7F-418F-8145-44265E0A2833}" destId="{D43208E7-EE87-472A-AD5D-7D624B8D6491}" srcOrd="0" destOrd="0" parTransId="{6C03CCCE-C61B-4948-8B70-508480E75657}" sibTransId="{6B20B184-33A5-479C-BF82-99D3717CE5DF}"/>
    <dgm:cxn modelId="{2C0A5820-8A81-4DD2-8DAF-696036485E94}" type="presOf" srcId="{0DB3E2F2-3709-422F-B322-1174839CF2A1}" destId="{030E8892-2825-412E-B20D-32E3E72C144D}" srcOrd="0" destOrd="0" presId="urn:microsoft.com/office/officeart/2005/8/layout/list1"/>
    <dgm:cxn modelId="{3C54C420-9FB5-40BD-8D39-4F72F5BBFE6A}" srcId="{70095456-1066-4529-8071-EBC4A2F9087F}" destId="{84455DEE-7C0F-4297-B49F-49FC1DCE657A}" srcOrd="0" destOrd="0" parTransId="{D68A328C-E499-4DC7-9C05-C0B6BFE6415E}" sibTransId="{32C62062-ACD6-4B45-9419-4B98BCDBF430}"/>
    <dgm:cxn modelId="{A5E9093B-08BE-44C2-9529-F5696FBCB4B9}" srcId="{0DB3E2F2-3709-422F-B322-1174839CF2A1}" destId="{D2B6D79A-087F-47DB-BBFA-4A31A847CC65}" srcOrd="0" destOrd="0" parTransId="{58F74DB8-0924-45A0-8279-4736B0BFB8EF}" sibTransId="{67AC0F87-0388-42DA-A861-71108464A69A}"/>
    <dgm:cxn modelId="{0DE3153F-DAF0-49AA-891B-F41008B4B249}" type="presOf" srcId="{D43208E7-EE87-472A-AD5D-7D624B8D6491}" destId="{E5812434-EBD7-4559-B954-17A189B5BB5C}" srcOrd="0" destOrd="0" presId="urn:microsoft.com/office/officeart/2005/8/layout/list1"/>
    <dgm:cxn modelId="{9DD7624C-D2BF-4D71-8536-78FCD7899DEE}" type="presOf" srcId="{AC15BC8F-7A62-45F6-A14A-D727A8A17CF9}" destId="{9CCD2C9F-493F-448F-A216-54FE3042631A}" srcOrd="0" destOrd="0" presId="urn:microsoft.com/office/officeart/2005/8/layout/list1"/>
    <dgm:cxn modelId="{095CEB4D-137D-4DC2-A449-DE1E1D697AFE}" type="presOf" srcId="{C280B86E-34BB-4EA4-9607-136B6C25DD38}" destId="{E5812434-EBD7-4559-B954-17A189B5BB5C}" srcOrd="0" destOrd="1" presId="urn:microsoft.com/office/officeart/2005/8/layout/list1"/>
    <dgm:cxn modelId="{6E485A81-9D32-4E15-AF38-315E7A1C9EB1}" type="presOf" srcId="{70095456-1066-4529-8071-EBC4A2F9087F}" destId="{9CCD2C9F-493F-448F-A216-54FE3042631A}" srcOrd="0" destOrd="1" presId="urn:microsoft.com/office/officeart/2005/8/layout/list1"/>
    <dgm:cxn modelId="{4D1BC886-8E90-46E5-B179-70186CF07E73}" type="presOf" srcId="{E87B5E4A-7B7F-418F-8145-44265E0A2833}" destId="{D833E9F1-8982-4767-B205-3E592F08F3B4}" srcOrd="1" destOrd="0" presId="urn:microsoft.com/office/officeart/2005/8/layout/list1"/>
    <dgm:cxn modelId="{01D1FAA9-1640-46A4-A339-D6DDCE3AD6C4}" srcId="{0DB3E2F2-3709-422F-B322-1174839CF2A1}" destId="{E87B5E4A-7B7F-418F-8145-44265E0A2833}" srcOrd="1" destOrd="0" parTransId="{368FC2F7-1FF5-411D-BD31-E298088D47CB}" sibTransId="{8504CC29-F2A3-4E12-B7A4-EDDF2305989E}"/>
    <dgm:cxn modelId="{15AA44B8-8362-4196-8CF0-C14201EBD13A}" srcId="{D2B6D79A-087F-47DB-BBFA-4A31A847CC65}" destId="{AC15BC8F-7A62-45F6-A14A-D727A8A17CF9}" srcOrd="0" destOrd="0" parTransId="{30271FE4-ED17-44C2-9EFE-89C398ECF3B0}" sibTransId="{D6C0F342-715C-4D64-B9C9-8F3E4A500EDF}"/>
    <dgm:cxn modelId="{5BA683C1-C6CF-47B8-8D24-06012A2B3D8D}" srcId="{E87B5E4A-7B7F-418F-8145-44265E0A2833}" destId="{C280B86E-34BB-4EA4-9607-136B6C25DD38}" srcOrd="1" destOrd="0" parTransId="{FAEEA056-888C-4F3B-A3EB-42BACA193826}" sibTransId="{72216F60-B7FD-4024-93D4-DB8F63488146}"/>
    <dgm:cxn modelId="{6E9E9DC4-9EE6-407D-A7A7-DC80602F6F66}" srcId="{70095456-1066-4529-8071-EBC4A2F9087F}" destId="{CC5CB104-555F-41BE-A8AD-12257FDC37A6}" srcOrd="1" destOrd="0" parTransId="{AC872701-9FE9-4318-8E13-1C4B7C66A2F4}" sibTransId="{EE2A8DC1-801B-4AA3-B705-1A667344CFCD}"/>
    <dgm:cxn modelId="{54E21ACC-4EB1-492F-9FF4-0851D8FC9350}" type="presOf" srcId="{84455DEE-7C0F-4297-B49F-49FC1DCE657A}" destId="{9CCD2C9F-493F-448F-A216-54FE3042631A}" srcOrd="0" destOrd="2" presId="urn:microsoft.com/office/officeart/2005/8/layout/list1"/>
    <dgm:cxn modelId="{DE9A45D5-8C2B-4069-8210-6237B4D541E6}" type="presOf" srcId="{CC5CB104-555F-41BE-A8AD-12257FDC37A6}" destId="{9CCD2C9F-493F-448F-A216-54FE3042631A}" srcOrd="0" destOrd="3" presId="urn:microsoft.com/office/officeart/2005/8/layout/list1"/>
    <dgm:cxn modelId="{5778A0E7-2E03-4836-849C-A5F8A75FA219}" srcId="{D2B6D79A-087F-47DB-BBFA-4A31A847CC65}" destId="{70095456-1066-4529-8071-EBC4A2F9087F}" srcOrd="1" destOrd="0" parTransId="{D1EB634A-727D-4F4F-969B-D69748EC088A}" sibTransId="{3E5EF7B1-EB66-4773-9C66-166366AE3104}"/>
    <dgm:cxn modelId="{E36D04F1-8060-429C-8A93-C8EA24773A7D}" type="presOf" srcId="{D2B6D79A-087F-47DB-BBFA-4A31A847CC65}" destId="{3198DCD1-F5B8-4E2F-8690-62C298160466}" srcOrd="1" destOrd="0" presId="urn:microsoft.com/office/officeart/2005/8/layout/list1"/>
    <dgm:cxn modelId="{525DB6C0-B273-425D-B44A-D61C11165361}" type="presParOf" srcId="{030E8892-2825-412E-B20D-32E3E72C144D}" destId="{93B53B89-595E-4511-B9E3-B1964E36F9F1}" srcOrd="0" destOrd="0" presId="urn:microsoft.com/office/officeart/2005/8/layout/list1"/>
    <dgm:cxn modelId="{8B391E5F-131F-47BB-88FD-49C3E528DF19}" type="presParOf" srcId="{93B53B89-595E-4511-B9E3-B1964E36F9F1}" destId="{A9A07AC2-76E5-460E-BAD3-573996E4585F}" srcOrd="0" destOrd="0" presId="urn:microsoft.com/office/officeart/2005/8/layout/list1"/>
    <dgm:cxn modelId="{B40FBD98-4FB6-4E6E-8068-50A1616AB6B8}" type="presParOf" srcId="{93B53B89-595E-4511-B9E3-B1964E36F9F1}" destId="{3198DCD1-F5B8-4E2F-8690-62C298160466}" srcOrd="1" destOrd="0" presId="urn:microsoft.com/office/officeart/2005/8/layout/list1"/>
    <dgm:cxn modelId="{8E13640E-178A-4843-B35F-5D5B214579E4}" type="presParOf" srcId="{030E8892-2825-412E-B20D-32E3E72C144D}" destId="{17BE2704-9F6A-4234-824D-B381C17B7CD1}" srcOrd="1" destOrd="0" presId="urn:microsoft.com/office/officeart/2005/8/layout/list1"/>
    <dgm:cxn modelId="{AE276C15-8CC5-4689-8A41-32EF09CD5C86}" type="presParOf" srcId="{030E8892-2825-412E-B20D-32E3E72C144D}" destId="{9CCD2C9F-493F-448F-A216-54FE3042631A}" srcOrd="2" destOrd="0" presId="urn:microsoft.com/office/officeart/2005/8/layout/list1"/>
    <dgm:cxn modelId="{F14AE8E7-ACE7-4A50-AB6D-9A48E4273E84}" type="presParOf" srcId="{030E8892-2825-412E-B20D-32E3E72C144D}" destId="{9411A335-DBAE-40C4-80CA-BACD1A481D29}" srcOrd="3" destOrd="0" presId="urn:microsoft.com/office/officeart/2005/8/layout/list1"/>
    <dgm:cxn modelId="{43A8A888-074D-4700-9265-5FD434936E07}" type="presParOf" srcId="{030E8892-2825-412E-B20D-32E3E72C144D}" destId="{84E71F0A-5A8C-4434-BAAE-CFFC89C15E59}" srcOrd="4" destOrd="0" presId="urn:microsoft.com/office/officeart/2005/8/layout/list1"/>
    <dgm:cxn modelId="{0D64CD50-10FE-45F8-A724-BFC6E2518DC6}" type="presParOf" srcId="{84E71F0A-5A8C-4434-BAAE-CFFC89C15E59}" destId="{A9BC854B-5732-4865-8234-7E86DC989F28}" srcOrd="0" destOrd="0" presId="urn:microsoft.com/office/officeart/2005/8/layout/list1"/>
    <dgm:cxn modelId="{348C2BD9-652D-4DFC-9A96-8CB114B5E557}" type="presParOf" srcId="{84E71F0A-5A8C-4434-BAAE-CFFC89C15E59}" destId="{D833E9F1-8982-4767-B205-3E592F08F3B4}" srcOrd="1" destOrd="0" presId="urn:microsoft.com/office/officeart/2005/8/layout/list1"/>
    <dgm:cxn modelId="{2168CDF4-9749-4BB9-9414-CC17591DE818}" type="presParOf" srcId="{030E8892-2825-412E-B20D-32E3E72C144D}" destId="{D75363F3-7970-47C4-889A-58297FA53520}" srcOrd="5" destOrd="0" presId="urn:microsoft.com/office/officeart/2005/8/layout/list1"/>
    <dgm:cxn modelId="{CC8F1B27-45AF-4686-9D7C-2864A92E6244}" type="presParOf" srcId="{030E8892-2825-412E-B20D-32E3E72C144D}" destId="{E5812434-EBD7-4559-B954-17A189B5BB5C}"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9A3E1B6-C7E1-4285-A29B-90E8A914E442}" type="doc">
      <dgm:prSet loTypeId="urn:microsoft.com/office/officeart/2008/layout/LinedList" loCatId="list" qsTypeId="urn:microsoft.com/office/officeart/2005/8/quickstyle/simple5" qsCatId="simple" csTypeId="urn:microsoft.com/office/officeart/2005/8/colors/colorful5" csCatId="colorful" phldr="1"/>
      <dgm:spPr/>
      <dgm:t>
        <a:bodyPr/>
        <a:lstStyle/>
        <a:p>
          <a:endParaRPr lang="en-US"/>
        </a:p>
      </dgm:t>
    </dgm:pt>
    <dgm:pt modelId="{F281A7D5-7B34-45E4-9D10-C24023AAABAC}">
      <dgm:prSet/>
      <dgm:spPr/>
      <dgm:t>
        <a:bodyPr/>
        <a:lstStyle/>
        <a:p>
          <a:r>
            <a:rPr lang="hr-HR" b="1"/>
            <a:t>10% </a:t>
          </a:r>
          <a:r>
            <a:rPr lang="hr-HR"/>
            <a:t>- za kriterije/uvjete koji nisu diskriminirajući ali svejedno gospodarskim subjektima ograničavaju pristup određenom postupku</a:t>
          </a:r>
          <a:endParaRPr lang="en-US"/>
        </a:p>
      </dgm:t>
    </dgm:pt>
    <dgm:pt modelId="{431FA116-D486-4B80-B552-9E4E14D99B7C}" type="parTrans" cxnId="{6DBB4AA5-5F35-4F27-95D7-3692676856A8}">
      <dgm:prSet/>
      <dgm:spPr/>
      <dgm:t>
        <a:bodyPr/>
        <a:lstStyle/>
        <a:p>
          <a:endParaRPr lang="en-US"/>
        </a:p>
      </dgm:t>
    </dgm:pt>
    <dgm:pt modelId="{5C9F29B3-62D7-4A77-B38A-FDD79FB14062}" type="sibTrans" cxnId="{6DBB4AA5-5F35-4F27-95D7-3692676856A8}">
      <dgm:prSet/>
      <dgm:spPr/>
      <dgm:t>
        <a:bodyPr/>
        <a:lstStyle/>
        <a:p>
          <a:endParaRPr lang="en-US"/>
        </a:p>
      </dgm:t>
    </dgm:pt>
    <dgm:pt modelId="{3C438544-F8EE-45CA-AF29-2E9AF4E64948}">
      <dgm:prSet/>
      <dgm:spPr/>
      <dgm:t>
        <a:bodyPr/>
        <a:lstStyle/>
        <a:p>
          <a:r>
            <a:rPr lang="hr-HR" b="1"/>
            <a:t>5% </a:t>
          </a:r>
          <a:r>
            <a:rPr lang="hr-HR"/>
            <a:t>- slučajevi kad su primijenjeni ograničavajući kriteriji/uvjeti/specifikacije ali i dalje je osigurana minimalna razina tržišnog natjecanja</a:t>
          </a:r>
          <a:endParaRPr lang="en-US"/>
        </a:p>
      </dgm:t>
    </dgm:pt>
    <dgm:pt modelId="{25C2F9B9-0880-47E9-9026-F047C76C77FC}" type="parTrans" cxnId="{2A6C79A2-4981-4000-AB9C-D42E8BEEFE2C}">
      <dgm:prSet/>
      <dgm:spPr/>
      <dgm:t>
        <a:bodyPr/>
        <a:lstStyle/>
        <a:p>
          <a:endParaRPr lang="en-US"/>
        </a:p>
      </dgm:t>
    </dgm:pt>
    <dgm:pt modelId="{482C09D8-0B5E-4F0E-838F-693C86B444B6}" type="sibTrans" cxnId="{2A6C79A2-4981-4000-AB9C-D42E8BEEFE2C}">
      <dgm:prSet/>
      <dgm:spPr/>
      <dgm:t>
        <a:bodyPr/>
        <a:lstStyle/>
        <a:p>
          <a:endParaRPr lang="en-US"/>
        </a:p>
      </dgm:t>
    </dgm:pt>
    <dgm:pt modelId="{83F54F2C-4671-45BC-8E82-B8F80B6E55CF}">
      <dgm:prSet/>
      <dgm:spPr/>
      <dgm:t>
        <a:bodyPr/>
        <a:lstStyle/>
        <a:p>
          <a:r>
            <a:rPr lang="hr-HR" b="1"/>
            <a:t>25% </a:t>
          </a:r>
          <a:r>
            <a:rPr lang="hr-HR"/>
            <a:t>- slučajevi u kojima minimalne razine sposobnosti za određeni ugovor očito nisu povezane s predmetom ugovora, ili slučajevi u kojima su razlozi za isključenje, kriteriji za odabir i/ili dodjelu ili uvjeti za izvršenje ugovora doveli do  situacije u kojoj samo jedan gospodarski subjekt može podnijeti ponudu</a:t>
          </a:r>
          <a:endParaRPr lang="en-US"/>
        </a:p>
      </dgm:t>
    </dgm:pt>
    <dgm:pt modelId="{56CF725F-6D80-4F6B-87CE-87083541AB0A}" type="parTrans" cxnId="{03A2BD93-F484-4981-8A4F-40144A4D0CA2}">
      <dgm:prSet/>
      <dgm:spPr/>
      <dgm:t>
        <a:bodyPr/>
        <a:lstStyle/>
        <a:p>
          <a:endParaRPr lang="en-US"/>
        </a:p>
      </dgm:t>
    </dgm:pt>
    <dgm:pt modelId="{94FD1330-B304-4472-994B-A9660B2E6CED}" type="sibTrans" cxnId="{03A2BD93-F484-4981-8A4F-40144A4D0CA2}">
      <dgm:prSet/>
      <dgm:spPr/>
      <dgm:t>
        <a:bodyPr/>
        <a:lstStyle/>
        <a:p>
          <a:endParaRPr lang="en-US"/>
        </a:p>
      </dgm:t>
    </dgm:pt>
    <dgm:pt modelId="{13906002-43D3-44C2-8345-B66CEE5E9F59}" type="pres">
      <dgm:prSet presAssocID="{89A3E1B6-C7E1-4285-A29B-90E8A914E442}" presName="vert0" presStyleCnt="0">
        <dgm:presLayoutVars>
          <dgm:dir/>
          <dgm:animOne val="branch"/>
          <dgm:animLvl val="lvl"/>
        </dgm:presLayoutVars>
      </dgm:prSet>
      <dgm:spPr/>
    </dgm:pt>
    <dgm:pt modelId="{D80ADFA1-D31A-4A32-92FF-F595ABE85872}" type="pres">
      <dgm:prSet presAssocID="{F281A7D5-7B34-45E4-9D10-C24023AAABAC}" presName="thickLine" presStyleLbl="alignNode1" presStyleIdx="0" presStyleCnt="3"/>
      <dgm:spPr/>
    </dgm:pt>
    <dgm:pt modelId="{62025D11-116A-4E70-9640-77277C21B69F}" type="pres">
      <dgm:prSet presAssocID="{F281A7D5-7B34-45E4-9D10-C24023AAABAC}" presName="horz1" presStyleCnt="0"/>
      <dgm:spPr/>
    </dgm:pt>
    <dgm:pt modelId="{C7B9F23A-E4AB-4872-9A89-509578DD2D4E}" type="pres">
      <dgm:prSet presAssocID="{F281A7D5-7B34-45E4-9D10-C24023AAABAC}" presName="tx1" presStyleLbl="revTx" presStyleIdx="0" presStyleCnt="3"/>
      <dgm:spPr/>
    </dgm:pt>
    <dgm:pt modelId="{8D9DED47-B0EA-40E7-ACF8-D6B1D7401E12}" type="pres">
      <dgm:prSet presAssocID="{F281A7D5-7B34-45E4-9D10-C24023AAABAC}" presName="vert1" presStyleCnt="0"/>
      <dgm:spPr/>
    </dgm:pt>
    <dgm:pt modelId="{4D2DEE3E-7934-462E-B245-604B177A780C}" type="pres">
      <dgm:prSet presAssocID="{3C438544-F8EE-45CA-AF29-2E9AF4E64948}" presName="thickLine" presStyleLbl="alignNode1" presStyleIdx="1" presStyleCnt="3"/>
      <dgm:spPr/>
    </dgm:pt>
    <dgm:pt modelId="{87A0D4F6-3439-4760-A3C8-B4CE5F3BB019}" type="pres">
      <dgm:prSet presAssocID="{3C438544-F8EE-45CA-AF29-2E9AF4E64948}" presName="horz1" presStyleCnt="0"/>
      <dgm:spPr/>
    </dgm:pt>
    <dgm:pt modelId="{88E4A3DB-158C-4205-95C2-FB2D7D0BC4D9}" type="pres">
      <dgm:prSet presAssocID="{3C438544-F8EE-45CA-AF29-2E9AF4E64948}" presName="tx1" presStyleLbl="revTx" presStyleIdx="1" presStyleCnt="3"/>
      <dgm:spPr/>
    </dgm:pt>
    <dgm:pt modelId="{CE366D67-EDC9-40F1-B7BF-4F51C78FA4B5}" type="pres">
      <dgm:prSet presAssocID="{3C438544-F8EE-45CA-AF29-2E9AF4E64948}" presName="vert1" presStyleCnt="0"/>
      <dgm:spPr/>
    </dgm:pt>
    <dgm:pt modelId="{8F5EB7FA-9065-47A9-8707-41C3662EC14F}" type="pres">
      <dgm:prSet presAssocID="{83F54F2C-4671-45BC-8E82-B8F80B6E55CF}" presName="thickLine" presStyleLbl="alignNode1" presStyleIdx="2" presStyleCnt="3"/>
      <dgm:spPr/>
    </dgm:pt>
    <dgm:pt modelId="{C152E40D-F920-4D73-924B-DEED8A0B5082}" type="pres">
      <dgm:prSet presAssocID="{83F54F2C-4671-45BC-8E82-B8F80B6E55CF}" presName="horz1" presStyleCnt="0"/>
      <dgm:spPr/>
    </dgm:pt>
    <dgm:pt modelId="{C3E0262B-E241-4F7C-A1BA-A10C9FE0BB68}" type="pres">
      <dgm:prSet presAssocID="{83F54F2C-4671-45BC-8E82-B8F80B6E55CF}" presName="tx1" presStyleLbl="revTx" presStyleIdx="2" presStyleCnt="3"/>
      <dgm:spPr/>
    </dgm:pt>
    <dgm:pt modelId="{56867DFC-972C-42D3-8D9E-5D9D69AE6F6F}" type="pres">
      <dgm:prSet presAssocID="{83F54F2C-4671-45BC-8E82-B8F80B6E55CF}" presName="vert1" presStyleCnt="0"/>
      <dgm:spPr/>
    </dgm:pt>
  </dgm:ptLst>
  <dgm:cxnLst>
    <dgm:cxn modelId="{977CF012-B04A-4982-B20B-41AA6C11DC0D}" type="presOf" srcId="{83F54F2C-4671-45BC-8E82-B8F80B6E55CF}" destId="{C3E0262B-E241-4F7C-A1BA-A10C9FE0BB68}" srcOrd="0" destOrd="0" presId="urn:microsoft.com/office/officeart/2008/layout/LinedList"/>
    <dgm:cxn modelId="{1EC7DA1D-C30C-49A9-AF71-402AC634FB87}" type="presOf" srcId="{F281A7D5-7B34-45E4-9D10-C24023AAABAC}" destId="{C7B9F23A-E4AB-4872-9A89-509578DD2D4E}" srcOrd="0" destOrd="0" presId="urn:microsoft.com/office/officeart/2008/layout/LinedList"/>
    <dgm:cxn modelId="{03A2BD93-F484-4981-8A4F-40144A4D0CA2}" srcId="{89A3E1B6-C7E1-4285-A29B-90E8A914E442}" destId="{83F54F2C-4671-45BC-8E82-B8F80B6E55CF}" srcOrd="2" destOrd="0" parTransId="{56CF725F-6D80-4F6B-87CE-87083541AB0A}" sibTransId="{94FD1330-B304-4472-994B-A9660B2E6CED}"/>
    <dgm:cxn modelId="{2A6C79A2-4981-4000-AB9C-D42E8BEEFE2C}" srcId="{89A3E1B6-C7E1-4285-A29B-90E8A914E442}" destId="{3C438544-F8EE-45CA-AF29-2E9AF4E64948}" srcOrd="1" destOrd="0" parTransId="{25C2F9B9-0880-47E9-9026-F047C76C77FC}" sibTransId="{482C09D8-0B5E-4F0E-838F-693C86B444B6}"/>
    <dgm:cxn modelId="{6DBB4AA5-5F35-4F27-95D7-3692676856A8}" srcId="{89A3E1B6-C7E1-4285-A29B-90E8A914E442}" destId="{F281A7D5-7B34-45E4-9D10-C24023AAABAC}" srcOrd="0" destOrd="0" parTransId="{431FA116-D486-4B80-B552-9E4E14D99B7C}" sibTransId="{5C9F29B3-62D7-4A77-B38A-FDD79FB14062}"/>
    <dgm:cxn modelId="{B494A7BA-EA96-42FE-B2F5-2197FB85FCCD}" type="presOf" srcId="{89A3E1B6-C7E1-4285-A29B-90E8A914E442}" destId="{13906002-43D3-44C2-8345-B66CEE5E9F59}" srcOrd="0" destOrd="0" presId="urn:microsoft.com/office/officeart/2008/layout/LinedList"/>
    <dgm:cxn modelId="{D118F1E4-F401-4A60-87F2-F48684F942BB}" type="presOf" srcId="{3C438544-F8EE-45CA-AF29-2E9AF4E64948}" destId="{88E4A3DB-158C-4205-95C2-FB2D7D0BC4D9}" srcOrd="0" destOrd="0" presId="urn:microsoft.com/office/officeart/2008/layout/LinedList"/>
    <dgm:cxn modelId="{241A16EA-946B-4886-9D3A-1E16BB764266}" type="presParOf" srcId="{13906002-43D3-44C2-8345-B66CEE5E9F59}" destId="{D80ADFA1-D31A-4A32-92FF-F595ABE85872}" srcOrd="0" destOrd="0" presId="urn:microsoft.com/office/officeart/2008/layout/LinedList"/>
    <dgm:cxn modelId="{86883AFF-C24F-4E2B-8CEE-A3F65D2FA06B}" type="presParOf" srcId="{13906002-43D3-44C2-8345-B66CEE5E9F59}" destId="{62025D11-116A-4E70-9640-77277C21B69F}" srcOrd="1" destOrd="0" presId="urn:microsoft.com/office/officeart/2008/layout/LinedList"/>
    <dgm:cxn modelId="{8E06A4C9-C62F-44B2-A8EF-D7FF798FD816}" type="presParOf" srcId="{62025D11-116A-4E70-9640-77277C21B69F}" destId="{C7B9F23A-E4AB-4872-9A89-509578DD2D4E}" srcOrd="0" destOrd="0" presId="urn:microsoft.com/office/officeart/2008/layout/LinedList"/>
    <dgm:cxn modelId="{CFF247F7-379A-4369-B448-8B0031B6051E}" type="presParOf" srcId="{62025D11-116A-4E70-9640-77277C21B69F}" destId="{8D9DED47-B0EA-40E7-ACF8-D6B1D7401E12}" srcOrd="1" destOrd="0" presId="urn:microsoft.com/office/officeart/2008/layout/LinedList"/>
    <dgm:cxn modelId="{06B3F27C-3EB7-4B0E-8C3B-7A62ECCF560F}" type="presParOf" srcId="{13906002-43D3-44C2-8345-B66CEE5E9F59}" destId="{4D2DEE3E-7934-462E-B245-604B177A780C}" srcOrd="2" destOrd="0" presId="urn:microsoft.com/office/officeart/2008/layout/LinedList"/>
    <dgm:cxn modelId="{B786AF91-B0D3-466D-A161-ACEB1201A57B}" type="presParOf" srcId="{13906002-43D3-44C2-8345-B66CEE5E9F59}" destId="{87A0D4F6-3439-4760-A3C8-B4CE5F3BB019}" srcOrd="3" destOrd="0" presId="urn:microsoft.com/office/officeart/2008/layout/LinedList"/>
    <dgm:cxn modelId="{271B38F1-E9D7-4C3F-9F37-A99A2A2B1464}" type="presParOf" srcId="{87A0D4F6-3439-4760-A3C8-B4CE5F3BB019}" destId="{88E4A3DB-158C-4205-95C2-FB2D7D0BC4D9}" srcOrd="0" destOrd="0" presId="urn:microsoft.com/office/officeart/2008/layout/LinedList"/>
    <dgm:cxn modelId="{95C23AB0-A4EC-4CF8-9A54-C1901EA6E0DA}" type="presParOf" srcId="{87A0D4F6-3439-4760-A3C8-B4CE5F3BB019}" destId="{CE366D67-EDC9-40F1-B7BF-4F51C78FA4B5}" srcOrd="1" destOrd="0" presId="urn:microsoft.com/office/officeart/2008/layout/LinedList"/>
    <dgm:cxn modelId="{A6973DE4-0374-4ECD-9908-C06F7F7A84BE}" type="presParOf" srcId="{13906002-43D3-44C2-8345-B66CEE5E9F59}" destId="{8F5EB7FA-9065-47A9-8707-41C3662EC14F}" srcOrd="4" destOrd="0" presId="urn:microsoft.com/office/officeart/2008/layout/LinedList"/>
    <dgm:cxn modelId="{2E69263A-67A0-46BF-8382-4FC15F4189B7}" type="presParOf" srcId="{13906002-43D3-44C2-8345-B66CEE5E9F59}" destId="{C152E40D-F920-4D73-924B-DEED8A0B5082}" srcOrd="5" destOrd="0" presId="urn:microsoft.com/office/officeart/2008/layout/LinedList"/>
    <dgm:cxn modelId="{3D7FCC71-6DE3-4F72-A155-8848A02FA210}" type="presParOf" srcId="{C152E40D-F920-4D73-924B-DEED8A0B5082}" destId="{C3E0262B-E241-4F7C-A1BA-A10C9FE0BB68}" srcOrd="0" destOrd="0" presId="urn:microsoft.com/office/officeart/2008/layout/LinedList"/>
    <dgm:cxn modelId="{2A0D01DD-F05B-4D1A-8C25-92ABECCC3256}" type="presParOf" srcId="{C152E40D-F920-4D73-924B-DEED8A0B5082}" destId="{56867DFC-972C-42D3-8D9E-5D9D69AE6F6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3A664CD3-8CCA-45A8-B9AB-5A56AC6EBD74}" type="doc">
      <dgm:prSet loTypeId="urn:microsoft.com/office/officeart/2016/7/layout/RepeatingBendingProcessNew" loCatId="process" qsTypeId="urn:microsoft.com/office/officeart/2005/8/quickstyle/simple1" qsCatId="simple" csTypeId="urn:microsoft.com/office/officeart/2005/8/colors/colorful2" csCatId="colorful" phldr="1"/>
      <dgm:spPr/>
      <dgm:t>
        <a:bodyPr/>
        <a:lstStyle/>
        <a:p>
          <a:endParaRPr lang="hr-HR"/>
        </a:p>
      </dgm:t>
    </dgm:pt>
    <dgm:pt modelId="{878233FB-1176-4D1C-9C10-512302039B3E}">
      <dgm:prSet phldrT="[Text]"/>
      <dgm:spPr/>
      <dgm:t>
        <a:bodyPr/>
        <a:lstStyle/>
        <a:p>
          <a:pPr>
            <a:buNone/>
          </a:pPr>
          <a:r>
            <a:rPr lang="hr-HR"/>
            <a:t>Sumnja na nepravilnosti</a:t>
          </a:r>
        </a:p>
      </dgm:t>
    </dgm:pt>
    <dgm:pt modelId="{DFFD36F0-636A-4EC1-9AB2-8837AAF9EFEA}" type="parTrans" cxnId="{3E8BE456-00FB-4BF9-9F6F-8F08D081C327}">
      <dgm:prSet/>
      <dgm:spPr/>
      <dgm:t>
        <a:bodyPr/>
        <a:lstStyle/>
        <a:p>
          <a:endParaRPr lang="hr-HR"/>
        </a:p>
      </dgm:t>
    </dgm:pt>
    <dgm:pt modelId="{E245F3DD-AD90-45B2-ADA2-884BB6AFF935}" type="sibTrans" cxnId="{3E8BE456-00FB-4BF9-9F6F-8F08D081C327}">
      <dgm:prSet/>
      <dgm:spPr/>
      <dgm:t>
        <a:bodyPr/>
        <a:lstStyle/>
        <a:p>
          <a:endParaRPr lang="hr-HR"/>
        </a:p>
      </dgm:t>
    </dgm:pt>
    <dgm:pt modelId="{820C8C3F-BAA0-49C3-A13A-B35C4C5AF53C}">
      <dgm:prSet phldrT="[Text]"/>
      <dgm:spPr/>
      <dgm:t>
        <a:bodyPr/>
        <a:lstStyle/>
        <a:p>
          <a:r>
            <a:rPr lang="hr-HR"/>
            <a:t>Odluka o utvrđenoj nepravilnosti</a:t>
          </a:r>
        </a:p>
      </dgm:t>
    </dgm:pt>
    <dgm:pt modelId="{4B97F4F3-83DD-4A91-8F90-EA8DD2460EC3}" type="parTrans" cxnId="{8F3B963A-34FA-4652-AF1B-83F0459C6841}">
      <dgm:prSet/>
      <dgm:spPr/>
      <dgm:t>
        <a:bodyPr/>
        <a:lstStyle/>
        <a:p>
          <a:endParaRPr lang="hr-HR"/>
        </a:p>
      </dgm:t>
    </dgm:pt>
    <dgm:pt modelId="{94459966-092C-4B12-9DDD-B5AFD12C3A12}" type="sibTrans" cxnId="{8F3B963A-34FA-4652-AF1B-83F0459C6841}">
      <dgm:prSet/>
      <dgm:spPr/>
      <dgm:t>
        <a:bodyPr/>
        <a:lstStyle/>
        <a:p>
          <a:endParaRPr lang="hr-HR"/>
        </a:p>
      </dgm:t>
    </dgm:pt>
    <dgm:pt modelId="{95601FD5-91F8-49AA-8F99-56FDDBC49865}">
      <dgm:prSet phldrT="[Text]"/>
      <dgm:spPr/>
      <dgm:t>
        <a:bodyPr/>
        <a:lstStyle/>
        <a:p>
          <a:pPr>
            <a:buNone/>
          </a:pPr>
          <a:r>
            <a:rPr lang="hr-HR"/>
            <a:t>Prigovor korisnika</a:t>
          </a:r>
        </a:p>
      </dgm:t>
    </dgm:pt>
    <dgm:pt modelId="{E4D907C5-F46E-41A5-9BD5-283CBCE2057A}" type="parTrans" cxnId="{EC49DA10-DD60-4161-9657-72F981D08731}">
      <dgm:prSet/>
      <dgm:spPr/>
      <dgm:t>
        <a:bodyPr/>
        <a:lstStyle/>
        <a:p>
          <a:endParaRPr lang="hr-HR"/>
        </a:p>
      </dgm:t>
    </dgm:pt>
    <dgm:pt modelId="{8683621F-A60E-43FC-BEF1-DBEBDA41F6CA}" type="sibTrans" cxnId="{EC49DA10-DD60-4161-9657-72F981D08731}">
      <dgm:prSet/>
      <dgm:spPr/>
      <dgm:t>
        <a:bodyPr/>
        <a:lstStyle/>
        <a:p>
          <a:endParaRPr lang="hr-HR"/>
        </a:p>
      </dgm:t>
    </dgm:pt>
    <dgm:pt modelId="{A0FEC361-0B8C-4A01-993D-A41D72A3C701}">
      <dgm:prSet phldrT="[Text]"/>
      <dgm:spPr/>
      <dgm:t>
        <a:bodyPr/>
        <a:lstStyle/>
        <a:p>
          <a:pPr>
            <a:buNone/>
          </a:pPr>
          <a:r>
            <a:rPr lang="hr-HR"/>
            <a:t>Povjerenstvo za prigovore</a:t>
          </a:r>
        </a:p>
      </dgm:t>
    </dgm:pt>
    <dgm:pt modelId="{865CB020-F52F-4B38-85A5-1993987A4856}" type="parTrans" cxnId="{2FA551CC-0F16-4DB8-B3C9-D8ECAF336B34}">
      <dgm:prSet/>
      <dgm:spPr/>
      <dgm:t>
        <a:bodyPr/>
        <a:lstStyle/>
        <a:p>
          <a:endParaRPr lang="hr-HR"/>
        </a:p>
      </dgm:t>
    </dgm:pt>
    <dgm:pt modelId="{384946F6-4965-45AC-B5A1-C3CF42DA5B55}" type="sibTrans" cxnId="{2FA551CC-0F16-4DB8-B3C9-D8ECAF336B34}">
      <dgm:prSet/>
      <dgm:spPr/>
      <dgm:t>
        <a:bodyPr/>
        <a:lstStyle/>
        <a:p>
          <a:endParaRPr lang="hr-HR"/>
        </a:p>
      </dgm:t>
    </dgm:pt>
    <dgm:pt modelId="{9B837332-BFC7-4ED7-B22F-51D9199E5901}">
      <dgm:prSet phldrT="[Text]"/>
      <dgm:spPr/>
      <dgm:t>
        <a:bodyPr/>
        <a:lstStyle/>
        <a:p>
          <a:pPr>
            <a:buNone/>
          </a:pPr>
          <a:r>
            <a:rPr lang="hr-HR"/>
            <a:t>Rješenje</a:t>
          </a:r>
        </a:p>
      </dgm:t>
    </dgm:pt>
    <dgm:pt modelId="{460B58F9-EB9C-44E3-B0D8-BA50D78A2551}" type="parTrans" cxnId="{B3EA646A-4504-4827-B280-4CEB34A4990F}">
      <dgm:prSet/>
      <dgm:spPr/>
      <dgm:t>
        <a:bodyPr/>
        <a:lstStyle/>
        <a:p>
          <a:endParaRPr lang="hr-HR"/>
        </a:p>
      </dgm:t>
    </dgm:pt>
    <dgm:pt modelId="{0A669DEF-F50B-42B9-9042-D45EB580089C}" type="sibTrans" cxnId="{B3EA646A-4504-4827-B280-4CEB34A4990F}">
      <dgm:prSet/>
      <dgm:spPr/>
      <dgm:t>
        <a:bodyPr/>
        <a:lstStyle/>
        <a:p>
          <a:endParaRPr lang="hr-HR"/>
        </a:p>
      </dgm:t>
    </dgm:pt>
    <dgm:pt modelId="{B48EE048-1501-4CA4-8742-546E88CAF3A9}">
      <dgm:prSet/>
      <dgm:spPr/>
      <dgm:t>
        <a:bodyPr/>
        <a:lstStyle/>
        <a:p>
          <a:r>
            <a:rPr lang="hr-HR"/>
            <a:t>Upravni spor</a:t>
          </a:r>
        </a:p>
      </dgm:t>
    </dgm:pt>
    <dgm:pt modelId="{AF51FDC4-412F-4D9D-88E1-B13A0F599921}" type="parTrans" cxnId="{251A6DC6-9DDF-425C-A71F-532CEB552B02}">
      <dgm:prSet/>
      <dgm:spPr/>
      <dgm:t>
        <a:bodyPr/>
        <a:lstStyle/>
        <a:p>
          <a:endParaRPr lang="hr-HR"/>
        </a:p>
      </dgm:t>
    </dgm:pt>
    <dgm:pt modelId="{0131927A-F1E3-4E82-9E75-4574483996C2}" type="sibTrans" cxnId="{251A6DC6-9DDF-425C-A71F-532CEB552B02}">
      <dgm:prSet/>
      <dgm:spPr/>
      <dgm:t>
        <a:bodyPr/>
        <a:lstStyle/>
        <a:p>
          <a:endParaRPr lang="hr-HR"/>
        </a:p>
      </dgm:t>
    </dgm:pt>
    <dgm:pt modelId="{EE3D0554-7925-4EB7-A35D-C1EE693C1F33}" type="pres">
      <dgm:prSet presAssocID="{3A664CD3-8CCA-45A8-B9AB-5A56AC6EBD74}" presName="Name0" presStyleCnt="0">
        <dgm:presLayoutVars>
          <dgm:dir/>
          <dgm:resizeHandles val="exact"/>
        </dgm:presLayoutVars>
      </dgm:prSet>
      <dgm:spPr/>
    </dgm:pt>
    <dgm:pt modelId="{7B4084E7-2B43-4511-9BCD-9CB4E95E7E0F}" type="pres">
      <dgm:prSet presAssocID="{878233FB-1176-4D1C-9C10-512302039B3E}" presName="node" presStyleLbl="node1" presStyleIdx="0" presStyleCnt="6">
        <dgm:presLayoutVars>
          <dgm:bulletEnabled val="1"/>
        </dgm:presLayoutVars>
      </dgm:prSet>
      <dgm:spPr/>
    </dgm:pt>
    <dgm:pt modelId="{5032F66D-6989-40B1-AF38-13DBD010ED19}" type="pres">
      <dgm:prSet presAssocID="{E245F3DD-AD90-45B2-ADA2-884BB6AFF935}" presName="sibTrans" presStyleLbl="sibTrans1D1" presStyleIdx="0" presStyleCnt="5"/>
      <dgm:spPr/>
    </dgm:pt>
    <dgm:pt modelId="{731DE390-4501-4C55-9F27-477AAC9C2466}" type="pres">
      <dgm:prSet presAssocID="{E245F3DD-AD90-45B2-ADA2-884BB6AFF935}" presName="connectorText" presStyleLbl="sibTrans1D1" presStyleIdx="0" presStyleCnt="5"/>
      <dgm:spPr/>
    </dgm:pt>
    <dgm:pt modelId="{327637AF-4C9F-47FC-A0EA-9998699DE77A}" type="pres">
      <dgm:prSet presAssocID="{820C8C3F-BAA0-49C3-A13A-B35C4C5AF53C}" presName="node" presStyleLbl="node1" presStyleIdx="1" presStyleCnt="6">
        <dgm:presLayoutVars>
          <dgm:bulletEnabled val="1"/>
        </dgm:presLayoutVars>
      </dgm:prSet>
      <dgm:spPr/>
    </dgm:pt>
    <dgm:pt modelId="{819B242B-779B-480F-83EC-CFC428603449}" type="pres">
      <dgm:prSet presAssocID="{94459966-092C-4B12-9DDD-B5AFD12C3A12}" presName="sibTrans" presStyleLbl="sibTrans1D1" presStyleIdx="1" presStyleCnt="5"/>
      <dgm:spPr/>
    </dgm:pt>
    <dgm:pt modelId="{846A6C9C-7090-4BE5-B283-C404A5DEE686}" type="pres">
      <dgm:prSet presAssocID="{94459966-092C-4B12-9DDD-B5AFD12C3A12}" presName="connectorText" presStyleLbl="sibTrans1D1" presStyleIdx="1" presStyleCnt="5"/>
      <dgm:spPr/>
    </dgm:pt>
    <dgm:pt modelId="{D746D1CA-B3FB-41C0-B8F8-A6A38B2CA238}" type="pres">
      <dgm:prSet presAssocID="{95601FD5-91F8-49AA-8F99-56FDDBC49865}" presName="node" presStyleLbl="node1" presStyleIdx="2" presStyleCnt="6">
        <dgm:presLayoutVars>
          <dgm:bulletEnabled val="1"/>
        </dgm:presLayoutVars>
      </dgm:prSet>
      <dgm:spPr/>
    </dgm:pt>
    <dgm:pt modelId="{23182A81-964C-4A9B-9E84-73B4B0D6AEF3}" type="pres">
      <dgm:prSet presAssocID="{8683621F-A60E-43FC-BEF1-DBEBDA41F6CA}" presName="sibTrans" presStyleLbl="sibTrans1D1" presStyleIdx="2" presStyleCnt="5"/>
      <dgm:spPr/>
    </dgm:pt>
    <dgm:pt modelId="{37455E66-6518-420E-A794-43E215E68A4F}" type="pres">
      <dgm:prSet presAssocID="{8683621F-A60E-43FC-BEF1-DBEBDA41F6CA}" presName="connectorText" presStyleLbl="sibTrans1D1" presStyleIdx="2" presStyleCnt="5"/>
      <dgm:spPr/>
    </dgm:pt>
    <dgm:pt modelId="{73D33292-FF37-4ED6-9351-C71FB30346D1}" type="pres">
      <dgm:prSet presAssocID="{A0FEC361-0B8C-4A01-993D-A41D72A3C701}" presName="node" presStyleLbl="node1" presStyleIdx="3" presStyleCnt="6">
        <dgm:presLayoutVars>
          <dgm:bulletEnabled val="1"/>
        </dgm:presLayoutVars>
      </dgm:prSet>
      <dgm:spPr/>
    </dgm:pt>
    <dgm:pt modelId="{D172E175-103A-4EA5-9FE5-78AD63AD56F0}" type="pres">
      <dgm:prSet presAssocID="{384946F6-4965-45AC-B5A1-C3CF42DA5B55}" presName="sibTrans" presStyleLbl="sibTrans1D1" presStyleIdx="3" presStyleCnt="5"/>
      <dgm:spPr/>
    </dgm:pt>
    <dgm:pt modelId="{1D07B0AD-B28F-43D1-8ACB-7E08BFD7F399}" type="pres">
      <dgm:prSet presAssocID="{384946F6-4965-45AC-B5A1-C3CF42DA5B55}" presName="connectorText" presStyleLbl="sibTrans1D1" presStyleIdx="3" presStyleCnt="5"/>
      <dgm:spPr/>
    </dgm:pt>
    <dgm:pt modelId="{30D152E6-C349-4941-B370-6565D8A926A6}" type="pres">
      <dgm:prSet presAssocID="{9B837332-BFC7-4ED7-B22F-51D9199E5901}" presName="node" presStyleLbl="node1" presStyleIdx="4" presStyleCnt="6">
        <dgm:presLayoutVars>
          <dgm:bulletEnabled val="1"/>
        </dgm:presLayoutVars>
      </dgm:prSet>
      <dgm:spPr/>
    </dgm:pt>
    <dgm:pt modelId="{115B1CCB-6D62-48C4-B961-5E1C8A513E3D}" type="pres">
      <dgm:prSet presAssocID="{0A669DEF-F50B-42B9-9042-D45EB580089C}" presName="sibTrans" presStyleLbl="sibTrans1D1" presStyleIdx="4" presStyleCnt="5"/>
      <dgm:spPr/>
    </dgm:pt>
    <dgm:pt modelId="{F9C654BE-7870-4AC5-8267-A2521880DA5E}" type="pres">
      <dgm:prSet presAssocID="{0A669DEF-F50B-42B9-9042-D45EB580089C}" presName="connectorText" presStyleLbl="sibTrans1D1" presStyleIdx="4" presStyleCnt="5"/>
      <dgm:spPr/>
    </dgm:pt>
    <dgm:pt modelId="{62A9D9B2-EA21-4DD2-8008-3B1C4862B597}" type="pres">
      <dgm:prSet presAssocID="{B48EE048-1501-4CA4-8742-546E88CAF3A9}" presName="node" presStyleLbl="node1" presStyleIdx="5" presStyleCnt="6">
        <dgm:presLayoutVars>
          <dgm:bulletEnabled val="1"/>
        </dgm:presLayoutVars>
      </dgm:prSet>
      <dgm:spPr/>
    </dgm:pt>
  </dgm:ptLst>
  <dgm:cxnLst>
    <dgm:cxn modelId="{EC49DA10-DD60-4161-9657-72F981D08731}" srcId="{3A664CD3-8CCA-45A8-B9AB-5A56AC6EBD74}" destId="{95601FD5-91F8-49AA-8F99-56FDDBC49865}" srcOrd="2" destOrd="0" parTransId="{E4D907C5-F46E-41A5-9BD5-283CBCE2057A}" sibTransId="{8683621F-A60E-43FC-BEF1-DBEBDA41F6CA}"/>
    <dgm:cxn modelId="{759C7A31-FDD9-4906-BE8E-5003B2DAB423}" type="presOf" srcId="{A0FEC361-0B8C-4A01-993D-A41D72A3C701}" destId="{73D33292-FF37-4ED6-9351-C71FB30346D1}" srcOrd="0" destOrd="0" presId="urn:microsoft.com/office/officeart/2016/7/layout/RepeatingBendingProcessNew"/>
    <dgm:cxn modelId="{F8653E32-F05A-4B0F-A1C3-401A00A015BF}" type="presOf" srcId="{B48EE048-1501-4CA4-8742-546E88CAF3A9}" destId="{62A9D9B2-EA21-4DD2-8008-3B1C4862B597}" srcOrd="0" destOrd="0" presId="urn:microsoft.com/office/officeart/2016/7/layout/RepeatingBendingProcessNew"/>
    <dgm:cxn modelId="{8F3B963A-34FA-4652-AF1B-83F0459C6841}" srcId="{3A664CD3-8CCA-45A8-B9AB-5A56AC6EBD74}" destId="{820C8C3F-BAA0-49C3-A13A-B35C4C5AF53C}" srcOrd="1" destOrd="0" parTransId="{4B97F4F3-83DD-4A91-8F90-EA8DD2460EC3}" sibTransId="{94459966-092C-4B12-9DDD-B5AFD12C3A12}"/>
    <dgm:cxn modelId="{C1DBEA42-3774-4F61-BD3E-779B00AA16F8}" type="presOf" srcId="{8683621F-A60E-43FC-BEF1-DBEBDA41F6CA}" destId="{37455E66-6518-420E-A794-43E215E68A4F}" srcOrd="1" destOrd="0" presId="urn:microsoft.com/office/officeart/2016/7/layout/RepeatingBendingProcessNew"/>
    <dgm:cxn modelId="{6D156767-9B0A-427E-80D2-691877E99C60}" type="presOf" srcId="{E245F3DD-AD90-45B2-ADA2-884BB6AFF935}" destId="{5032F66D-6989-40B1-AF38-13DBD010ED19}" srcOrd="0" destOrd="0" presId="urn:microsoft.com/office/officeart/2016/7/layout/RepeatingBendingProcessNew"/>
    <dgm:cxn modelId="{B3EA646A-4504-4827-B280-4CEB34A4990F}" srcId="{3A664CD3-8CCA-45A8-B9AB-5A56AC6EBD74}" destId="{9B837332-BFC7-4ED7-B22F-51D9199E5901}" srcOrd="4" destOrd="0" parTransId="{460B58F9-EB9C-44E3-B0D8-BA50D78A2551}" sibTransId="{0A669DEF-F50B-42B9-9042-D45EB580089C}"/>
    <dgm:cxn modelId="{AC84CB4C-4FB1-4037-91EF-788C95D2664F}" type="presOf" srcId="{0A669DEF-F50B-42B9-9042-D45EB580089C}" destId="{115B1CCB-6D62-48C4-B961-5E1C8A513E3D}" srcOrd="0" destOrd="0" presId="urn:microsoft.com/office/officeart/2016/7/layout/RepeatingBendingProcessNew"/>
    <dgm:cxn modelId="{AC842F4D-D3AD-478F-8736-A0F61F238088}" type="presOf" srcId="{95601FD5-91F8-49AA-8F99-56FDDBC49865}" destId="{D746D1CA-B3FB-41C0-B8F8-A6A38B2CA238}" srcOrd="0" destOrd="0" presId="urn:microsoft.com/office/officeart/2016/7/layout/RepeatingBendingProcessNew"/>
    <dgm:cxn modelId="{88B7A14E-7EA5-4439-8174-61B17595828A}" type="presOf" srcId="{E245F3DD-AD90-45B2-ADA2-884BB6AFF935}" destId="{731DE390-4501-4C55-9F27-477AAC9C2466}" srcOrd="1" destOrd="0" presId="urn:microsoft.com/office/officeart/2016/7/layout/RepeatingBendingProcessNew"/>
    <dgm:cxn modelId="{3B62BE50-230E-4FBF-9B27-CBE7D1A50D15}" type="presOf" srcId="{0A669DEF-F50B-42B9-9042-D45EB580089C}" destId="{F9C654BE-7870-4AC5-8267-A2521880DA5E}" srcOrd="1" destOrd="0" presId="urn:microsoft.com/office/officeart/2016/7/layout/RepeatingBendingProcessNew"/>
    <dgm:cxn modelId="{596DD372-E468-497C-ACEC-2EFAB685B46D}" type="presOf" srcId="{878233FB-1176-4D1C-9C10-512302039B3E}" destId="{7B4084E7-2B43-4511-9BCD-9CB4E95E7E0F}" srcOrd="0" destOrd="0" presId="urn:microsoft.com/office/officeart/2016/7/layout/RepeatingBendingProcessNew"/>
    <dgm:cxn modelId="{3E8BE456-00FB-4BF9-9F6F-8F08D081C327}" srcId="{3A664CD3-8CCA-45A8-B9AB-5A56AC6EBD74}" destId="{878233FB-1176-4D1C-9C10-512302039B3E}" srcOrd="0" destOrd="0" parTransId="{DFFD36F0-636A-4EC1-9AB2-8837AAF9EFEA}" sibTransId="{E245F3DD-AD90-45B2-ADA2-884BB6AFF935}"/>
    <dgm:cxn modelId="{A3EBD978-A5F9-4ADD-8B0E-AAE3BACDC692}" type="presOf" srcId="{8683621F-A60E-43FC-BEF1-DBEBDA41F6CA}" destId="{23182A81-964C-4A9B-9E84-73B4B0D6AEF3}" srcOrd="0" destOrd="0" presId="urn:microsoft.com/office/officeart/2016/7/layout/RepeatingBendingProcessNew"/>
    <dgm:cxn modelId="{C62CFC7A-096F-4E3E-A3BE-5B9A43BCE033}" type="presOf" srcId="{3A664CD3-8CCA-45A8-B9AB-5A56AC6EBD74}" destId="{EE3D0554-7925-4EB7-A35D-C1EE693C1F33}" srcOrd="0" destOrd="0" presId="urn:microsoft.com/office/officeart/2016/7/layout/RepeatingBendingProcessNew"/>
    <dgm:cxn modelId="{DFCF8C96-EC15-4FC6-BE37-CE6A7837F799}" type="presOf" srcId="{9B837332-BFC7-4ED7-B22F-51D9199E5901}" destId="{30D152E6-C349-4941-B370-6565D8A926A6}" srcOrd="0" destOrd="0" presId="urn:microsoft.com/office/officeart/2016/7/layout/RepeatingBendingProcessNew"/>
    <dgm:cxn modelId="{8DEC349F-7696-4FA7-898E-38A79F8BACD0}" type="presOf" srcId="{384946F6-4965-45AC-B5A1-C3CF42DA5B55}" destId="{D172E175-103A-4EA5-9FE5-78AD63AD56F0}" srcOrd="0" destOrd="0" presId="urn:microsoft.com/office/officeart/2016/7/layout/RepeatingBendingProcessNew"/>
    <dgm:cxn modelId="{5B6B4BA2-CB67-4DAE-87EE-950EB74B525C}" type="presOf" srcId="{94459966-092C-4B12-9DDD-B5AFD12C3A12}" destId="{846A6C9C-7090-4BE5-B283-C404A5DEE686}" srcOrd="1" destOrd="0" presId="urn:microsoft.com/office/officeart/2016/7/layout/RepeatingBendingProcessNew"/>
    <dgm:cxn modelId="{3B6865A9-D6F7-4945-91A3-820BD6B2EDDE}" type="presOf" srcId="{94459966-092C-4B12-9DDD-B5AFD12C3A12}" destId="{819B242B-779B-480F-83EC-CFC428603449}" srcOrd="0" destOrd="0" presId="urn:microsoft.com/office/officeart/2016/7/layout/RepeatingBendingProcessNew"/>
    <dgm:cxn modelId="{77363CB5-DE67-4B6D-9C55-AB1D380E98A6}" type="presOf" srcId="{384946F6-4965-45AC-B5A1-C3CF42DA5B55}" destId="{1D07B0AD-B28F-43D1-8ACB-7E08BFD7F399}" srcOrd="1" destOrd="0" presId="urn:microsoft.com/office/officeart/2016/7/layout/RepeatingBendingProcessNew"/>
    <dgm:cxn modelId="{251A6DC6-9DDF-425C-A71F-532CEB552B02}" srcId="{3A664CD3-8CCA-45A8-B9AB-5A56AC6EBD74}" destId="{B48EE048-1501-4CA4-8742-546E88CAF3A9}" srcOrd="5" destOrd="0" parTransId="{AF51FDC4-412F-4D9D-88E1-B13A0F599921}" sibTransId="{0131927A-F1E3-4E82-9E75-4574483996C2}"/>
    <dgm:cxn modelId="{2FA551CC-0F16-4DB8-B3C9-D8ECAF336B34}" srcId="{3A664CD3-8CCA-45A8-B9AB-5A56AC6EBD74}" destId="{A0FEC361-0B8C-4A01-993D-A41D72A3C701}" srcOrd="3" destOrd="0" parTransId="{865CB020-F52F-4B38-85A5-1993987A4856}" sibTransId="{384946F6-4965-45AC-B5A1-C3CF42DA5B55}"/>
    <dgm:cxn modelId="{709258E1-7C0F-4141-B904-36FDAE3DE619}" type="presOf" srcId="{820C8C3F-BAA0-49C3-A13A-B35C4C5AF53C}" destId="{327637AF-4C9F-47FC-A0EA-9998699DE77A}" srcOrd="0" destOrd="0" presId="urn:microsoft.com/office/officeart/2016/7/layout/RepeatingBendingProcessNew"/>
    <dgm:cxn modelId="{251A7A43-FB4F-4D69-BE3E-1E49EB2FB3F0}" type="presParOf" srcId="{EE3D0554-7925-4EB7-A35D-C1EE693C1F33}" destId="{7B4084E7-2B43-4511-9BCD-9CB4E95E7E0F}" srcOrd="0" destOrd="0" presId="urn:microsoft.com/office/officeart/2016/7/layout/RepeatingBendingProcessNew"/>
    <dgm:cxn modelId="{E3033298-0131-40DF-9C43-A3A371331F50}" type="presParOf" srcId="{EE3D0554-7925-4EB7-A35D-C1EE693C1F33}" destId="{5032F66D-6989-40B1-AF38-13DBD010ED19}" srcOrd="1" destOrd="0" presId="urn:microsoft.com/office/officeart/2016/7/layout/RepeatingBendingProcessNew"/>
    <dgm:cxn modelId="{BF059FA8-59D7-4DCE-A01E-900CF2FAB99E}" type="presParOf" srcId="{5032F66D-6989-40B1-AF38-13DBD010ED19}" destId="{731DE390-4501-4C55-9F27-477AAC9C2466}" srcOrd="0" destOrd="0" presId="urn:microsoft.com/office/officeart/2016/7/layout/RepeatingBendingProcessNew"/>
    <dgm:cxn modelId="{2BF6CA99-E4D8-4997-A80C-8CB39FEDC196}" type="presParOf" srcId="{EE3D0554-7925-4EB7-A35D-C1EE693C1F33}" destId="{327637AF-4C9F-47FC-A0EA-9998699DE77A}" srcOrd="2" destOrd="0" presId="urn:microsoft.com/office/officeart/2016/7/layout/RepeatingBendingProcessNew"/>
    <dgm:cxn modelId="{2F8A5B79-9659-4274-BC2B-724C2DA01F22}" type="presParOf" srcId="{EE3D0554-7925-4EB7-A35D-C1EE693C1F33}" destId="{819B242B-779B-480F-83EC-CFC428603449}" srcOrd="3" destOrd="0" presId="urn:microsoft.com/office/officeart/2016/7/layout/RepeatingBendingProcessNew"/>
    <dgm:cxn modelId="{9AEBD1DE-F402-4F98-99BB-8A18AB5BB3E4}" type="presParOf" srcId="{819B242B-779B-480F-83EC-CFC428603449}" destId="{846A6C9C-7090-4BE5-B283-C404A5DEE686}" srcOrd="0" destOrd="0" presId="urn:microsoft.com/office/officeart/2016/7/layout/RepeatingBendingProcessNew"/>
    <dgm:cxn modelId="{F0B65F4A-DA94-4E3B-9769-AD571D0841E9}" type="presParOf" srcId="{EE3D0554-7925-4EB7-A35D-C1EE693C1F33}" destId="{D746D1CA-B3FB-41C0-B8F8-A6A38B2CA238}" srcOrd="4" destOrd="0" presId="urn:microsoft.com/office/officeart/2016/7/layout/RepeatingBendingProcessNew"/>
    <dgm:cxn modelId="{B735B15C-25E3-49A7-8B90-9050C9BBB1E8}" type="presParOf" srcId="{EE3D0554-7925-4EB7-A35D-C1EE693C1F33}" destId="{23182A81-964C-4A9B-9E84-73B4B0D6AEF3}" srcOrd="5" destOrd="0" presId="urn:microsoft.com/office/officeart/2016/7/layout/RepeatingBendingProcessNew"/>
    <dgm:cxn modelId="{E821E623-B122-4189-B2F1-2BB936866106}" type="presParOf" srcId="{23182A81-964C-4A9B-9E84-73B4B0D6AEF3}" destId="{37455E66-6518-420E-A794-43E215E68A4F}" srcOrd="0" destOrd="0" presId="urn:microsoft.com/office/officeart/2016/7/layout/RepeatingBendingProcessNew"/>
    <dgm:cxn modelId="{755468A9-E44E-40D9-999C-4F2BA5DF3D52}" type="presParOf" srcId="{EE3D0554-7925-4EB7-A35D-C1EE693C1F33}" destId="{73D33292-FF37-4ED6-9351-C71FB30346D1}" srcOrd="6" destOrd="0" presId="urn:microsoft.com/office/officeart/2016/7/layout/RepeatingBendingProcessNew"/>
    <dgm:cxn modelId="{A5E2F33D-52E4-4207-BF35-BBFA4E5C76A3}" type="presParOf" srcId="{EE3D0554-7925-4EB7-A35D-C1EE693C1F33}" destId="{D172E175-103A-4EA5-9FE5-78AD63AD56F0}" srcOrd="7" destOrd="0" presId="urn:microsoft.com/office/officeart/2016/7/layout/RepeatingBendingProcessNew"/>
    <dgm:cxn modelId="{6E2A9F54-B70A-4E6F-BD88-169029907BBE}" type="presParOf" srcId="{D172E175-103A-4EA5-9FE5-78AD63AD56F0}" destId="{1D07B0AD-B28F-43D1-8ACB-7E08BFD7F399}" srcOrd="0" destOrd="0" presId="urn:microsoft.com/office/officeart/2016/7/layout/RepeatingBendingProcessNew"/>
    <dgm:cxn modelId="{8B31C819-E6DA-42AA-99B2-8F6E21690105}" type="presParOf" srcId="{EE3D0554-7925-4EB7-A35D-C1EE693C1F33}" destId="{30D152E6-C349-4941-B370-6565D8A926A6}" srcOrd="8" destOrd="0" presId="urn:microsoft.com/office/officeart/2016/7/layout/RepeatingBendingProcessNew"/>
    <dgm:cxn modelId="{3397E833-5910-4AD0-B0B7-295224493942}" type="presParOf" srcId="{EE3D0554-7925-4EB7-A35D-C1EE693C1F33}" destId="{115B1CCB-6D62-48C4-B961-5E1C8A513E3D}" srcOrd="9" destOrd="0" presId="urn:microsoft.com/office/officeart/2016/7/layout/RepeatingBendingProcessNew"/>
    <dgm:cxn modelId="{AB8D1DD2-D267-4870-8440-6DE5BFF6C9DF}" type="presParOf" srcId="{115B1CCB-6D62-48C4-B961-5E1C8A513E3D}" destId="{F9C654BE-7870-4AC5-8267-A2521880DA5E}" srcOrd="0" destOrd="0" presId="urn:microsoft.com/office/officeart/2016/7/layout/RepeatingBendingProcessNew"/>
    <dgm:cxn modelId="{2A1C1995-457F-42D3-BF73-FB10241FFE20}" type="presParOf" srcId="{EE3D0554-7925-4EB7-A35D-C1EE693C1F33}" destId="{62A9D9B2-EA21-4DD2-8008-3B1C4862B597}" srcOrd="10"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430BFD5-3D08-4D64-92F6-3E114B34BDE5}"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7626DCF4-B9EF-4F31-8D51-512B856B74A1}">
      <dgm:prSet/>
      <dgm:spPr/>
      <dgm:t>
        <a:bodyPr/>
        <a:lstStyle/>
        <a:p>
          <a:r>
            <a:rPr lang="hr-HR" dirty="0"/>
            <a:t>Programski logotip – ključni element osiguravanja vidljivosti projekta</a:t>
          </a:r>
          <a:endParaRPr lang="en-US" dirty="0"/>
        </a:p>
      </dgm:t>
    </dgm:pt>
    <dgm:pt modelId="{5D1563AF-50E3-424E-9343-50A89417E10D}" type="parTrans" cxnId="{1FB2F70B-7140-4198-9319-08EAC3CD991E}">
      <dgm:prSet/>
      <dgm:spPr/>
      <dgm:t>
        <a:bodyPr/>
        <a:lstStyle/>
        <a:p>
          <a:endParaRPr lang="en-US"/>
        </a:p>
      </dgm:t>
    </dgm:pt>
    <dgm:pt modelId="{FD0501A0-2D30-4C17-A858-6B9B0750DDA8}" type="sibTrans" cxnId="{1FB2F70B-7140-4198-9319-08EAC3CD991E}">
      <dgm:prSet/>
      <dgm:spPr/>
      <dgm:t>
        <a:bodyPr/>
        <a:lstStyle/>
        <a:p>
          <a:endParaRPr lang="en-US"/>
        </a:p>
      </dgm:t>
    </dgm:pt>
    <dgm:pt modelId="{1DC46061-E0F3-4AA8-8A98-F9418CAC3BA2}">
      <dgm:prSet/>
      <dgm:spPr/>
      <dgm:t>
        <a:bodyPr/>
        <a:lstStyle/>
        <a:p>
          <a:r>
            <a:rPr lang="hr-HR" dirty="0"/>
            <a:t>Projektni logotip – programski logotip s dodatkom akronima projekta</a:t>
          </a:r>
          <a:endParaRPr lang="en-US" dirty="0"/>
        </a:p>
      </dgm:t>
    </dgm:pt>
    <dgm:pt modelId="{7B374560-154A-4B90-8B8E-E648EAEB81B5}" type="parTrans" cxnId="{A5963035-D184-40E0-8767-B51DACF03DA8}">
      <dgm:prSet/>
      <dgm:spPr/>
      <dgm:t>
        <a:bodyPr/>
        <a:lstStyle/>
        <a:p>
          <a:endParaRPr lang="en-US"/>
        </a:p>
      </dgm:t>
    </dgm:pt>
    <dgm:pt modelId="{5393CEAD-7A44-45CD-A3ED-907B207C8956}" type="sibTrans" cxnId="{A5963035-D184-40E0-8767-B51DACF03DA8}">
      <dgm:prSet/>
      <dgm:spPr/>
      <dgm:t>
        <a:bodyPr/>
        <a:lstStyle/>
        <a:p>
          <a:endParaRPr lang="en-US"/>
        </a:p>
      </dgm:t>
    </dgm:pt>
    <dgm:pt modelId="{7BC799AE-5D25-41CC-97F1-8CEC9848D7C1}">
      <dgm:prSet/>
      <dgm:spPr/>
      <dgm:t>
        <a:bodyPr/>
        <a:lstStyle/>
        <a:p>
          <a:r>
            <a:rPr lang="hr-HR" dirty="0"/>
            <a:t>Interreg Brand Design Manual – propisuje sve relevantne tehničke specifikacije i uvjete korištenja programskog/projektnog logotipa </a:t>
          </a:r>
          <a:endParaRPr lang="en-US" dirty="0"/>
        </a:p>
      </dgm:t>
    </dgm:pt>
    <dgm:pt modelId="{A6C81FA3-E746-4C5F-9C33-1C96DBC51CF0}" type="parTrans" cxnId="{B9266778-1352-436F-9D99-1E171D50468A}">
      <dgm:prSet/>
      <dgm:spPr/>
      <dgm:t>
        <a:bodyPr/>
        <a:lstStyle/>
        <a:p>
          <a:endParaRPr lang="en-US"/>
        </a:p>
      </dgm:t>
    </dgm:pt>
    <dgm:pt modelId="{D5B624AC-DDBE-44C0-A2D0-7D335FAC4314}" type="sibTrans" cxnId="{B9266778-1352-436F-9D99-1E171D50468A}">
      <dgm:prSet/>
      <dgm:spPr/>
      <dgm:t>
        <a:bodyPr/>
        <a:lstStyle/>
        <a:p>
          <a:endParaRPr lang="en-US"/>
        </a:p>
      </dgm:t>
    </dgm:pt>
    <dgm:pt modelId="{B2CA4B86-0477-408F-9FF4-ECAC2F618E71}" type="pres">
      <dgm:prSet presAssocID="{A430BFD5-3D08-4D64-92F6-3E114B34BDE5}" presName="vert0" presStyleCnt="0">
        <dgm:presLayoutVars>
          <dgm:dir/>
          <dgm:animOne val="branch"/>
          <dgm:animLvl val="lvl"/>
        </dgm:presLayoutVars>
      </dgm:prSet>
      <dgm:spPr/>
    </dgm:pt>
    <dgm:pt modelId="{6790FA71-D49C-4718-9702-1AB3AAE6BED8}" type="pres">
      <dgm:prSet presAssocID="{7626DCF4-B9EF-4F31-8D51-512B856B74A1}" presName="thickLine" presStyleLbl="alignNode1" presStyleIdx="0" presStyleCnt="3"/>
      <dgm:spPr/>
    </dgm:pt>
    <dgm:pt modelId="{00D6C8AA-BFEA-4A35-8F18-6610D9C84F72}" type="pres">
      <dgm:prSet presAssocID="{7626DCF4-B9EF-4F31-8D51-512B856B74A1}" presName="horz1" presStyleCnt="0"/>
      <dgm:spPr/>
    </dgm:pt>
    <dgm:pt modelId="{58B77A83-FE6B-44C3-90B2-41965A567ACF}" type="pres">
      <dgm:prSet presAssocID="{7626DCF4-B9EF-4F31-8D51-512B856B74A1}" presName="tx1" presStyleLbl="revTx" presStyleIdx="0" presStyleCnt="3"/>
      <dgm:spPr/>
    </dgm:pt>
    <dgm:pt modelId="{551EBBD3-10E8-40C6-9105-A756525959E7}" type="pres">
      <dgm:prSet presAssocID="{7626DCF4-B9EF-4F31-8D51-512B856B74A1}" presName="vert1" presStyleCnt="0"/>
      <dgm:spPr/>
    </dgm:pt>
    <dgm:pt modelId="{CE510137-88B7-4DA9-A10A-E5EB927F004E}" type="pres">
      <dgm:prSet presAssocID="{1DC46061-E0F3-4AA8-8A98-F9418CAC3BA2}" presName="thickLine" presStyleLbl="alignNode1" presStyleIdx="1" presStyleCnt="3"/>
      <dgm:spPr/>
    </dgm:pt>
    <dgm:pt modelId="{0AA1C796-C58E-455B-A37D-07A3E0DB9F2B}" type="pres">
      <dgm:prSet presAssocID="{1DC46061-E0F3-4AA8-8A98-F9418CAC3BA2}" presName="horz1" presStyleCnt="0"/>
      <dgm:spPr/>
    </dgm:pt>
    <dgm:pt modelId="{6E9E6DB1-6E00-4CC6-B727-B209079516A9}" type="pres">
      <dgm:prSet presAssocID="{1DC46061-E0F3-4AA8-8A98-F9418CAC3BA2}" presName="tx1" presStyleLbl="revTx" presStyleIdx="1" presStyleCnt="3"/>
      <dgm:spPr/>
    </dgm:pt>
    <dgm:pt modelId="{0BBBFB8D-2B2D-4AAC-804A-CF7A49FDDE98}" type="pres">
      <dgm:prSet presAssocID="{1DC46061-E0F3-4AA8-8A98-F9418CAC3BA2}" presName="vert1" presStyleCnt="0"/>
      <dgm:spPr/>
    </dgm:pt>
    <dgm:pt modelId="{80A3999D-1E16-45B7-BE7A-2EB02EB2405D}" type="pres">
      <dgm:prSet presAssocID="{7BC799AE-5D25-41CC-97F1-8CEC9848D7C1}" presName="thickLine" presStyleLbl="alignNode1" presStyleIdx="2" presStyleCnt="3"/>
      <dgm:spPr/>
    </dgm:pt>
    <dgm:pt modelId="{4A2544CF-170B-4B3B-97E0-606AAEED677C}" type="pres">
      <dgm:prSet presAssocID="{7BC799AE-5D25-41CC-97F1-8CEC9848D7C1}" presName="horz1" presStyleCnt="0"/>
      <dgm:spPr/>
    </dgm:pt>
    <dgm:pt modelId="{38494A1B-994E-44C3-8EE1-A025BF176232}" type="pres">
      <dgm:prSet presAssocID="{7BC799AE-5D25-41CC-97F1-8CEC9848D7C1}" presName="tx1" presStyleLbl="revTx" presStyleIdx="2" presStyleCnt="3"/>
      <dgm:spPr/>
    </dgm:pt>
    <dgm:pt modelId="{00381D47-85FF-4276-A9B4-2D480C4B1AF6}" type="pres">
      <dgm:prSet presAssocID="{7BC799AE-5D25-41CC-97F1-8CEC9848D7C1}" presName="vert1" presStyleCnt="0"/>
      <dgm:spPr/>
    </dgm:pt>
  </dgm:ptLst>
  <dgm:cxnLst>
    <dgm:cxn modelId="{1FB2F70B-7140-4198-9319-08EAC3CD991E}" srcId="{A430BFD5-3D08-4D64-92F6-3E114B34BDE5}" destId="{7626DCF4-B9EF-4F31-8D51-512B856B74A1}" srcOrd="0" destOrd="0" parTransId="{5D1563AF-50E3-424E-9343-50A89417E10D}" sibTransId="{FD0501A0-2D30-4C17-A858-6B9B0750DDA8}"/>
    <dgm:cxn modelId="{B3C6032A-78F3-4281-89A0-75047330F112}" type="presOf" srcId="{1DC46061-E0F3-4AA8-8A98-F9418CAC3BA2}" destId="{6E9E6DB1-6E00-4CC6-B727-B209079516A9}" srcOrd="0" destOrd="0" presId="urn:microsoft.com/office/officeart/2008/layout/LinedList"/>
    <dgm:cxn modelId="{A5963035-D184-40E0-8767-B51DACF03DA8}" srcId="{A430BFD5-3D08-4D64-92F6-3E114B34BDE5}" destId="{1DC46061-E0F3-4AA8-8A98-F9418CAC3BA2}" srcOrd="1" destOrd="0" parTransId="{7B374560-154A-4B90-8B8E-E648EAEB81B5}" sibTransId="{5393CEAD-7A44-45CD-A3ED-907B207C8956}"/>
    <dgm:cxn modelId="{CABAE336-02B8-46C8-AB49-EC2A0E88D26E}" type="presOf" srcId="{7BC799AE-5D25-41CC-97F1-8CEC9848D7C1}" destId="{38494A1B-994E-44C3-8EE1-A025BF176232}" srcOrd="0" destOrd="0" presId="urn:microsoft.com/office/officeart/2008/layout/LinedList"/>
    <dgm:cxn modelId="{B9266778-1352-436F-9D99-1E171D50468A}" srcId="{A430BFD5-3D08-4D64-92F6-3E114B34BDE5}" destId="{7BC799AE-5D25-41CC-97F1-8CEC9848D7C1}" srcOrd="2" destOrd="0" parTransId="{A6C81FA3-E746-4C5F-9C33-1C96DBC51CF0}" sibTransId="{D5B624AC-DDBE-44C0-A2D0-7D335FAC4314}"/>
    <dgm:cxn modelId="{A3B5F37E-B4B3-4BED-8EF0-F44356ABD417}" type="presOf" srcId="{A430BFD5-3D08-4D64-92F6-3E114B34BDE5}" destId="{B2CA4B86-0477-408F-9FF4-ECAC2F618E71}" srcOrd="0" destOrd="0" presId="urn:microsoft.com/office/officeart/2008/layout/LinedList"/>
    <dgm:cxn modelId="{7BAE40B7-3F3D-4070-9A28-2960401C192C}" type="presOf" srcId="{7626DCF4-B9EF-4F31-8D51-512B856B74A1}" destId="{58B77A83-FE6B-44C3-90B2-41965A567ACF}" srcOrd="0" destOrd="0" presId="urn:microsoft.com/office/officeart/2008/layout/LinedList"/>
    <dgm:cxn modelId="{490AF37E-078A-4B55-9F43-6FE036261F2C}" type="presParOf" srcId="{B2CA4B86-0477-408F-9FF4-ECAC2F618E71}" destId="{6790FA71-D49C-4718-9702-1AB3AAE6BED8}" srcOrd="0" destOrd="0" presId="urn:microsoft.com/office/officeart/2008/layout/LinedList"/>
    <dgm:cxn modelId="{C3C04DC5-0D12-4BF1-82ED-8BD67CDB3379}" type="presParOf" srcId="{B2CA4B86-0477-408F-9FF4-ECAC2F618E71}" destId="{00D6C8AA-BFEA-4A35-8F18-6610D9C84F72}" srcOrd="1" destOrd="0" presId="urn:microsoft.com/office/officeart/2008/layout/LinedList"/>
    <dgm:cxn modelId="{12C22AE1-CE54-47C3-9E9F-5AC3B3A1A27F}" type="presParOf" srcId="{00D6C8AA-BFEA-4A35-8F18-6610D9C84F72}" destId="{58B77A83-FE6B-44C3-90B2-41965A567ACF}" srcOrd="0" destOrd="0" presId="urn:microsoft.com/office/officeart/2008/layout/LinedList"/>
    <dgm:cxn modelId="{92107243-6833-4DC9-9096-507B77AFEDBD}" type="presParOf" srcId="{00D6C8AA-BFEA-4A35-8F18-6610D9C84F72}" destId="{551EBBD3-10E8-40C6-9105-A756525959E7}" srcOrd="1" destOrd="0" presId="urn:microsoft.com/office/officeart/2008/layout/LinedList"/>
    <dgm:cxn modelId="{AE869500-4C1A-4904-9B6E-6DDBD29ED03F}" type="presParOf" srcId="{B2CA4B86-0477-408F-9FF4-ECAC2F618E71}" destId="{CE510137-88B7-4DA9-A10A-E5EB927F004E}" srcOrd="2" destOrd="0" presId="urn:microsoft.com/office/officeart/2008/layout/LinedList"/>
    <dgm:cxn modelId="{FFE1D38A-4599-4667-92D7-A142BF95B643}" type="presParOf" srcId="{B2CA4B86-0477-408F-9FF4-ECAC2F618E71}" destId="{0AA1C796-C58E-455B-A37D-07A3E0DB9F2B}" srcOrd="3" destOrd="0" presId="urn:microsoft.com/office/officeart/2008/layout/LinedList"/>
    <dgm:cxn modelId="{87FC0B0D-CA83-4257-8D29-ADCF1E4C2E77}" type="presParOf" srcId="{0AA1C796-C58E-455B-A37D-07A3E0DB9F2B}" destId="{6E9E6DB1-6E00-4CC6-B727-B209079516A9}" srcOrd="0" destOrd="0" presId="urn:microsoft.com/office/officeart/2008/layout/LinedList"/>
    <dgm:cxn modelId="{CEDDB4F6-371B-4E24-B3E6-A8BD750C76D1}" type="presParOf" srcId="{0AA1C796-C58E-455B-A37D-07A3E0DB9F2B}" destId="{0BBBFB8D-2B2D-4AAC-804A-CF7A49FDDE98}" srcOrd="1" destOrd="0" presId="urn:microsoft.com/office/officeart/2008/layout/LinedList"/>
    <dgm:cxn modelId="{0208BF66-F1BD-4D6E-9853-EFC0D3014692}" type="presParOf" srcId="{B2CA4B86-0477-408F-9FF4-ECAC2F618E71}" destId="{80A3999D-1E16-45B7-BE7A-2EB02EB2405D}" srcOrd="4" destOrd="0" presId="urn:microsoft.com/office/officeart/2008/layout/LinedList"/>
    <dgm:cxn modelId="{73766645-B4A3-46EB-9C8F-47123FCCF563}" type="presParOf" srcId="{B2CA4B86-0477-408F-9FF4-ECAC2F618E71}" destId="{4A2544CF-170B-4B3B-97E0-606AAEED677C}" srcOrd="5" destOrd="0" presId="urn:microsoft.com/office/officeart/2008/layout/LinedList"/>
    <dgm:cxn modelId="{0DC9C0AA-714C-489C-B490-4EBF8F959E1E}" type="presParOf" srcId="{4A2544CF-170B-4B3B-97E0-606AAEED677C}" destId="{38494A1B-994E-44C3-8EE1-A025BF176232}" srcOrd="0" destOrd="0" presId="urn:microsoft.com/office/officeart/2008/layout/LinedList"/>
    <dgm:cxn modelId="{9975CA36-F7B1-474C-AAE0-D1D4C0D6FF8B}" type="presParOf" srcId="{4A2544CF-170B-4B3B-97E0-606AAEED677C}" destId="{00381D47-85FF-4276-A9B4-2D480C4B1AF6}"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1A7C09-A478-4158-9C0D-3DB7B6A48090}"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309E6CB-E6DD-48A0-8D2F-252AA20ACB45}">
      <dgm:prSet/>
      <dgm:spPr/>
      <dgm:t>
        <a:bodyPr/>
        <a:lstStyle/>
        <a:p>
          <a:r>
            <a:rPr lang="hr-HR" b="0" i="0" baseline="0"/>
            <a:t>Korištenje programskog logotipa</a:t>
          </a:r>
          <a:endParaRPr lang="en-US"/>
        </a:p>
      </dgm:t>
    </dgm:pt>
    <dgm:pt modelId="{BA7E80C0-A5B8-49F1-86A1-D5F21C7C119C}" type="parTrans" cxnId="{F4E3C760-3F3C-4127-9DDD-FB3B784047A6}">
      <dgm:prSet/>
      <dgm:spPr/>
      <dgm:t>
        <a:bodyPr/>
        <a:lstStyle/>
        <a:p>
          <a:endParaRPr lang="en-US"/>
        </a:p>
      </dgm:t>
    </dgm:pt>
    <dgm:pt modelId="{1EAF9A30-E021-4DCB-A387-6C57E8FF5DDC}" type="sibTrans" cxnId="{F4E3C760-3F3C-4127-9DDD-FB3B784047A6}">
      <dgm:prSet/>
      <dgm:spPr/>
      <dgm:t>
        <a:bodyPr/>
        <a:lstStyle/>
        <a:p>
          <a:endParaRPr lang="en-US"/>
        </a:p>
      </dgm:t>
    </dgm:pt>
    <dgm:pt modelId="{8B4F96DC-4CAD-4311-A4FB-6EF4012A505C}">
      <dgm:prSet/>
      <dgm:spPr/>
      <dgm:t>
        <a:bodyPr/>
        <a:lstStyle/>
        <a:p>
          <a:r>
            <a:rPr lang="hr-HR" b="0" i="0" baseline="0" dirty="0"/>
            <a:t>Osnovne informacije o projektu na postojećim web stranicama i društvenim medijima svih PP-a (kratak opis sa ciljevima i očekivanim rezultatima)</a:t>
          </a:r>
          <a:endParaRPr lang="en-US" dirty="0"/>
        </a:p>
      </dgm:t>
    </dgm:pt>
    <dgm:pt modelId="{1256437B-1E02-43DC-B40B-DC9DE5C0F3E1}" type="parTrans" cxnId="{EE5B3EE5-4745-4478-80CA-B43EEB0C27D6}">
      <dgm:prSet/>
      <dgm:spPr/>
      <dgm:t>
        <a:bodyPr/>
        <a:lstStyle/>
        <a:p>
          <a:endParaRPr lang="en-US"/>
        </a:p>
      </dgm:t>
    </dgm:pt>
    <dgm:pt modelId="{196183E9-83B0-4248-8EE2-9CA12C66B669}" type="sibTrans" cxnId="{EE5B3EE5-4745-4478-80CA-B43EEB0C27D6}">
      <dgm:prSet/>
      <dgm:spPr/>
      <dgm:t>
        <a:bodyPr/>
        <a:lstStyle/>
        <a:p>
          <a:endParaRPr lang="en-US"/>
        </a:p>
      </dgm:t>
    </dgm:pt>
    <dgm:pt modelId="{1430B9B7-628B-42CD-B364-553A8487D299}">
      <dgm:prSet/>
      <dgm:spPr/>
      <dgm:t>
        <a:bodyPr/>
        <a:lstStyle/>
        <a:p>
          <a:r>
            <a:rPr lang="hr-HR" b="0" i="0" baseline="0" dirty="0"/>
            <a:t>Billboard ili ploča u slučaju radova i nabave tematske opreme (naziv aktivnosti, akronim projekta, kratak opis projekta, datum početka/završetka projekta, iznos proračuna/EU sufinanciranja, logotip, prostor za ostale logotipe partnera, slika, referenca na programsku web stranicu)</a:t>
          </a:r>
          <a:endParaRPr lang="en-US" dirty="0"/>
        </a:p>
      </dgm:t>
    </dgm:pt>
    <dgm:pt modelId="{8C6961FF-D39C-4CA6-86AC-CEFC33F10196}" type="parTrans" cxnId="{8F632845-68AF-43BF-9398-6FD3C647466F}">
      <dgm:prSet/>
      <dgm:spPr/>
      <dgm:t>
        <a:bodyPr/>
        <a:lstStyle/>
        <a:p>
          <a:endParaRPr lang="en-US"/>
        </a:p>
      </dgm:t>
    </dgm:pt>
    <dgm:pt modelId="{14925BCD-6A9B-451F-834F-04DEA1D5F8BA}" type="sibTrans" cxnId="{8F632845-68AF-43BF-9398-6FD3C647466F}">
      <dgm:prSet/>
      <dgm:spPr/>
      <dgm:t>
        <a:bodyPr/>
        <a:lstStyle/>
        <a:p>
          <a:endParaRPr lang="en-US"/>
        </a:p>
      </dgm:t>
    </dgm:pt>
    <dgm:pt modelId="{EE6606F8-2E97-47F1-B2EE-CCCC4B0A0FFA}">
      <dgm:prSet/>
      <dgm:spPr/>
      <dgm:t>
        <a:bodyPr/>
        <a:lstStyle/>
        <a:p>
          <a:r>
            <a:rPr lang="hr-HR" b="0" i="0" baseline="0"/>
            <a:t>Poster u min. A3 formatu (naziv projekta, akronim, datum početka/završetka projekta, iznos proračuna/EU sufinanciranja, logotip, kontaktni podatci odgovornog partnera, glavni cilj projekta) </a:t>
          </a:r>
          <a:endParaRPr lang="en-US"/>
        </a:p>
      </dgm:t>
    </dgm:pt>
    <dgm:pt modelId="{34C5E364-F706-4905-9EA9-CE09525D18F0}" type="parTrans" cxnId="{AFBD120A-1520-415C-BD4A-19138EF6A0CA}">
      <dgm:prSet/>
      <dgm:spPr/>
      <dgm:t>
        <a:bodyPr/>
        <a:lstStyle/>
        <a:p>
          <a:endParaRPr lang="en-US"/>
        </a:p>
      </dgm:t>
    </dgm:pt>
    <dgm:pt modelId="{E45A5957-C493-4392-9D8E-DB3DFDD36DA2}" type="sibTrans" cxnId="{AFBD120A-1520-415C-BD4A-19138EF6A0CA}">
      <dgm:prSet/>
      <dgm:spPr/>
      <dgm:t>
        <a:bodyPr/>
        <a:lstStyle/>
        <a:p>
          <a:endParaRPr lang="en-US"/>
        </a:p>
      </dgm:t>
    </dgm:pt>
    <dgm:pt modelId="{F38DBDA2-20FF-4019-BA8C-50BE45F71483}" type="pres">
      <dgm:prSet presAssocID="{D51A7C09-A478-4158-9C0D-3DB7B6A48090}" presName="vert0" presStyleCnt="0">
        <dgm:presLayoutVars>
          <dgm:dir/>
          <dgm:animOne val="branch"/>
          <dgm:animLvl val="lvl"/>
        </dgm:presLayoutVars>
      </dgm:prSet>
      <dgm:spPr/>
    </dgm:pt>
    <dgm:pt modelId="{39A03360-4D11-4AB1-A3B5-895D86382ECD}" type="pres">
      <dgm:prSet presAssocID="{A309E6CB-E6DD-48A0-8D2F-252AA20ACB45}" presName="thickLine" presStyleLbl="alignNode1" presStyleIdx="0" presStyleCnt="4" custLinFactNeighborX="610" custLinFactNeighborY="-27829"/>
      <dgm:spPr/>
    </dgm:pt>
    <dgm:pt modelId="{C69DEE8A-C308-4473-A4A5-60D46018837B}" type="pres">
      <dgm:prSet presAssocID="{A309E6CB-E6DD-48A0-8D2F-252AA20ACB45}" presName="horz1" presStyleCnt="0"/>
      <dgm:spPr/>
    </dgm:pt>
    <dgm:pt modelId="{15A79A9B-57EF-4BAC-A787-2EFE57F024E1}" type="pres">
      <dgm:prSet presAssocID="{A309E6CB-E6DD-48A0-8D2F-252AA20ACB45}" presName="tx1" presStyleLbl="revTx" presStyleIdx="0" presStyleCnt="4"/>
      <dgm:spPr/>
    </dgm:pt>
    <dgm:pt modelId="{02862449-FF10-4417-9D4A-C0CAAD596C03}" type="pres">
      <dgm:prSet presAssocID="{A309E6CB-E6DD-48A0-8D2F-252AA20ACB45}" presName="vert1" presStyleCnt="0"/>
      <dgm:spPr/>
    </dgm:pt>
    <dgm:pt modelId="{6E8B3529-69DD-4684-A83F-B7470F5AD4FF}" type="pres">
      <dgm:prSet presAssocID="{8B4F96DC-4CAD-4311-A4FB-6EF4012A505C}" presName="thickLine" presStyleLbl="alignNode1" presStyleIdx="1" presStyleCnt="4"/>
      <dgm:spPr/>
    </dgm:pt>
    <dgm:pt modelId="{2C731FC4-26C8-4025-8CD3-19C759CDE691}" type="pres">
      <dgm:prSet presAssocID="{8B4F96DC-4CAD-4311-A4FB-6EF4012A505C}" presName="horz1" presStyleCnt="0"/>
      <dgm:spPr/>
    </dgm:pt>
    <dgm:pt modelId="{6C9DB4E8-04A2-4F69-9901-A8CF1CE5ED3E}" type="pres">
      <dgm:prSet presAssocID="{8B4F96DC-4CAD-4311-A4FB-6EF4012A505C}" presName="tx1" presStyleLbl="revTx" presStyleIdx="1" presStyleCnt="4"/>
      <dgm:spPr/>
    </dgm:pt>
    <dgm:pt modelId="{8EF7AD6B-7C84-4B11-B708-4BD14A7839B3}" type="pres">
      <dgm:prSet presAssocID="{8B4F96DC-4CAD-4311-A4FB-6EF4012A505C}" presName="vert1" presStyleCnt="0"/>
      <dgm:spPr/>
    </dgm:pt>
    <dgm:pt modelId="{64B82FA2-A7A9-4114-BD53-A33C84407B3A}" type="pres">
      <dgm:prSet presAssocID="{1430B9B7-628B-42CD-B364-553A8487D299}" presName="thickLine" presStyleLbl="alignNode1" presStyleIdx="2" presStyleCnt="4"/>
      <dgm:spPr/>
    </dgm:pt>
    <dgm:pt modelId="{9AE392BE-C3BB-423B-97E8-F74114139C89}" type="pres">
      <dgm:prSet presAssocID="{1430B9B7-628B-42CD-B364-553A8487D299}" presName="horz1" presStyleCnt="0"/>
      <dgm:spPr/>
    </dgm:pt>
    <dgm:pt modelId="{EB9B03BD-99EE-4D91-A22B-E2E21F2A0488}" type="pres">
      <dgm:prSet presAssocID="{1430B9B7-628B-42CD-B364-553A8487D299}" presName="tx1" presStyleLbl="revTx" presStyleIdx="2" presStyleCnt="4"/>
      <dgm:spPr/>
    </dgm:pt>
    <dgm:pt modelId="{95D39F4B-3002-4D78-939C-EAF335776718}" type="pres">
      <dgm:prSet presAssocID="{1430B9B7-628B-42CD-B364-553A8487D299}" presName="vert1" presStyleCnt="0"/>
      <dgm:spPr/>
    </dgm:pt>
    <dgm:pt modelId="{4A86785B-1C41-4061-995D-0653E80A0E2E}" type="pres">
      <dgm:prSet presAssocID="{EE6606F8-2E97-47F1-B2EE-CCCC4B0A0FFA}" presName="thickLine" presStyleLbl="alignNode1" presStyleIdx="3" presStyleCnt="4"/>
      <dgm:spPr/>
    </dgm:pt>
    <dgm:pt modelId="{6F259FC7-C416-4B51-AB19-C49021C3F3BE}" type="pres">
      <dgm:prSet presAssocID="{EE6606F8-2E97-47F1-B2EE-CCCC4B0A0FFA}" presName="horz1" presStyleCnt="0"/>
      <dgm:spPr/>
    </dgm:pt>
    <dgm:pt modelId="{40436DC8-19E4-442D-AA45-936549E7F996}" type="pres">
      <dgm:prSet presAssocID="{EE6606F8-2E97-47F1-B2EE-CCCC4B0A0FFA}" presName="tx1" presStyleLbl="revTx" presStyleIdx="3" presStyleCnt="4"/>
      <dgm:spPr/>
    </dgm:pt>
    <dgm:pt modelId="{E358076D-D15A-4C17-9FD4-09BCB56EEBA5}" type="pres">
      <dgm:prSet presAssocID="{EE6606F8-2E97-47F1-B2EE-CCCC4B0A0FFA}" presName="vert1" presStyleCnt="0"/>
      <dgm:spPr/>
    </dgm:pt>
  </dgm:ptLst>
  <dgm:cxnLst>
    <dgm:cxn modelId="{AFBD120A-1520-415C-BD4A-19138EF6A0CA}" srcId="{D51A7C09-A478-4158-9C0D-3DB7B6A48090}" destId="{EE6606F8-2E97-47F1-B2EE-CCCC4B0A0FFA}" srcOrd="3" destOrd="0" parTransId="{34C5E364-F706-4905-9EA9-CE09525D18F0}" sibTransId="{E45A5957-C493-4392-9D8E-DB3DFDD36DA2}"/>
    <dgm:cxn modelId="{E0A31838-2EAA-4BED-93C9-B06ED823D2FA}" type="presOf" srcId="{8B4F96DC-4CAD-4311-A4FB-6EF4012A505C}" destId="{6C9DB4E8-04A2-4F69-9901-A8CF1CE5ED3E}" srcOrd="0" destOrd="0" presId="urn:microsoft.com/office/officeart/2008/layout/LinedList"/>
    <dgm:cxn modelId="{F4E3C760-3F3C-4127-9DDD-FB3B784047A6}" srcId="{D51A7C09-A478-4158-9C0D-3DB7B6A48090}" destId="{A309E6CB-E6DD-48A0-8D2F-252AA20ACB45}" srcOrd="0" destOrd="0" parTransId="{BA7E80C0-A5B8-49F1-86A1-D5F21C7C119C}" sibTransId="{1EAF9A30-E021-4DCB-A387-6C57E8FF5DDC}"/>
    <dgm:cxn modelId="{8F632845-68AF-43BF-9398-6FD3C647466F}" srcId="{D51A7C09-A478-4158-9C0D-3DB7B6A48090}" destId="{1430B9B7-628B-42CD-B364-553A8487D299}" srcOrd="2" destOrd="0" parTransId="{8C6961FF-D39C-4CA6-86AC-CEFC33F10196}" sibTransId="{14925BCD-6A9B-451F-834F-04DEA1D5F8BA}"/>
    <dgm:cxn modelId="{1D913965-7863-40C8-B361-51219A550379}" type="presOf" srcId="{1430B9B7-628B-42CD-B364-553A8487D299}" destId="{EB9B03BD-99EE-4D91-A22B-E2E21F2A0488}" srcOrd="0" destOrd="0" presId="urn:microsoft.com/office/officeart/2008/layout/LinedList"/>
    <dgm:cxn modelId="{8947526C-AFB6-47CF-8F9F-C40DB6420EB2}" type="presOf" srcId="{D51A7C09-A478-4158-9C0D-3DB7B6A48090}" destId="{F38DBDA2-20FF-4019-BA8C-50BE45F71483}" srcOrd="0" destOrd="0" presId="urn:microsoft.com/office/officeart/2008/layout/LinedList"/>
    <dgm:cxn modelId="{65F1D8AF-5616-42C3-93C5-67A30238A13E}" type="presOf" srcId="{EE6606F8-2E97-47F1-B2EE-CCCC4B0A0FFA}" destId="{40436DC8-19E4-442D-AA45-936549E7F996}" srcOrd="0" destOrd="0" presId="urn:microsoft.com/office/officeart/2008/layout/LinedList"/>
    <dgm:cxn modelId="{C3EF12E3-8884-485C-8A82-19C4122C4F45}" type="presOf" srcId="{A309E6CB-E6DD-48A0-8D2F-252AA20ACB45}" destId="{15A79A9B-57EF-4BAC-A787-2EFE57F024E1}" srcOrd="0" destOrd="0" presId="urn:microsoft.com/office/officeart/2008/layout/LinedList"/>
    <dgm:cxn modelId="{EE5B3EE5-4745-4478-80CA-B43EEB0C27D6}" srcId="{D51A7C09-A478-4158-9C0D-3DB7B6A48090}" destId="{8B4F96DC-4CAD-4311-A4FB-6EF4012A505C}" srcOrd="1" destOrd="0" parTransId="{1256437B-1E02-43DC-B40B-DC9DE5C0F3E1}" sibTransId="{196183E9-83B0-4248-8EE2-9CA12C66B669}"/>
    <dgm:cxn modelId="{635FD635-DAD1-4BB5-9A0A-B9E311DA7E72}" type="presParOf" srcId="{F38DBDA2-20FF-4019-BA8C-50BE45F71483}" destId="{39A03360-4D11-4AB1-A3B5-895D86382ECD}" srcOrd="0" destOrd="0" presId="urn:microsoft.com/office/officeart/2008/layout/LinedList"/>
    <dgm:cxn modelId="{890038A4-B788-4B13-9520-57C513DD25DB}" type="presParOf" srcId="{F38DBDA2-20FF-4019-BA8C-50BE45F71483}" destId="{C69DEE8A-C308-4473-A4A5-60D46018837B}" srcOrd="1" destOrd="0" presId="urn:microsoft.com/office/officeart/2008/layout/LinedList"/>
    <dgm:cxn modelId="{6D470975-FE45-42E1-83DD-3968828F2DB9}" type="presParOf" srcId="{C69DEE8A-C308-4473-A4A5-60D46018837B}" destId="{15A79A9B-57EF-4BAC-A787-2EFE57F024E1}" srcOrd="0" destOrd="0" presId="urn:microsoft.com/office/officeart/2008/layout/LinedList"/>
    <dgm:cxn modelId="{C53E76B6-8CDE-4DD9-B3DD-151970B9E85A}" type="presParOf" srcId="{C69DEE8A-C308-4473-A4A5-60D46018837B}" destId="{02862449-FF10-4417-9D4A-C0CAAD596C03}" srcOrd="1" destOrd="0" presId="urn:microsoft.com/office/officeart/2008/layout/LinedList"/>
    <dgm:cxn modelId="{300B39C1-8193-47C1-AFDF-5ABDF89593A6}" type="presParOf" srcId="{F38DBDA2-20FF-4019-BA8C-50BE45F71483}" destId="{6E8B3529-69DD-4684-A83F-B7470F5AD4FF}" srcOrd="2" destOrd="0" presId="urn:microsoft.com/office/officeart/2008/layout/LinedList"/>
    <dgm:cxn modelId="{3A20A8D0-F383-4636-81C4-E4402AA6645A}" type="presParOf" srcId="{F38DBDA2-20FF-4019-BA8C-50BE45F71483}" destId="{2C731FC4-26C8-4025-8CD3-19C759CDE691}" srcOrd="3" destOrd="0" presId="urn:microsoft.com/office/officeart/2008/layout/LinedList"/>
    <dgm:cxn modelId="{1D71E3E4-C105-487D-A040-8385671E12FF}" type="presParOf" srcId="{2C731FC4-26C8-4025-8CD3-19C759CDE691}" destId="{6C9DB4E8-04A2-4F69-9901-A8CF1CE5ED3E}" srcOrd="0" destOrd="0" presId="urn:microsoft.com/office/officeart/2008/layout/LinedList"/>
    <dgm:cxn modelId="{A9D34DFE-D757-4D79-BDB6-E2792EC9CC9A}" type="presParOf" srcId="{2C731FC4-26C8-4025-8CD3-19C759CDE691}" destId="{8EF7AD6B-7C84-4B11-B708-4BD14A7839B3}" srcOrd="1" destOrd="0" presId="urn:microsoft.com/office/officeart/2008/layout/LinedList"/>
    <dgm:cxn modelId="{637306C7-F82A-4E69-97EA-9F603660CEFA}" type="presParOf" srcId="{F38DBDA2-20FF-4019-BA8C-50BE45F71483}" destId="{64B82FA2-A7A9-4114-BD53-A33C84407B3A}" srcOrd="4" destOrd="0" presId="urn:microsoft.com/office/officeart/2008/layout/LinedList"/>
    <dgm:cxn modelId="{7A2F16D3-3564-4AE3-BFE2-F8E092C9F877}" type="presParOf" srcId="{F38DBDA2-20FF-4019-BA8C-50BE45F71483}" destId="{9AE392BE-C3BB-423B-97E8-F74114139C89}" srcOrd="5" destOrd="0" presId="urn:microsoft.com/office/officeart/2008/layout/LinedList"/>
    <dgm:cxn modelId="{545EB045-375D-4022-87A1-5D5337B3EA19}" type="presParOf" srcId="{9AE392BE-C3BB-423B-97E8-F74114139C89}" destId="{EB9B03BD-99EE-4D91-A22B-E2E21F2A0488}" srcOrd="0" destOrd="0" presId="urn:microsoft.com/office/officeart/2008/layout/LinedList"/>
    <dgm:cxn modelId="{B83C39AA-DB0A-42F5-A08B-CEF442C18AD1}" type="presParOf" srcId="{9AE392BE-C3BB-423B-97E8-F74114139C89}" destId="{95D39F4B-3002-4D78-939C-EAF335776718}" srcOrd="1" destOrd="0" presId="urn:microsoft.com/office/officeart/2008/layout/LinedList"/>
    <dgm:cxn modelId="{70F240DF-8671-4FCD-A754-9D813BB1D041}" type="presParOf" srcId="{F38DBDA2-20FF-4019-BA8C-50BE45F71483}" destId="{4A86785B-1C41-4061-995D-0653E80A0E2E}" srcOrd="6" destOrd="0" presId="urn:microsoft.com/office/officeart/2008/layout/LinedList"/>
    <dgm:cxn modelId="{6138E5A6-2F1B-4357-BA76-3276C96D8B3E}" type="presParOf" srcId="{F38DBDA2-20FF-4019-BA8C-50BE45F71483}" destId="{6F259FC7-C416-4B51-AB19-C49021C3F3BE}" srcOrd="7" destOrd="0" presId="urn:microsoft.com/office/officeart/2008/layout/LinedList"/>
    <dgm:cxn modelId="{02BFA733-D446-4DFA-9D82-82D7B9396E13}" type="presParOf" srcId="{6F259FC7-C416-4B51-AB19-C49021C3F3BE}" destId="{40436DC8-19E4-442D-AA45-936549E7F996}" srcOrd="0" destOrd="0" presId="urn:microsoft.com/office/officeart/2008/layout/LinedList"/>
    <dgm:cxn modelId="{740D3F55-CCD0-4EFA-BDE6-F851931BFE20}" type="presParOf" srcId="{6F259FC7-C416-4B51-AB19-C49021C3F3BE}" destId="{E358076D-D15A-4C17-9FD4-09BCB56EEBA5}" srcOrd="1"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803A445-1C32-446F-9824-45DFA51E7C37}"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3387515F-8608-4684-B833-A2D558A97237}">
      <dgm:prSet/>
      <dgm:spPr/>
      <dgm:t>
        <a:bodyPr/>
        <a:lstStyle/>
        <a:p>
          <a:r>
            <a:rPr lang="hr-HR" b="0" i="0" baseline="0" dirty="0"/>
            <a:t>Publikacije</a:t>
          </a:r>
          <a:endParaRPr lang="en-US" dirty="0"/>
        </a:p>
      </dgm:t>
    </dgm:pt>
    <dgm:pt modelId="{159AFF87-D635-4808-99A7-261D007CD333}" type="parTrans" cxnId="{1878D501-96F9-49CA-9349-B73C517948F7}">
      <dgm:prSet/>
      <dgm:spPr/>
      <dgm:t>
        <a:bodyPr/>
        <a:lstStyle/>
        <a:p>
          <a:endParaRPr lang="en-US"/>
        </a:p>
      </dgm:t>
    </dgm:pt>
    <dgm:pt modelId="{E41FFC85-8D49-4CF0-A590-E44AC9AEE6B7}" type="sibTrans" cxnId="{1878D501-96F9-49CA-9349-B73C517948F7}">
      <dgm:prSet/>
      <dgm:spPr/>
      <dgm:t>
        <a:bodyPr/>
        <a:lstStyle/>
        <a:p>
          <a:endParaRPr lang="en-US"/>
        </a:p>
      </dgm:t>
    </dgm:pt>
    <dgm:pt modelId="{840CB581-708C-4AAD-A01A-091FB934A484}">
      <dgm:prSet/>
      <dgm:spPr/>
      <dgm:t>
        <a:bodyPr/>
        <a:lstStyle/>
        <a:p>
          <a:r>
            <a:rPr lang="hr-HR" b="0" i="0" baseline="0"/>
            <a:t>Promocijski materijali</a:t>
          </a:r>
          <a:endParaRPr lang="en-US"/>
        </a:p>
      </dgm:t>
    </dgm:pt>
    <dgm:pt modelId="{FFC12162-49B2-46EE-946E-76ABE3B01C60}" type="parTrans" cxnId="{B83003E9-5CE1-4430-A273-2BD53E60702D}">
      <dgm:prSet/>
      <dgm:spPr/>
      <dgm:t>
        <a:bodyPr/>
        <a:lstStyle/>
        <a:p>
          <a:endParaRPr lang="en-US"/>
        </a:p>
      </dgm:t>
    </dgm:pt>
    <dgm:pt modelId="{8EBB0C39-2B52-41F2-BBC3-0A8A5D21BF7F}" type="sibTrans" cxnId="{B83003E9-5CE1-4430-A273-2BD53E60702D}">
      <dgm:prSet/>
      <dgm:spPr/>
      <dgm:t>
        <a:bodyPr/>
        <a:lstStyle/>
        <a:p>
          <a:endParaRPr lang="en-US"/>
        </a:p>
      </dgm:t>
    </dgm:pt>
    <dgm:pt modelId="{7E7B358F-0C26-4A77-AEB9-8A99EF0EFEE8}">
      <dgm:prSet/>
      <dgm:spPr/>
      <dgm:t>
        <a:bodyPr/>
        <a:lstStyle/>
        <a:p>
          <a:r>
            <a:rPr lang="hr-HR" b="0" i="0" baseline="0"/>
            <a:t>Eventi</a:t>
          </a:r>
          <a:endParaRPr lang="en-US"/>
        </a:p>
      </dgm:t>
    </dgm:pt>
    <dgm:pt modelId="{9C5422C7-102D-4CAF-8514-DE7302ABA572}" type="parTrans" cxnId="{BBE4CC04-6813-4E3A-A55C-5DA24944AB84}">
      <dgm:prSet/>
      <dgm:spPr/>
      <dgm:t>
        <a:bodyPr/>
        <a:lstStyle/>
        <a:p>
          <a:endParaRPr lang="en-US"/>
        </a:p>
      </dgm:t>
    </dgm:pt>
    <dgm:pt modelId="{3692CEAA-1CE7-4B13-84AC-97A43F6A82B4}" type="sibTrans" cxnId="{BBE4CC04-6813-4E3A-A55C-5DA24944AB84}">
      <dgm:prSet/>
      <dgm:spPr/>
      <dgm:t>
        <a:bodyPr/>
        <a:lstStyle/>
        <a:p>
          <a:endParaRPr lang="en-US"/>
        </a:p>
      </dgm:t>
    </dgm:pt>
    <dgm:pt modelId="{DE4E9664-7551-4D43-A0AA-E3D1023F8513}">
      <dgm:prSet/>
      <dgm:spPr/>
      <dgm:t>
        <a:bodyPr/>
        <a:lstStyle/>
        <a:p>
          <a:r>
            <a:rPr lang="hr-HR" b="0" i="0" baseline="0"/>
            <a:t>Društveni mediji</a:t>
          </a:r>
          <a:endParaRPr lang="en-US"/>
        </a:p>
      </dgm:t>
    </dgm:pt>
    <dgm:pt modelId="{C9E1B318-B686-44A1-824C-AF778008BDEC}" type="parTrans" cxnId="{7AD108F1-9BF6-469A-AB77-1BB943260DB2}">
      <dgm:prSet/>
      <dgm:spPr/>
      <dgm:t>
        <a:bodyPr/>
        <a:lstStyle/>
        <a:p>
          <a:endParaRPr lang="en-US"/>
        </a:p>
      </dgm:t>
    </dgm:pt>
    <dgm:pt modelId="{12FC3BDB-6EC8-4511-8C3D-40AF448FAC2A}" type="sibTrans" cxnId="{7AD108F1-9BF6-469A-AB77-1BB943260DB2}">
      <dgm:prSet/>
      <dgm:spPr/>
      <dgm:t>
        <a:bodyPr/>
        <a:lstStyle/>
        <a:p>
          <a:endParaRPr lang="en-US"/>
        </a:p>
      </dgm:t>
    </dgm:pt>
    <dgm:pt modelId="{2AEC734E-0222-4CB5-AEB6-E0FB108E493E}">
      <dgm:prSet/>
      <dgm:spPr/>
      <dgm:t>
        <a:bodyPr/>
        <a:lstStyle/>
        <a:p>
          <a:r>
            <a:rPr lang="hr-HR" b="0" i="0" baseline="0"/>
            <a:t>Video</a:t>
          </a:r>
          <a:endParaRPr lang="en-US"/>
        </a:p>
      </dgm:t>
    </dgm:pt>
    <dgm:pt modelId="{F9D4F004-FA3A-4716-A92F-D59D3ABF4387}" type="parTrans" cxnId="{4BB68469-81D5-4A06-B345-D969E2D29BDD}">
      <dgm:prSet/>
      <dgm:spPr/>
      <dgm:t>
        <a:bodyPr/>
        <a:lstStyle/>
        <a:p>
          <a:endParaRPr lang="en-US"/>
        </a:p>
      </dgm:t>
    </dgm:pt>
    <dgm:pt modelId="{5061582D-4E7F-4F57-BA96-BC5906ED326C}" type="sibTrans" cxnId="{4BB68469-81D5-4A06-B345-D969E2D29BDD}">
      <dgm:prSet/>
      <dgm:spPr/>
      <dgm:t>
        <a:bodyPr/>
        <a:lstStyle/>
        <a:p>
          <a:endParaRPr lang="en-US"/>
        </a:p>
      </dgm:t>
    </dgm:pt>
    <dgm:pt modelId="{067A3BDE-260B-43BB-8D78-70060E231E6B}" type="pres">
      <dgm:prSet presAssocID="{0803A445-1C32-446F-9824-45DFA51E7C37}" presName="vert0" presStyleCnt="0">
        <dgm:presLayoutVars>
          <dgm:dir/>
          <dgm:animOne val="branch"/>
          <dgm:animLvl val="lvl"/>
        </dgm:presLayoutVars>
      </dgm:prSet>
      <dgm:spPr/>
    </dgm:pt>
    <dgm:pt modelId="{08AAE8AE-C541-44D6-A8A0-67EB72F9F484}" type="pres">
      <dgm:prSet presAssocID="{3387515F-8608-4684-B833-A2D558A97237}" presName="thickLine" presStyleLbl="alignNode1" presStyleIdx="0" presStyleCnt="5"/>
      <dgm:spPr/>
    </dgm:pt>
    <dgm:pt modelId="{182AA847-38CB-4B40-93B3-14740103D82B}" type="pres">
      <dgm:prSet presAssocID="{3387515F-8608-4684-B833-A2D558A97237}" presName="horz1" presStyleCnt="0"/>
      <dgm:spPr/>
    </dgm:pt>
    <dgm:pt modelId="{0DA4F39B-DD51-420D-AC8F-B3C51BB80B1D}" type="pres">
      <dgm:prSet presAssocID="{3387515F-8608-4684-B833-A2D558A97237}" presName="tx1" presStyleLbl="revTx" presStyleIdx="0" presStyleCnt="5"/>
      <dgm:spPr/>
    </dgm:pt>
    <dgm:pt modelId="{623572EE-E786-4C07-8957-E9DE0B5E2FF5}" type="pres">
      <dgm:prSet presAssocID="{3387515F-8608-4684-B833-A2D558A97237}" presName="vert1" presStyleCnt="0"/>
      <dgm:spPr/>
    </dgm:pt>
    <dgm:pt modelId="{E361DABA-DC29-4A6C-9526-3CAB203C552C}" type="pres">
      <dgm:prSet presAssocID="{840CB581-708C-4AAD-A01A-091FB934A484}" presName="thickLine" presStyleLbl="alignNode1" presStyleIdx="1" presStyleCnt="5"/>
      <dgm:spPr/>
    </dgm:pt>
    <dgm:pt modelId="{E374AD6C-6002-41FE-B8C7-5EC9C26849D6}" type="pres">
      <dgm:prSet presAssocID="{840CB581-708C-4AAD-A01A-091FB934A484}" presName="horz1" presStyleCnt="0"/>
      <dgm:spPr/>
    </dgm:pt>
    <dgm:pt modelId="{43C69A95-E97C-41DB-B792-750DA814B72A}" type="pres">
      <dgm:prSet presAssocID="{840CB581-708C-4AAD-A01A-091FB934A484}" presName="tx1" presStyleLbl="revTx" presStyleIdx="1" presStyleCnt="5"/>
      <dgm:spPr/>
    </dgm:pt>
    <dgm:pt modelId="{98A89ACF-208D-400C-8E56-79B10D413348}" type="pres">
      <dgm:prSet presAssocID="{840CB581-708C-4AAD-A01A-091FB934A484}" presName="vert1" presStyleCnt="0"/>
      <dgm:spPr/>
    </dgm:pt>
    <dgm:pt modelId="{56C564EB-37CA-43AF-94B8-662B96CFF006}" type="pres">
      <dgm:prSet presAssocID="{7E7B358F-0C26-4A77-AEB9-8A99EF0EFEE8}" presName="thickLine" presStyleLbl="alignNode1" presStyleIdx="2" presStyleCnt="5"/>
      <dgm:spPr/>
    </dgm:pt>
    <dgm:pt modelId="{0A2CD632-B802-45F2-81D7-F77FEE284B34}" type="pres">
      <dgm:prSet presAssocID="{7E7B358F-0C26-4A77-AEB9-8A99EF0EFEE8}" presName="horz1" presStyleCnt="0"/>
      <dgm:spPr/>
    </dgm:pt>
    <dgm:pt modelId="{DF41D316-EF56-4AD7-A2E6-D66D5583F380}" type="pres">
      <dgm:prSet presAssocID="{7E7B358F-0C26-4A77-AEB9-8A99EF0EFEE8}" presName="tx1" presStyleLbl="revTx" presStyleIdx="2" presStyleCnt="5"/>
      <dgm:spPr/>
    </dgm:pt>
    <dgm:pt modelId="{E98F40C8-0337-47B9-9503-81FC18683D7B}" type="pres">
      <dgm:prSet presAssocID="{7E7B358F-0C26-4A77-AEB9-8A99EF0EFEE8}" presName="vert1" presStyleCnt="0"/>
      <dgm:spPr/>
    </dgm:pt>
    <dgm:pt modelId="{D92B834C-1CFF-450A-A1D1-A5F729236689}" type="pres">
      <dgm:prSet presAssocID="{DE4E9664-7551-4D43-A0AA-E3D1023F8513}" presName="thickLine" presStyleLbl="alignNode1" presStyleIdx="3" presStyleCnt="5"/>
      <dgm:spPr/>
    </dgm:pt>
    <dgm:pt modelId="{C8FFCD43-71F7-47B5-87D0-BB6FDE574847}" type="pres">
      <dgm:prSet presAssocID="{DE4E9664-7551-4D43-A0AA-E3D1023F8513}" presName="horz1" presStyleCnt="0"/>
      <dgm:spPr/>
    </dgm:pt>
    <dgm:pt modelId="{6C2E0139-0B47-4D94-8C40-9ED8F5524994}" type="pres">
      <dgm:prSet presAssocID="{DE4E9664-7551-4D43-A0AA-E3D1023F8513}" presName="tx1" presStyleLbl="revTx" presStyleIdx="3" presStyleCnt="5"/>
      <dgm:spPr/>
    </dgm:pt>
    <dgm:pt modelId="{554E0B18-6018-4D30-A37A-8934DB0F8E61}" type="pres">
      <dgm:prSet presAssocID="{DE4E9664-7551-4D43-A0AA-E3D1023F8513}" presName="vert1" presStyleCnt="0"/>
      <dgm:spPr/>
    </dgm:pt>
    <dgm:pt modelId="{2FAEEA79-9697-4758-9E97-08FE7D90E120}" type="pres">
      <dgm:prSet presAssocID="{2AEC734E-0222-4CB5-AEB6-E0FB108E493E}" presName="thickLine" presStyleLbl="alignNode1" presStyleIdx="4" presStyleCnt="5"/>
      <dgm:spPr/>
    </dgm:pt>
    <dgm:pt modelId="{3ADF4A42-2420-4BB4-B303-0AF39E4D1B61}" type="pres">
      <dgm:prSet presAssocID="{2AEC734E-0222-4CB5-AEB6-E0FB108E493E}" presName="horz1" presStyleCnt="0"/>
      <dgm:spPr/>
    </dgm:pt>
    <dgm:pt modelId="{FFEAF5EF-BA8C-4527-B974-D53C7BEA2E2C}" type="pres">
      <dgm:prSet presAssocID="{2AEC734E-0222-4CB5-AEB6-E0FB108E493E}" presName="tx1" presStyleLbl="revTx" presStyleIdx="4" presStyleCnt="5"/>
      <dgm:spPr/>
    </dgm:pt>
    <dgm:pt modelId="{3A01E833-78C3-4C24-AEBE-E06875964501}" type="pres">
      <dgm:prSet presAssocID="{2AEC734E-0222-4CB5-AEB6-E0FB108E493E}" presName="vert1" presStyleCnt="0"/>
      <dgm:spPr/>
    </dgm:pt>
  </dgm:ptLst>
  <dgm:cxnLst>
    <dgm:cxn modelId="{1878D501-96F9-49CA-9349-B73C517948F7}" srcId="{0803A445-1C32-446F-9824-45DFA51E7C37}" destId="{3387515F-8608-4684-B833-A2D558A97237}" srcOrd="0" destOrd="0" parTransId="{159AFF87-D635-4808-99A7-261D007CD333}" sibTransId="{E41FFC85-8D49-4CF0-A590-E44AC9AEE6B7}"/>
    <dgm:cxn modelId="{BBE4CC04-6813-4E3A-A55C-5DA24944AB84}" srcId="{0803A445-1C32-446F-9824-45DFA51E7C37}" destId="{7E7B358F-0C26-4A77-AEB9-8A99EF0EFEE8}" srcOrd="2" destOrd="0" parTransId="{9C5422C7-102D-4CAF-8514-DE7302ABA572}" sibTransId="{3692CEAA-1CE7-4B13-84AC-97A43F6A82B4}"/>
    <dgm:cxn modelId="{6A2E8409-F987-4AF4-9A73-2B40EE8673E5}" type="presOf" srcId="{0803A445-1C32-446F-9824-45DFA51E7C37}" destId="{067A3BDE-260B-43BB-8D78-70060E231E6B}" srcOrd="0" destOrd="0" presId="urn:microsoft.com/office/officeart/2008/layout/LinedList"/>
    <dgm:cxn modelId="{7C8B350A-4F17-4CA9-837B-653213D8ABF1}" type="presOf" srcId="{DE4E9664-7551-4D43-A0AA-E3D1023F8513}" destId="{6C2E0139-0B47-4D94-8C40-9ED8F5524994}" srcOrd="0" destOrd="0" presId="urn:microsoft.com/office/officeart/2008/layout/LinedList"/>
    <dgm:cxn modelId="{C8EE9933-9D17-41F6-B1EF-F0A969FF26D0}" type="presOf" srcId="{7E7B358F-0C26-4A77-AEB9-8A99EF0EFEE8}" destId="{DF41D316-EF56-4AD7-A2E6-D66D5583F380}" srcOrd="0" destOrd="0" presId="urn:microsoft.com/office/officeart/2008/layout/LinedList"/>
    <dgm:cxn modelId="{4BB68469-81D5-4A06-B345-D969E2D29BDD}" srcId="{0803A445-1C32-446F-9824-45DFA51E7C37}" destId="{2AEC734E-0222-4CB5-AEB6-E0FB108E493E}" srcOrd="4" destOrd="0" parTransId="{F9D4F004-FA3A-4716-A92F-D59D3ABF4387}" sibTransId="{5061582D-4E7F-4F57-BA96-BC5906ED326C}"/>
    <dgm:cxn modelId="{E908754A-8443-4C68-A713-268C0C6F46A2}" type="presOf" srcId="{840CB581-708C-4AAD-A01A-091FB934A484}" destId="{43C69A95-E97C-41DB-B792-750DA814B72A}" srcOrd="0" destOrd="0" presId="urn:microsoft.com/office/officeart/2008/layout/LinedList"/>
    <dgm:cxn modelId="{0D84E7B4-8232-4A87-9A95-220D1DD39929}" type="presOf" srcId="{3387515F-8608-4684-B833-A2D558A97237}" destId="{0DA4F39B-DD51-420D-AC8F-B3C51BB80B1D}" srcOrd="0" destOrd="0" presId="urn:microsoft.com/office/officeart/2008/layout/LinedList"/>
    <dgm:cxn modelId="{25A957C9-3709-474C-9816-8231149A3E7A}" type="presOf" srcId="{2AEC734E-0222-4CB5-AEB6-E0FB108E493E}" destId="{FFEAF5EF-BA8C-4527-B974-D53C7BEA2E2C}" srcOrd="0" destOrd="0" presId="urn:microsoft.com/office/officeart/2008/layout/LinedList"/>
    <dgm:cxn modelId="{B83003E9-5CE1-4430-A273-2BD53E60702D}" srcId="{0803A445-1C32-446F-9824-45DFA51E7C37}" destId="{840CB581-708C-4AAD-A01A-091FB934A484}" srcOrd="1" destOrd="0" parTransId="{FFC12162-49B2-46EE-946E-76ABE3B01C60}" sibTransId="{8EBB0C39-2B52-41F2-BBC3-0A8A5D21BF7F}"/>
    <dgm:cxn modelId="{7AD108F1-9BF6-469A-AB77-1BB943260DB2}" srcId="{0803A445-1C32-446F-9824-45DFA51E7C37}" destId="{DE4E9664-7551-4D43-A0AA-E3D1023F8513}" srcOrd="3" destOrd="0" parTransId="{C9E1B318-B686-44A1-824C-AF778008BDEC}" sibTransId="{12FC3BDB-6EC8-4511-8C3D-40AF448FAC2A}"/>
    <dgm:cxn modelId="{1649BBA5-96EF-4175-8C68-949E587613B6}" type="presParOf" srcId="{067A3BDE-260B-43BB-8D78-70060E231E6B}" destId="{08AAE8AE-C541-44D6-A8A0-67EB72F9F484}" srcOrd="0" destOrd="0" presId="urn:microsoft.com/office/officeart/2008/layout/LinedList"/>
    <dgm:cxn modelId="{B039DA6F-A726-4C37-9D95-39B6B6DB1A6C}" type="presParOf" srcId="{067A3BDE-260B-43BB-8D78-70060E231E6B}" destId="{182AA847-38CB-4B40-93B3-14740103D82B}" srcOrd="1" destOrd="0" presId="urn:microsoft.com/office/officeart/2008/layout/LinedList"/>
    <dgm:cxn modelId="{4803451C-3294-45F9-AF10-0A00FF87179E}" type="presParOf" srcId="{182AA847-38CB-4B40-93B3-14740103D82B}" destId="{0DA4F39B-DD51-420D-AC8F-B3C51BB80B1D}" srcOrd="0" destOrd="0" presId="urn:microsoft.com/office/officeart/2008/layout/LinedList"/>
    <dgm:cxn modelId="{5969D64F-3E31-4D15-916C-7ECB0D3B818A}" type="presParOf" srcId="{182AA847-38CB-4B40-93B3-14740103D82B}" destId="{623572EE-E786-4C07-8957-E9DE0B5E2FF5}" srcOrd="1" destOrd="0" presId="urn:microsoft.com/office/officeart/2008/layout/LinedList"/>
    <dgm:cxn modelId="{2EDCB216-68FB-4E20-B887-2A7143A14A6A}" type="presParOf" srcId="{067A3BDE-260B-43BB-8D78-70060E231E6B}" destId="{E361DABA-DC29-4A6C-9526-3CAB203C552C}" srcOrd="2" destOrd="0" presId="urn:microsoft.com/office/officeart/2008/layout/LinedList"/>
    <dgm:cxn modelId="{73D40C53-9406-41C5-97BB-67E2541DC181}" type="presParOf" srcId="{067A3BDE-260B-43BB-8D78-70060E231E6B}" destId="{E374AD6C-6002-41FE-B8C7-5EC9C26849D6}" srcOrd="3" destOrd="0" presId="urn:microsoft.com/office/officeart/2008/layout/LinedList"/>
    <dgm:cxn modelId="{4D745E3E-FB2E-4B1D-83D1-95C0239F7EB3}" type="presParOf" srcId="{E374AD6C-6002-41FE-B8C7-5EC9C26849D6}" destId="{43C69A95-E97C-41DB-B792-750DA814B72A}" srcOrd="0" destOrd="0" presId="urn:microsoft.com/office/officeart/2008/layout/LinedList"/>
    <dgm:cxn modelId="{7BF723E5-77A7-4438-847A-6A09CB666006}" type="presParOf" srcId="{E374AD6C-6002-41FE-B8C7-5EC9C26849D6}" destId="{98A89ACF-208D-400C-8E56-79B10D413348}" srcOrd="1" destOrd="0" presId="urn:microsoft.com/office/officeart/2008/layout/LinedList"/>
    <dgm:cxn modelId="{C2A8BE7D-15E6-48AE-8D32-8855AEE89308}" type="presParOf" srcId="{067A3BDE-260B-43BB-8D78-70060E231E6B}" destId="{56C564EB-37CA-43AF-94B8-662B96CFF006}" srcOrd="4" destOrd="0" presId="urn:microsoft.com/office/officeart/2008/layout/LinedList"/>
    <dgm:cxn modelId="{55FA4BBE-FB00-4855-AC2A-9FD1971142F6}" type="presParOf" srcId="{067A3BDE-260B-43BB-8D78-70060E231E6B}" destId="{0A2CD632-B802-45F2-81D7-F77FEE284B34}" srcOrd="5" destOrd="0" presId="urn:microsoft.com/office/officeart/2008/layout/LinedList"/>
    <dgm:cxn modelId="{040150A2-054B-4BB3-86E4-931AB5C3D830}" type="presParOf" srcId="{0A2CD632-B802-45F2-81D7-F77FEE284B34}" destId="{DF41D316-EF56-4AD7-A2E6-D66D5583F380}" srcOrd="0" destOrd="0" presId="urn:microsoft.com/office/officeart/2008/layout/LinedList"/>
    <dgm:cxn modelId="{E1A30EC8-034E-4335-8D5B-E30746CD292B}" type="presParOf" srcId="{0A2CD632-B802-45F2-81D7-F77FEE284B34}" destId="{E98F40C8-0337-47B9-9503-81FC18683D7B}" srcOrd="1" destOrd="0" presId="urn:microsoft.com/office/officeart/2008/layout/LinedList"/>
    <dgm:cxn modelId="{0AE87230-DAA9-41DA-B3AC-B372C51946ED}" type="presParOf" srcId="{067A3BDE-260B-43BB-8D78-70060E231E6B}" destId="{D92B834C-1CFF-450A-A1D1-A5F729236689}" srcOrd="6" destOrd="0" presId="urn:microsoft.com/office/officeart/2008/layout/LinedList"/>
    <dgm:cxn modelId="{39235016-C495-4EAE-898F-D47BF7822771}" type="presParOf" srcId="{067A3BDE-260B-43BB-8D78-70060E231E6B}" destId="{C8FFCD43-71F7-47B5-87D0-BB6FDE574847}" srcOrd="7" destOrd="0" presId="urn:microsoft.com/office/officeart/2008/layout/LinedList"/>
    <dgm:cxn modelId="{F9A573FD-5918-4DCF-BE15-589136918321}" type="presParOf" srcId="{C8FFCD43-71F7-47B5-87D0-BB6FDE574847}" destId="{6C2E0139-0B47-4D94-8C40-9ED8F5524994}" srcOrd="0" destOrd="0" presId="urn:microsoft.com/office/officeart/2008/layout/LinedList"/>
    <dgm:cxn modelId="{C6D74978-0CF3-44E8-9314-7F7BAD9DBFB4}" type="presParOf" srcId="{C8FFCD43-71F7-47B5-87D0-BB6FDE574847}" destId="{554E0B18-6018-4D30-A37A-8934DB0F8E61}" srcOrd="1" destOrd="0" presId="urn:microsoft.com/office/officeart/2008/layout/LinedList"/>
    <dgm:cxn modelId="{A8CB1EF4-6209-4EB5-A8DF-2BECEB3F4F18}" type="presParOf" srcId="{067A3BDE-260B-43BB-8D78-70060E231E6B}" destId="{2FAEEA79-9697-4758-9E97-08FE7D90E120}" srcOrd="8" destOrd="0" presId="urn:microsoft.com/office/officeart/2008/layout/LinedList"/>
    <dgm:cxn modelId="{8CE6628F-6811-4860-9468-B51ACE6AA03B}" type="presParOf" srcId="{067A3BDE-260B-43BB-8D78-70060E231E6B}" destId="{3ADF4A42-2420-4BB4-B303-0AF39E4D1B61}" srcOrd="9" destOrd="0" presId="urn:microsoft.com/office/officeart/2008/layout/LinedList"/>
    <dgm:cxn modelId="{3C9621A3-EE1D-4E6B-AC0A-C4F58BE93E5B}" type="presParOf" srcId="{3ADF4A42-2420-4BB4-B303-0AF39E4D1B61}" destId="{FFEAF5EF-BA8C-4527-B974-D53C7BEA2E2C}" srcOrd="0" destOrd="0" presId="urn:microsoft.com/office/officeart/2008/layout/LinedList"/>
    <dgm:cxn modelId="{A758CDBC-E972-455E-9D47-D995C8763802}" type="presParOf" srcId="{3ADF4A42-2420-4BB4-B303-0AF39E4D1B61}" destId="{3A01E833-78C3-4C24-AEBE-E06875964501}" srcOrd="1" destOrd="0" presId="urn:microsoft.com/office/officeart/2008/layout/Lined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715226-4668-4DEC-8300-2711A45FBFD3}"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86BBAEC2-DD5C-419B-8116-725CE9584304}">
      <dgm:prSet custT="1"/>
      <dgm:spPr/>
      <dgm:t>
        <a:bodyPr/>
        <a:lstStyle/>
        <a:p>
          <a:r>
            <a:rPr lang="hr-HR" sz="2400" dirty="0"/>
            <a:t>Svu nabavljenu opremu potrebno je označiti programskim/projektnim logotipom </a:t>
          </a:r>
          <a:endParaRPr lang="en-US" sz="2400" dirty="0"/>
        </a:p>
      </dgm:t>
    </dgm:pt>
    <dgm:pt modelId="{BC5230E3-269E-47E8-82D9-6B1AEEA715EB}" type="parTrans" cxnId="{3FB28444-401A-4ED6-8DB3-F67BF458F8DA}">
      <dgm:prSet/>
      <dgm:spPr/>
      <dgm:t>
        <a:bodyPr/>
        <a:lstStyle/>
        <a:p>
          <a:endParaRPr lang="en-US"/>
        </a:p>
      </dgm:t>
    </dgm:pt>
    <dgm:pt modelId="{6CFA9795-EB4A-4D99-B9CC-B7E6C79D1586}" type="sibTrans" cxnId="{3FB28444-401A-4ED6-8DB3-F67BF458F8DA}">
      <dgm:prSet/>
      <dgm:spPr/>
      <dgm:t>
        <a:bodyPr/>
        <a:lstStyle/>
        <a:p>
          <a:endParaRPr lang="en-US"/>
        </a:p>
      </dgm:t>
    </dgm:pt>
    <dgm:pt modelId="{6059EBCB-F9B3-4D74-B4C2-61835AF9F7CC}">
      <dgm:prSet custT="1"/>
      <dgm:spPr/>
      <dgm:t>
        <a:bodyPr/>
        <a:lstStyle/>
        <a:p>
          <a:r>
            <a:rPr lang="hr-HR" sz="2400" dirty="0"/>
            <a:t>U slučaju nepoštovanja zahtjeva osiguranja vidljivosti  moguće su financijske sankcije (CRP, čl. 50 (3) i Interreg </a:t>
          </a:r>
          <a:r>
            <a:rPr lang="hr-HR" sz="2400" dirty="0" err="1"/>
            <a:t>Regulation</a:t>
          </a:r>
          <a:r>
            <a:rPr lang="hr-HR" sz="2400" dirty="0"/>
            <a:t>, čl. 36 (6) </a:t>
          </a:r>
          <a:endParaRPr lang="en-US" sz="2400" dirty="0"/>
        </a:p>
      </dgm:t>
    </dgm:pt>
    <dgm:pt modelId="{7EE6B793-54B1-45E3-B1B2-8A71EA31AEB5}" type="parTrans" cxnId="{071B6BCD-3B18-4EB4-9096-512E1702A248}">
      <dgm:prSet/>
      <dgm:spPr/>
      <dgm:t>
        <a:bodyPr/>
        <a:lstStyle/>
        <a:p>
          <a:endParaRPr lang="en-US"/>
        </a:p>
      </dgm:t>
    </dgm:pt>
    <dgm:pt modelId="{32B7C459-41AB-451C-AF27-FC66591922CC}" type="sibTrans" cxnId="{071B6BCD-3B18-4EB4-9096-512E1702A248}">
      <dgm:prSet/>
      <dgm:spPr/>
      <dgm:t>
        <a:bodyPr/>
        <a:lstStyle/>
        <a:p>
          <a:endParaRPr lang="en-US"/>
        </a:p>
      </dgm:t>
    </dgm:pt>
    <dgm:pt modelId="{875013F7-6495-4EBC-9968-EFE3DE75BB97}" type="pres">
      <dgm:prSet presAssocID="{EB715226-4668-4DEC-8300-2711A45FBFD3}" presName="vert0" presStyleCnt="0">
        <dgm:presLayoutVars>
          <dgm:dir/>
          <dgm:animOne val="branch"/>
          <dgm:animLvl val="lvl"/>
        </dgm:presLayoutVars>
      </dgm:prSet>
      <dgm:spPr/>
    </dgm:pt>
    <dgm:pt modelId="{BFEC970F-A1D9-4CB0-8709-43A78401E2D2}" type="pres">
      <dgm:prSet presAssocID="{86BBAEC2-DD5C-419B-8116-725CE9584304}" presName="thickLine" presStyleLbl="alignNode1" presStyleIdx="0" presStyleCnt="2"/>
      <dgm:spPr/>
    </dgm:pt>
    <dgm:pt modelId="{D8EE80E1-99E7-4FB6-89CD-3E5FFB5F5DC2}" type="pres">
      <dgm:prSet presAssocID="{86BBAEC2-DD5C-419B-8116-725CE9584304}" presName="horz1" presStyleCnt="0"/>
      <dgm:spPr/>
    </dgm:pt>
    <dgm:pt modelId="{35D19404-5208-4C0F-B5BB-7E0ADFF72FFB}" type="pres">
      <dgm:prSet presAssocID="{86BBAEC2-DD5C-419B-8116-725CE9584304}" presName="tx1" presStyleLbl="revTx" presStyleIdx="0" presStyleCnt="2"/>
      <dgm:spPr/>
    </dgm:pt>
    <dgm:pt modelId="{1A8AA768-2421-4C1A-A078-02FE5B468BD6}" type="pres">
      <dgm:prSet presAssocID="{86BBAEC2-DD5C-419B-8116-725CE9584304}" presName="vert1" presStyleCnt="0"/>
      <dgm:spPr/>
    </dgm:pt>
    <dgm:pt modelId="{9DBAF1F4-2203-46FA-BD9D-73C2F034680A}" type="pres">
      <dgm:prSet presAssocID="{6059EBCB-F9B3-4D74-B4C2-61835AF9F7CC}" presName="thickLine" presStyleLbl="alignNode1" presStyleIdx="1" presStyleCnt="2"/>
      <dgm:spPr/>
    </dgm:pt>
    <dgm:pt modelId="{76464C3F-F3EE-4C28-86E7-FC0CA5F7C39E}" type="pres">
      <dgm:prSet presAssocID="{6059EBCB-F9B3-4D74-B4C2-61835AF9F7CC}" presName="horz1" presStyleCnt="0"/>
      <dgm:spPr/>
    </dgm:pt>
    <dgm:pt modelId="{AB5E8553-F5AA-4973-8CC6-EFB2A1BF5C24}" type="pres">
      <dgm:prSet presAssocID="{6059EBCB-F9B3-4D74-B4C2-61835AF9F7CC}" presName="tx1" presStyleLbl="revTx" presStyleIdx="1" presStyleCnt="2"/>
      <dgm:spPr/>
    </dgm:pt>
    <dgm:pt modelId="{0693F01B-C045-44F3-A8B2-E04BEE6E049F}" type="pres">
      <dgm:prSet presAssocID="{6059EBCB-F9B3-4D74-B4C2-61835AF9F7CC}" presName="vert1" presStyleCnt="0"/>
      <dgm:spPr/>
    </dgm:pt>
  </dgm:ptLst>
  <dgm:cxnLst>
    <dgm:cxn modelId="{ED7CF01C-5249-4626-8AD2-2628A0FAFC34}" type="presOf" srcId="{86BBAEC2-DD5C-419B-8116-725CE9584304}" destId="{35D19404-5208-4C0F-B5BB-7E0ADFF72FFB}" srcOrd="0" destOrd="0" presId="urn:microsoft.com/office/officeart/2008/layout/LinedList"/>
    <dgm:cxn modelId="{56109629-996C-4B10-B350-C23851A25075}" type="presOf" srcId="{6059EBCB-F9B3-4D74-B4C2-61835AF9F7CC}" destId="{AB5E8553-F5AA-4973-8CC6-EFB2A1BF5C24}" srcOrd="0" destOrd="0" presId="urn:microsoft.com/office/officeart/2008/layout/LinedList"/>
    <dgm:cxn modelId="{3FB28444-401A-4ED6-8DB3-F67BF458F8DA}" srcId="{EB715226-4668-4DEC-8300-2711A45FBFD3}" destId="{86BBAEC2-DD5C-419B-8116-725CE9584304}" srcOrd="0" destOrd="0" parTransId="{BC5230E3-269E-47E8-82D9-6B1AEEA715EB}" sibTransId="{6CFA9795-EB4A-4D99-B9CC-B7E6C79D1586}"/>
    <dgm:cxn modelId="{E5369DA1-1DE7-4A68-BDA8-770FB34D7D40}" type="presOf" srcId="{EB715226-4668-4DEC-8300-2711A45FBFD3}" destId="{875013F7-6495-4EBC-9968-EFE3DE75BB97}" srcOrd="0" destOrd="0" presId="urn:microsoft.com/office/officeart/2008/layout/LinedList"/>
    <dgm:cxn modelId="{071B6BCD-3B18-4EB4-9096-512E1702A248}" srcId="{EB715226-4668-4DEC-8300-2711A45FBFD3}" destId="{6059EBCB-F9B3-4D74-B4C2-61835AF9F7CC}" srcOrd="1" destOrd="0" parTransId="{7EE6B793-54B1-45E3-B1B2-8A71EA31AEB5}" sibTransId="{32B7C459-41AB-451C-AF27-FC66591922CC}"/>
    <dgm:cxn modelId="{23DD34C7-8934-4CF4-99B7-9D288BAEB75A}" type="presParOf" srcId="{875013F7-6495-4EBC-9968-EFE3DE75BB97}" destId="{BFEC970F-A1D9-4CB0-8709-43A78401E2D2}" srcOrd="0" destOrd="0" presId="urn:microsoft.com/office/officeart/2008/layout/LinedList"/>
    <dgm:cxn modelId="{A27D00B0-B167-43F0-93ED-1FB552BF6772}" type="presParOf" srcId="{875013F7-6495-4EBC-9968-EFE3DE75BB97}" destId="{D8EE80E1-99E7-4FB6-89CD-3E5FFB5F5DC2}" srcOrd="1" destOrd="0" presId="urn:microsoft.com/office/officeart/2008/layout/LinedList"/>
    <dgm:cxn modelId="{C696C121-CD3B-4299-A010-6AB8084AED46}" type="presParOf" srcId="{D8EE80E1-99E7-4FB6-89CD-3E5FFB5F5DC2}" destId="{35D19404-5208-4C0F-B5BB-7E0ADFF72FFB}" srcOrd="0" destOrd="0" presId="urn:microsoft.com/office/officeart/2008/layout/LinedList"/>
    <dgm:cxn modelId="{032DF32B-F200-475D-B126-D052696918F2}" type="presParOf" srcId="{D8EE80E1-99E7-4FB6-89CD-3E5FFB5F5DC2}" destId="{1A8AA768-2421-4C1A-A078-02FE5B468BD6}" srcOrd="1" destOrd="0" presId="urn:microsoft.com/office/officeart/2008/layout/LinedList"/>
    <dgm:cxn modelId="{95D2AAD6-6532-48CB-9C03-B5CCF7F97B16}" type="presParOf" srcId="{875013F7-6495-4EBC-9968-EFE3DE75BB97}" destId="{9DBAF1F4-2203-46FA-BD9D-73C2F034680A}" srcOrd="2" destOrd="0" presId="urn:microsoft.com/office/officeart/2008/layout/LinedList"/>
    <dgm:cxn modelId="{6C7F7CA1-B06B-4BB4-BA52-3C55CAF0A050}" type="presParOf" srcId="{875013F7-6495-4EBC-9968-EFE3DE75BB97}" destId="{76464C3F-F3EE-4C28-86E7-FC0CA5F7C39E}" srcOrd="3" destOrd="0" presId="urn:microsoft.com/office/officeart/2008/layout/LinedList"/>
    <dgm:cxn modelId="{07E11225-33CD-4DCD-BD78-8B355C083F44}" type="presParOf" srcId="{76464C3F-F3EE-4C28-86E7-FC0CA5F7C39E}" destId="{AB5E8553-F5AA-4973-8CC6-EFB2A1BF5C24}" srcOrd="0" destOrd="0" presId="urn:microsoft.com/office/officeart/2008/layout/LinedList"/>
    <dgm:cxn modelId="{59A547ED-9C20-49F6-BB0C-6C894D55919F}" type="presParOf" srcId="{76464C3F-F3EE-4C28-86E7-FC0CA5F7C39E}" destId="{0693F01B-C045-44F3-A8B2-E04BEE6E049F}"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30BFD5-3D08-4D64-92F6-3E114B34BD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626DCF4-B9EF-4F31-8D51-512B856B74A1}">
      <dgm:prSet custT="1"/>
      <dgm:spPr/>
      <dgm:t>
        <a:bodyPr/>
        <a:lstStyle/>
        <a:p>
          <a:r>
            <a:rPr lang="hr-HR" sz="3200" dirty="0"/>
            <a:t>Čuvajte sve dokumente vezane uz aktivnosti i evidentiranje troškova!</a:t>
          </a:r>
          <a:endParaRPr lang="en-US" sz="3200" dirty="0"/>
        </a:p>
      </dgm:t>
    </dgm:pt>
    <dgm:pt modelId="{5D1563AF-50E3-424E-9343-50A89417E10D}" type="parTrans" cxnId="{1FB2F70B-7140-4198-9319-08EAC3CD991E}">
      <dgm:prSet/>
      <dgm:spPr/>
      <dgm:t>
        <a:bodyPr/>
        <a:lstStyle/>
        <a:p>
          <a:endParaRPr lang="en-US"/>
        </a:p>
      </dgm:t>
    </dgm:pt>
    <dgm:pt modelId="{FD0501A0-2D30-4C17-A858-6B9B0750DDA8}" type="sibTrans" cxnId="{1FB2F70B-7140-4198-9319-08EAC3CD991E}">
      <dgm:prSet/>
      <dgm:spPr/>
      <dgm:t>
        <a:bodyPr/>
        <a:lstStyle/>
        <a:p>
          <a:endParaRPr lang="en-US"/>
        </a:p>
      </dgm:t>
    </dgm:pt>
    <dgm:pt modelId="{1DC46061-E0F3-4AA8-8A98-F9418CAC3BA2}">
      <dgm:prSet custT="1"/>
      <dgm:spPr/>
      <dgm:t>
        <a:bodyPr/>
        <a:lstStyle/>
        <a:p>
          <a:r>
            <a:rPr lang="hr-HR" sz="3200" dirty="0"/>
            <a:t>Na zahtjev programskih tijela potrebno je dostaviti sve zatražene dokumente/informacije </a:t>
          </a:r>
          <a:endParaRPr lang="en-US" sz="3200" dirty="0"/>
        </a:p>
      </dgm:t>
    </dgm:pt>
    <dgm:pt modelId="{7B374560-154A-4B90-8B8E-E648EAEB81B5}" type="parTrans" cxnId="{A5963035-D184-40E0-8767-B51DACF03DA8}">
      <dgm:prSet/>
      <dgm:spPr/>
      <dgm:t>
        <a:bodyPr/>
        <a:lstStyle/>
        <a:p>
          <a:endParaRPr lang="en-US"/>
        </a:p>
      </dgm:t>
    </dgm:pt>
    <dgm:pt modelId="{5393CEAD-7A44-45CD-A3ED-907B207C8956}" type="sibTrans" cxnId="{A5963035-D184-40E0-8767-B51DACF03DA8}">
      <dgm:prSet/>
      <dgm:spPr/>
      <dgm:t>
        <a:bodyPr/>
        <a:lstStyle/>
        <a:p>
          <a:endParaRPr lang="en-US"/>
        </a:p>
      </dgm:t>
    </dgm:pt>
    <dgm:pt modelId="{7BC799AE-5D25-41CC-97F1-8CEC9848D7C1}">
      <dgm:prSet custT="1"/>
      <dgm:spPr/>
      <dgm:t>
        <a:bodyPr/>
        <a:lstStyle/>
        <a:p>
          <a:r>
            <a:rPr lang="hr-HR" sz="3200" dirty="0"/>
            <a:t>Troškove dokumentirajte prema proračunskim kategorijama</a:t>
          </a:r>
          <a:endParaRPr lang="en-US" sz="3200" dirty="0"/>
        </a:p>
      </dgm:t>
    </dgm:pt>
    <dgm:pt modelId="{A6C81FA3-E746-4C5F-9C33-1C96DBC51CF0}" type="parTrans" cxnId="{B9266778-1352-436F-9D99-1E171D50468A}">
      <dgm:prSet/>
      <dgm:spPr/>
      <dgm:t>
        <a:bodyPr/>
        <a:lstStyle/>
        <a:p>
          <a:endParaRPr lang="en-US"/>
        </a:p>
      </dgm:t>
    </dgm:pt>
    <dgm:pt modelId="{D5B624AC-DDBE-44C0-A2D0-7D335FAC4314}" type="sibTrans" cxnId="{B9266778-1352-436F-9D99-1E171D50468A}">
      <dgm:prSet/>
      <dgm:spPr/>
      <dgm:t>
        <a:bodyPr/>
        <a:lstStyle/>
        <a:p>
          <a:endParaRPr lang="en-US"/>
        </a:p>
      </dgm:t>
    </dgm:pt>
    <dgm:pt modelId="{F6F06350-549D-4283-9020-6A0C72658737}" type="pres">
      <dgm:prSet presAssocID="{A430BFD5-3D08-4D64-92F6-3E114B34BDE5}" presName="linear" presStyleCnt="0">
        <dgm:presLayoutVars>
          <dgm:animLvl val="lvl"/>
          <dgm:resizeHandles val="exact"/>
        </dgm:presLayoutVars>
      </dgm:prSet>
      <dgm:spPr/>
    </dgm:pt>
    <dgm:pt modelId="{E86445A9-50C3-41E6-9661-ED838882DAA1}" type="pres">
      <dgm:prSet presAssocID="{7626DCF4-B9EF-4F31-8D51-512B856B74A1}" presName="parentText" presStyleLbl="node1" presStyleIdx="0" presStyleCnt="3">
        <dgm:presLayoutVars>
          <dgm:chMax val="0"/>
          <dgm:bulletEnabled val="1"/>
        </dgm:presLayoutVars>
      </dgm:prSet>
      <dgm:spPr/>
    </dgm:pt>
    <dgm:pt modelId="{BBC946B3-2D69-4FDA-A0A2-4154F06F8B7A}" type="pres">
      <dgm:prSet presAssocID="{FD0501A0-2D30-4C17-A858-6B9B0750DDA8}" presName="spacer" presStyleCnt="0"/>
      <dgm:spPr/>
    </dgm:pt>
    <dgm:pt modelId="{23EE99F8-EC0B-43D2-816D-1D989EEA5B84}" type="pres">
      <dgm:prSet presAssocID="{1DC46061-E0F3-4AA8-8A98-F9418CAC3BA2}" presName="parentText" presStyleLbl="node1" presStyleIdx="1" presStyleCnt="3">
        <dgm:presLayoutVars>
          <dgm:chMax val="0"/>
          <dgm:bulletEnabled val="1"/>
        </dgm:presLayoutVars>
      </dgm:prSet>
      <dgm:spPr/>
    </dgm:pt>
    <dgm:pt modelId="{9AEA2DA5-C410-414E-9068-8FCA094FC556}" type="pres">
      <dgm:prSet presAssocID="{5393CEAD-7A44-45CD-A3ED-907B207C8956}" presName="spacer" presStyleCnt="0"/>
      <dgm:spPr/>
    </dgm:pt>
    <dgm:pt modelId="{C032DDAE-7327-4EB3-84D9-C4476A2FBEBA}" type="pres">
      <dgm:prSet presAssocID="{7BC799AE-5D25-41CC-97F1-8CEC9848D7C1}" presName="parentText" presStyleLbl="node1" presStyleIdx="2" presStyleCnt="3">
        <dgm:presLayoutVars>
          <dgm:chMax val="0"/>
          <dgm:bulletEnabled val="1"/>
        </dgm:presLayoutVars>
      </dgm:prSet>
      <dgm:spPr/>
    </dgm:pt>
  </dgm:ptLst>
  <dgm:cxnLst>
    <dgm:cxn modelId="{1FB2F70B-7140-4198-9319-08EAC3CD991E}" srcId="{A430BFD5-3D08-4D64-92F6-3E114B34BDE5}" destId="{7626DCF4-B9EF-4F31-8D51-512B856B74A1}" srcOrd="0" destOrd="0" parTransId="{5D1563AF-50E3-424E-9343-50A89417E10D}" sibTransId="{FD0501A0-2D30-4C17-A858-6B9B0750DDA8}"/>
    <dgm:cxn modelId="{A5963035-D184-40E0-8767-B51DACF03DA8}" srcId="{A430BFD5-3D08-4D64-92F6-3E114B34BDE5}" destId="{1DC46061-E0F3-4AA8-8A98-F9418CAC3BA2}" srcOrd="1" destOrd="0" parTransId="{7B374560-154A-4B90-8B8E-E648EAEB81B5}" sibTransId="{5393CEAD-7A44-45CD-A3ED-907B207C8956}"/>
    <dgm:cxn modelId="{B9266778-1352-436F-9D99-1E171D50468A}" srcId="{A430BFD5-3D08-4D64-92F6-3E114B34BDE5}" destId="{7BC799AE-5D25-41CC-97F1-8CEC9848D7C1}" srcOrd="2" destOrd="0" parTransId="{A6C81FA3-E746-4C5F-9C33-1C96DBC51CF0}" sibTransId="{D5B624AC-DDBE-44C0-A2D0-7D335FAC4314}"/>
    <dgm:cxn modelId="{FCE56885-FDE6-4AA4-A22B-338945EC5527}" type="presOf" srcId="{7BC799AE-5D25-41CC-97F1-8CEC9848D7C1}" destId="{C032DDAE-7327-4EB3-84D9-C4476A2FBEBA}" srcOrd="0" destOrd="0" presId="urn:microsoft.com/office/officeart/2005/8/layout/vList2"/>
    <dgm:cxn modelId="{A9CAB8AA-A86F-474E-947F-F861A37CEF39}" type="presOf" srcId="{A430BFD5-3D08-4D64-92F6-3E114B34BDE5}" destId="{F6F06350-549D-4283-9020-6A0C72658737}" srcOrd="0" destOrd="0" presId="urn:microsoft.com/office/officeart/2005/8/layout/vList2"/>
    <dgm:cxn modelId="{4C9778DB-3ABA-4577-B28D-9A4D37DBD400}" type="presOf" srcId="{1DC46061-E0F3-4AA8-8A98-F9418CAC3BA2}" destId="{23EE99F8-EC0B-43D2-816D-1D989EEA5B84}" srcOrd="0" destOrd="0" presId="urn:microsoft.com/office/officeart/2005/8/layout/vList2"/>
    <dgm:cxn modelId="{15539DE3-C12A-4457-82A2-93615AEFECBD}" type="presOf" srcId="{7626DCF4-B9EF-4F31-8D51-512B856B74A1}" destId="{E86445A9-50C3-41E6-9661-ED838882DAA1}" srcOrd="0" destOrd="0" presId="urn:microsoft.com/office/officeart/2005/8/layout/vList2"/>
    <dgm:cxn modelId="{050388FF-159F-417C-BC8B-494EABC50641}" type="presParOf" srcId="{F6F06350-549D-4283-9020-6A0C72658737}" destId="{E86445A9-50C3-41E6-9661-ED838882DAA1}" srcOrd="0" destOrd="0" presId="urn:microsoft.com/office/officeart/2005/8/layout/vList2"/>
    <dgm:cxn modelId="{83B256B1-E54A-48FB-B7EA-80CD43226AA1}" type="presParOf" srcId="{F6F06350-549D-4283-9020-6A0C72658737}" destId="{BBC946B3-2D69-4FDA-A0A2-4154F06F8B7A}" srcOrd="1" destOrd="0" presId="urn:microsoft.com/office/officeart/2005/8/layout/vList2"/>
    <dgm:cxn modelId="{6FF6357A-F1CE-48FD-BB2B-FB23437F5C79}" type="presParOf" srcId="{F6F06350-549D-4283-9020-6A0C72658737}" destId="{23EE99F8-EC0B-43D2-816D-1D989EEA5B84}" srcOrd="2" destOrd="0" presId="urn:microsoft.com/office/officeart/2005/8/layout/vList2"/>
    <dgm:cxn modelId="{2309077E-CA6B-446E-81EB-11ED322C8D34}" type="presParOf" srcId="{F6F06350-549D-4283-9020-6A0C72658737}" destId="{9AEA2DA5-C410-414E-9068-8FCA094FC556}" srcOrd="3" destOrd="0" presId="urn:microsoft.com/office/officeart/2005/8/layout/vList2"/>
    <dgm:cxn modelId="{72EB53B1-5551-482D-AF0B-3B3BCFEF6ED9}" type="presParOf" srcId="{F6F06350-549D-4283-9020-6A0C72658737}" destId="{C032DDAE-7327-4EB3-84D9-C4476A2FBEBA}"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430BFD5-3D08-4D64-92F6-3E114B34BDE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626DCF4-B9EF-4F31-8D51-512B856B74A1}">
      <dgm:prSet custT="1"/>
      <dgm:spPr/>
      <dgm:t>
        <a:bodyPr/>
        <a:lstStyle/>
        <a:p>
          <a:r>
            <a:rPr lang="hr-HR" sz="3200" dirty="0"/>
            <a:t>Troškovi se prijavljuju u valuti u kojoj su nastali</a:t>
          </a:r>
          <a:endParaRPr lang="en-US" sz="3200" dirty="0"/>
        </a:p>
      </dgm:t>
    </dgm:pt>
    <dgm:pt modelId="{5D1563AF-50E3-424E-9343-50A89417E10D}" type="parTrans" cxnId="{1FB2F70B-7140-4198-9319-08EAC3CD991E}">
      <dgm:prSet/>
      <dgm:spPr/>
      <dgm:t>
        <a:bodyPr/>
        <a:lstStyle/>
        <a:p>
          <a:endParaRPr lang="en-US"/>
        </a:p>
      </dgm:t>
    </dgm:pt>
    <dgm:pt modelId="{FD0501A0-2D30-4C17-A858-6B9B0750DDA8}" type="sibTrans" cxnId="{1FB2F70B-7140-4198-9319-08EAC3CD991E}">
      <dgm:prSet/>
      <dgm:spPr/>
      <dgm:t>
        <a:bodyPr/>
        <a:lstStyle/>
        <a:p>
          <a:endParaRPr lang="en-US"/>
        </a:p>
      </dgm:t>
    </dgm:pt>
    <dgm:pt modelId="{1DC46061-E0F3-4AA8-8A98-F9418CAC3BA2}">
      <dgm:prSet custT="1"/>
      <dgm:spPr/>
      <dgm:t>
        <a:bodyPr/>
        <a:lstStyle/>
        <a:p>
          <a:r>
            <a:rPr lang="hr-HR" sz="3200" dirty="0"/>
            <a:t>Tečaj je definiran u </a:t>
          </a:r>
          <a:r>
            <a:rPr lang="hr-HR" sz="3200" dirty="0" err="1"/>
            <a:t>Jemsu</a:t>
          </a:r>
          <a:r>
            <a:rPr lang="hr-HR" sz="3200" dirty="0"/>
            <a:t>, a preračunavanje ide automatski prema </a:t>
          </a:r>
          <a:r>
            <a:rPr lang="hr-HR" sz="3200" dirty="0">
              <a:solidFill>
                <a:schemeClr val="bg1"/>
              </a:solidFill>
            </a:rPr>
            <a:t>tečaju iz </a:t>
          </a:r>
          <a:r>
            <a:rPr lang="hr-HR" sz="3200" dirty="0" err="1">
              <a:solidFill>
                <a:schemeClr val="bg1"/>
              </a:solidFill>
            </a:rPr>
            <a:t>Inforeuro</a:t>
          </a:r>
          <a:r>
            <a:rPr lang="hr-HR" sz="3200" dirty="0">
              <a:solidFill>
                <a:schemeClr val="bg1"/>
              </a:solidFill>
            </a:rPr>
            <a:t>-a: </a:t>
          </a:r>
          <a:endParaRPr lang="en-US" sz="3200" dirty="0"/>
        </a:p>
      </dgm:t>
    </dgm:pt>
    <dgm:pt modelId="{7B374560-154A-4B90-8B8E-E648EAEB81B5}" type="parTrans" cxnId="{A5963035-D184-40E0-8767-B51DACF03DA8}">
      <dgm:prSet/>
      <dgm:spPr/>
      <dgm:t>
        <a:bodyPr/>
        <a:lstStyle/>
        <a:p>
          <a:endParaRPr lang="en-US"/>
        </a:p>
      </dgm:t>
    </dgm:pt>
    <dgm:pt modelId="{5393CEAD-7A44-45CD-A3ED-907B207C8956}" type="sibTrans" cxnId="{A5963035-D184-40E0-8767-B51DACF03DA8}">
      <dgm:prSet/>
      <dgm:spPr/>
      <dgm:t>
        <a:bodyPr/>
        <a:lstStyle/>
        <a:p>
          <a:endParaRPr lang="en-US"/>
        </a:p>
      </dgm:t>
    </dgm:pt>
    <dgm:pt modelId="{7BC799AE-5D25-41CC-97F1-8CEC9848D7C1}">
      <dgm:prSet custT="1"/>
      <dgm:spPr/>
      <dgm:t>
        <a:bodyPr/>
        <a:lstStyle/>
        <a:p>
          <a:r>
            <a:rPr lang="hr-HR" sz="3200" b="0" dirty="0">
              <a:solidFill>
                <a:schemeClr val="bg1"/>
              </a:solidFill>
              <a:latin typeface="Calibri"/>
              <a:ea typeface="Open Sans" panose="020B0606030504020204" pitchFamily="34" charset="0"/>
              <a:cs typeface="Calibri"/>
              <a:hlinkClick xmlns:r="http://schemas.openxmlformats.org/officeDocument/2006/relationships" r:id="rId1">
                <a:extLst>
                  <a:ext uri="{A12FA001-AC4F-418D-AE19-62706E023703}">
                    <ahyp:hlinkClr xmlns:ahyp="http://schemas.microsoft.com/office/drawing/2018/hyperlinkcolor" val="tx"/>
                  </a:ext>
                </a:extLst>
              </a:hlinkClick>
            </a:rPr>
            <a:t>http://ec.europa.eu/budget/graphs/inforeuro.html</a:t>
          </a:r>
          <a:endParaRPr lang="en-US" sz="3200" dirty="0"/>
        </a:p>
      </dgm:t>
    </dgm:pt>
    <dgm:pt modelId="{A6C81FA3-E746-4C5F-9C33-1C96DBC51CF0}" type="parTrans" cxnId="{B9266778-1352-436F-9D99-1E171D50468A}">
      <dgm:prSet/>
      <dgm:spPr/>
      <dgm:t>
        <a:bodyPr/>
        <a:lstStyle/>
        <a:p>
          <a:endParaRPr lang="en-US"/>
        </a:p>
      </dgm:t>
    </dgm:pt>
    <dgm:pt modelId="{D5B624AC-DDBE-44C0-A2D0-7D335FAC4314}" type="sibTrans" cxnId="{B9266778-1352-436F-9D99-1E171D50468A}">
      <dgm:prSet/>
      <dgm:spPr/>
      <dgm:t>
        <a:bodyPr/>
        <a:lstStyle/>
        <a:p>
          <a:endParaRPr lang="en-US"/>
        </a:p>
      </dgm:t>
    </dgm:pt>
    <dgm:pt modelId="{F6F06350-549D-4283-9020-6A0C72658737}" type="pres">
      <dgm:prSet presAssocID="{A430BFD5-3D08-4D64-92F6-3E114B34BDE5}" presName="linear" presStyleCnt="0">
        <dgm:presLayoutVars>
          <dgm:animLvl val="lvl"/>
          <dgm:resizeHandles val="exact"/>
        </dgm:presLayoutVars>
      </dgm:prSet>
      <dgm:spPr/>
    </dgm:pt>
    <dgm:pt modelId="{E86445A9-50C3-41E6-9661-ED838882DAA1}" type="pres">
      <dgm:prSet presAssocID="{7626DCF4-B9EF-4F31-8D51-512B856B74A1}" presName="parentText" presStyleLbl="node1" presStyleIdx="0" presStyleCnt="3">
        <dgm:presLayoutVars>
          <dgm:chMax val="0"/>
          <dgm:bulletEnabled val="1"/>
        </dgm:presLayoutVars>
      </dgm:prSet>
      <dgm:spPr/>
    </dgm:pt>
    <dgm:pt modelId="{BBC946B3-2D69-4FDA-A0A2-4154F06F8B7A}" type="pres">
      <dgm:prSet presAssocID="{FD0501A0-2D30-4C17-A858-6B9B0750DDA8}" presName="spacer" presStyleCnt="0"/>
      <dgm:spPr/>
    </dgm:pt>
    <dgm:pt modelId="{23EE99F8-EC0B-43D2-816D-1D989EEA5B84}" type="pres">
      <dgm:prSet presAssocID="{1DC46061-E0F3-4AA8-8A98-F9418CAC3BA2}" presName="parentText" presStyleLbl="node1" presStyleIdx="1" presStyleCnt="3">
        <dgm:presLayoutVars>
          <dgm:chMax val="0"/>
          <dgm:bulletEnabled val="1"/>
        </dgm:presLayoutVars>
      </dgm:prSet>
      <dgm:spPr/>
    </dgm:pt>
    <dgm:pt modelId="{9AEA2DA5-C410-414E-9068-8FCA094FC556}" type="pres">
      <dgm:prSet presAssocID="{5393CEAD-7A44-45CD-A3ED-907B207C8956}" presName="spacer" presStyleCnt="0"/>
      <dgm:spPr/>
    </dgm:pt>
    <dgm:pt modelId="{C032DDAE-7327-4EB3-84D9-C4476A2FBEBA}" type="pres">
      <dgm:prSet presAssocID="{7BC799AE-5D25-41CC-97F1-8CEC9848D7C1}" presName="parentText" presStyleLbl="node1" presStyleIdx="2" presStyleCnt="3">
        <dgm:presLayoutVars>
          <dgm:chMax val="0"/>
          <dgm:bulletEnabled val="1"/>
        </dgm:presLayoutVars>
      </dgm:prSet>
      <dgm:spPr/>
    </dgm:pt>
  </dgm:ptLst>
  <dgm:cxnLst>
    <dgm:cxn modelId="{1FB2F70B-7140-4198-9319-08EAC3CD991E}" srcId="{A430BFD5-3D08-4D64-92F6-3E114B34BDE5}" destId="{7626DCF4-B9EF-4F31-8D51-512B856B74A1}" srcOrd="0" destOrd="0" parTransId="{5D1563AF-50E3-424E-9343-50A89417E10D}" sibTransId="{FD0501A0-2D30-4C17-A858-6B9B0750DDA8}"/>
    <dgm:cxn modelId="{A5963035-D184-40E0-8767-B51DACF03DA8}" srcId="{A430BFD5-3D08-4D64-92F6-3E114B34BDE5}" destId="{1DC46061-E0F3-4AA8-8A98-F9418CAC3BA2}" srcOrd="1" destOrd="0" parTransId="{7B374560-154A-4B90-8B8E-E648EAEB81B5}" sibTransId="{5393CEAD-7A44-45CD-A3ED-907B207C8956}"/>
    <dgm:cxn modelId="{B9266778-1352-436F-9D99-1E171D50468A}" srcId="{A430BFD5-3D08-4D64-92F6-3E114B34BDE5}" destId="{7BC799AE-5D25-41CC-97F1-8CEC9848D7C1}" srcOrd="2" destOrd="0" parTransId="{A6C81FA3-E746-4C5F-9C33-1C96DBC51CF0}" sibTransId="{D5B624AC-DDBE-44C0-A2D0-7D335FAC4314}"/>
    <dgm:cxn modelId="{FCE56885-FDE6-4AA4-A22B-338945EC5527}" type="presOf" srcId="{7BC799AE-5D25-41CC-97F1-8CEC9848D7C1}" destId="{C032DDAE-7327-4EB3-84D9-C4476A2FBEBA}" srcOrd="0" destOrd="0" presId="urn:microsoft.com/office/officeart/2005/8/layout/vList2"/>
    <dgm:cxn modelId="{A9CAB8AA-A86F-474E-947F-F861A37CEF39}" type="presOf" srcId="{A430BFD5-3D08-4D64-92F6-3E114B34BDE5}" destId="{F6F06350-549D-4283-9020-6A0C72658737}" srcOrd="0" destOrd="0" presId="urn:microsoft.com/office/officeart/2005/8/layout/vList2"/>
    <dgm:cxn modelId="{4C9778DB-3ABA-4577-B28D-9A4D37DBD400}" type="presOf" srcId="{1DC46061-E0F3-4AA8-8A98-F9418CAC3BA2}" destId="{23EE99F8-EC0B-43D2-816D-1D989EEA5B84}" srcOrd="0" destOrd="0" presId="urn:microsoft.com/office/officeart/2005/8/layout/vList2"/>
    <dgm:cxn modelId="{15539DE3-C12A-4457-82A2-93615AEFECBD}" type="presOf" srcId="{7626DCF4-B9EF-4F31-8D51-512B856B74A1}" destId="{E86445A9-50C3-41E6-9661-ED838882DAA1}" srcOrd="0" destOrd="0" presId="urn:microsoft.com/office/officeart/2005/8/layout/vList2"/>
    <dgm:cxn modelId="{050388FF-159F-417C-BC8B-494EABC50641}" type="presParOf" srcId="{F6F06350-549D-4283-9020-6A0C72658737}" destId="{E86445A9-50C3-41E6-9661-ED838882DAA1}" srcOrd="0" destOrd="0" presId="urn:microsoft.com/office/officeart/2005/8/layout/vList2"/>
    <dgm:cxn modelId="{83B256B1-E54A-48FB-B7EA-80CD43226AA1}" type="presParOf" srcId="{F6F06350-549D-4283-9020-6A0C72658737}" destId="{BBC946B3-2D69-4FDA-A0A2-4154F06F8B7A}" srcOrd="1" destOrd="0" presId="urn:microsoft.com/office/officeart/2005/8/layout/vList2"/>
    <dgm:cxn modelId="{6FF6357A-F1CE-48FD-BB2B-FB23437F5C79}" type="presParOf" srcId="{F6F06350-549D-4283-9020-6A0C72658737}" destId="{23EE99F8-EC0B-43D2-816D-1D989EEA5B84}" srcOrd="2" destOrd="0" presId="urn:microsoft.com/office/officeart/2005/8/layout/vList2"/>
    <dgm:cxn modelId="{2309077E-CA6B-446E-81EB-11ED322C8D34}" type="presParOf" srcId="{F6F06350-549D-4283-9020-6A0C72658737}" destId="{9AEA2DA5-C410-414E-9068-8FCA094FC556}" srcOrd="3" destOrd="0" presId="urn:microsoft.com/office/officeart/2005/8/layout/vList2"/>
    <dgm:cxn modelId="{72EB53B1-5551-482D-AF0B-3B3BCFEF6ED9}" type="presParOf" srcId="{F6F06350-549D-4283-9020-6A0C72658737}" destId="{C032DDAE-7327-4EB3-84D9-C4476A2FBEBA}" srcOrd="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715226-4668-4DEC-8300-2711A45FBFD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6BBAEC2-DD5C-419B-8116-725CE9584304}">
      <dgm:prSet custT="1"/>
      <dgm:spPr/>
      <dgm:t>
        <a:bodyPr/>
        <a:lstStyle/>
        <a:p>
          <a:pPr algn="ctr"/>
          <a:r>
            <a:rPr lang="hr-HR" sz="24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Project Implementation Manual</a:t>
          </a:r>
          <a:r>
            <a:rPr lang="hr-HR" sz="2400" dirty="0"/>
            <a:t>              Project modifications</a:t>
          </a:r>
          <a:endParaRPr lang="en-US" sz="2400" dirty="0"/>
        </a:p>
      </dgm:t>
    </dgm:pt>
    <dgm:pt modelId="{BC5230E3-269E-47E8-82D9-6B1AEEA715EB}" type="parTrans" cxnId="{3FB28444-401A-4ED6-8DB3-F67BF458F8DA}">
      <dgm:prSet/>
      <dgm:spPr/>
      <dgm:t>
        <a:bodyPr/>
        <a:lstStyle/>
        <a:p>
          <a:endParaRPr lang="en-US"/>
        </a:p>
      </dgm:t>
    </dgm:pt>
    <dgm:pt modelId="{6CFA9795-EB4A-4D99-B9CC-B7E6C79D1586}" type="sibTrans" cxnId="{3FB28444-401A-4ED6-8DB3-F67BF458F8DA}">
      <dgm:prSet/>
      <dgm:spPr/>
      <dgm:t>
        <a:bodyPr/>
        <a:lstStyle/>
        <a:p>
          <a:endParaRPr lang="en-US"/>
        </a:p>
      </dgm:t>
    </dgm:pt>
    <dgm:pt modelId="{6059EBCB-F9B3-4D74-B4C2-61835AF9F7CC}">
      <dgm:prSet custT="1"/>
      <dgm:spPr/>
      <dgm:t>
        <a:bodyPr/>
        <a:lstStyle/>
        <a:p>
          <a:pPr algn="ctr"/>
          <a:r>
            <a:rPr lang="bs-Latn-BA" sz="2400" dirty="0"/>
            <a:t>    </a:t>
          </a:r>
          <a:r>
            <a:rPr lang="en-GB" sz="2400" dirty="0" err="1">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Jems</a:t>
          </a:r>
          <a:r>
            <a:rPr lang="en-GB" sz="24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 User Manual</a:t>
          </a:r>
          <a:r>
            <a:rPr lang="bs-Latn-BA" sz="2400" dirty="0"/>
            <a:t>              </a:t>
          </a:r>
          <a:r>
            <a:rPr lang="en-GB" sz="2400" dirty="0"/>
            <a:t> </a:t>
          </a:r>
          <a:r>
            <a:rPr lang="en-GB" sz="24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Modification of the Application form</a:t>
          </a:r>
          <a:endParaRPr lang="en-US" sz="2400" dirty="0">
            <a:solidFill>
              <a:schemeClr val="bg1"/>
            </a:solidFill>
          </a:endParaRPr>
        </a:p>
      </dgm:t>
    </dgm:pt>
    <dgm:pt modelId="{7EE6B793-54B1-45E3-B1B2-8A71EA31AEB5}" type="parTrans" cxnId="{071B6BCD-3B18-4EB4-9096-512E1702A248}">
      <dgm:prSet/>
      <dgm:spPr/>
      <dgm:t>
        <a:bodyPr/>
        <a:lstStyle/>
        <a:p>
          <a:endParaRPr lang="en-US"/>
        </a:p>
      </dgm:t>
    </dgm:pt>
    <dgm:pt modelId="{32B7C459-41AB-451C-AF27-FC66591922CC}" type="sibTrans" cxnId="{071B6BCD-3B18-4EB4-9096-512E1702A248}">
      <dgm:prSet/>
      <dgm:spPr/>
      <dgm:t>
        <a:bodyPr/>
        <a:lstStyle/>
        <a:p>
          <a:endParaRPr lang="en-US"/>
        </a:p>
      </dgm:t>
    </dgm:pt>
    <dgm:pt modelId="{61E4D353-3221-4027-84E5-BD11B45A2A64}" type="pres">
      <dgm:prSet presAssocID="{EB715226-4668-4DEC-8300-2711A45FBFD3}" presName="linear" presStyleCnt="0">
        <dgm:presLayoutVars>
          <dgm:animLvl val="lvl"/>
          <dgm:resizeHandles val="exact"/>
        </dgm:presLayoutVars>
      </dgm:prSet>
      <dgm:spPr/>
    </dgm:pt>
    <dgm:pt modelId="{A6EBE5F8-8438-40EC-8D51-19914E8BE239}" type="pres">
      <dgm:prSet presAssocID="{86BBAEC2-DD5C-419B-8116-725CE9584304}" presName="parentText" presStyleLbl="node1" presStyleIdx="0" presStyleCnt="2" custScaleX="96199" custScaleY="71436" custLinFactNeighborX="269" custLinFactNeighborY="-11177">
        <dgm:presLayoutVars>
          <dgm:chMax val="0"/>
          <dgm:bulletEnabled val="1"/>
        </dgm:presLayoutVars>
      </dgm:prSet>
      <dgm:spPr/>
    </dgm:pt>
    <dgm:pt modelId="{A0ED8E55-E9B0-4B12-8691-F1AB1E8BE134}" type="pres">
      <dgm:prSet presAssocID="{6CFA9795-EB4A-4D99-B9CC-B7E6C79D1586}" presName="spacer" presStyleCnt="0"/>
      <dgm:spPr/>
    </dgm:pt>
    <dgm:pt modelId="{2D1E5875-F998-408A-949E-34F6BB41E2AC}" type="pres">
      <dgm:prSet presAssocID="{6059EBCB-F9B3-4D74-B4C2-61835AF9F7CC}" presName="parentText" presStyleLbl="node1" presStyleIdx="1" presStyleCnt="2" custScaleX="95501" custScaleY="74806" custLinFactNeighborX="279" custLinFactNeighborY="21611">
        <dgm:presLayoutVars>
          <dgm:chMax val="0"/>
          <dgm:bulletEnabled val="1"/>
        </dgm:presLayoutVars>
      </dgm:prSet>
      <dgm:spPr/>
    </dgm:pt>
  </dgm:ptLst>
  <dgm:cxnLst>
    <dgm:cxn modelId="{3FB28444-401A-4ED6-8DB3-F67BF458F8DA}" srcId="{EB715226-4668-4DEC-8300-2711A45FBFD3}" destId="{86BBAEC2-DD5C-419B-8116-725CE9584304}" srcOrd="0" destOrd="0" parTransId="{BC5230E3-269E-47E8-82D9-6B1AEEA715EB}" sibTransId="{6CFA9795-EB4A-4D99-B9CC-B7E6C79D1586}"/>
    <dgm:cxn modelId="{5FB0738D-AE1C-4174-A9FD-821569E98915}" type="presOf" srcId="{6059EBCB-F9B3-4D74-B4C2-61835AF9F7CC}" destId="{2D1E5875-F998-408A-949E-34F6BB41E2AC}" srcOrd="0" destOrd="0" presId="urn:microsoft.com/office/officeart/2005/8/layout/vList2"/>
    <dgm:cxn modelId="{45A16398-88AF-43DE-9C45-5D7A0AA2D70F}" type="presOf" srcId="{86BBAEC2-DD5C-419B-8116-725CE9584304}" destId="{A6EBE5F8-8438-40EC-8D51-19914E8BE239}" srcOrd="0" destOrd="0" presId="urn:microsoft.com/office/officeart/2005/8/layout/vList2"/>
    <dgm:cxn modelId="{071B6BCD-3B18-4EB4-9096-512E1702A248}" srcId="{EB715226-4668-4DEC-8300-2711A45FBFD3}" destId="{6059EBCB-F9B3-4D74-B4C2-61835AF9F7CC}" srcOrd="1" destOrd="0" parTransId="{7EE6B793-54B1-45E3-B1B2-8A71EA31AEB5}" sibTransId="{32B7C459-41AB-451C-AF27-FC66591922CC}"/>
    <dgm:cxn modelId="{912690DC-A7A8-45D2-A5ED-039F4EDCD66A}" type="presOf" srcId="{EB715226-4668-4DEC-8300-2711A45FBFD3}" destId="{61E4D353-3221-4027-84E5-BD11B45A2A64}" srcOrd="0" destOrd="0" presId="urn:microsoft.com/office/officeart/2005/8/layout/vList2"/>
    <dgm:cxn modelId="{33FE2514-4467-4E8D-94B0-6EF836B15468}" type="presParOf" srcId="{61E4D353-3221-4027-84E5-BD11B45A2A64}" destId="{A6EBE5F8-8438-40EC-8D51-19914E8BE239}" srcOrd="0" destOrd="0" presId="urn:microsoft.com/office/officeart/2005/8/layout/vList2"/>
    <dgm:cxn modelId="{6A026212-F7D0-4D49-9B43-9545FA6DC1F1}" type="presParOf" srcId="{61E4D353-3221-4027-84E5-BD11B45A2A64}" destId="{A0ED8E55-E9B0-4B12-8691-F1AB1E8BE134}" srcOrd="1" destOrd="0" presId="urn:microsoft.com/office/officeart/2005/8/layout/vList2"/>
    <dgm:cxn modelId="{B28D333A-7077-42CF-AE4A-6815AD787674}" type="presParOf" srcId="{61E4D353-3221-4027-84E5-BD11B45A2A64}" destId="{2D1E5875-F998-408A-949E-34F6BB41E2AC}"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DB3E2F2-3709-422F-B322-1174839CF2A1}"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hr-HR"/>
        </a:p>
      </dgm:t>
    </dgm:pt>
    <dgm:pt modelId="{D2B6D79A-087F-47DB-BBFA-4A31A847CC65}">
      <dgm:prSet/>
      <dgm:spPr/>
      <dgm:t>
        <a:bodyPr/>
        <a:lstStyle/>
        <a:p>
          <a:r>
            <a:rPr lang="hr-HR" b="1" dirty="0" err="1"/>
            <a:t>Public</a:t>
          </a:r>
          <a:r>
            <a:rPr lang="hr-HR" b="1" dirty="0"/>
            <a:t> </a:t>
          </a:r>
          <a:r>
            <a:rPr lang="hr-HR" b="1" dirty="0" err="1"/>
            <a:t>procurements</a:t>
          </a:r>
          <a:endParaRPr lang="hr-HR" b="1" dirty="0"/>
        </a:p>
      </dgm:t>
    </dgm:pt>
    <dgm:pt modelId="{58F74DB8-0924-45A0-8279-4736B0BFB8EF}" type="parTrans" cxnId="{A5E9093B-08BE-44C2-9529-F5696FBCB4B9}">
      <dgm:prSet/>
      <dgm:spPr/>
      <dgm:t>
        <a:bodyPr/>
        <a:lstStyle/>
        <a:p>
          <a:endParaRPr lang="hr-HR"/>
        </a:p>
      </dgm:t>
    </dgm:pt>
    <dgm:pt modelId="{67AC0F87-0388-42DA-A861-71108464A69A}" type="sibTrans" cxnId="{A5E9093B-08BE-44C2-9529-F5696FBCB4B9}">
      <dgm:prSet/>
      <dgm:spPr/>
      <dgm:t>
        <a:bodyPr/>
        <a:lstStyle/>
        <a:p>
          <a:endParaRPr lang="hr-HR"/>
        </a:p>
      </dgm:t>
    </dgm:pt>
    <dgm:pt modelId="{AC15BC8F-7A62-45F6-A14A-D727A8A17CF9}">
      <dgm:prSet custT="1"/>
      <dgm:spPr/>
      <dgm:t>
        <a:bodyPr/>
        <a:lstStyle/>
        <a:p>
          <a:pPr algn="just"/>
          <a:r>
            <a:rPr lang="hr-HR" sz="2000" dirty="0"/>
            <a:t>Unos Ugovorenih iznosa </a:t>
          </a:r>
          <a:r>
            <a:rPr lang="hr-HR" sz="2000" b="1" dirty="0"/>
            <a:t>s PDV-om</a:t>
          </a:r>
        </a:p>
      </dgm:t>
    </dgm:pt>
    <dgm:pt modelId="{30271FE4-ED17-44C2-9EFE-89C398ECF3B0}" type="parTrans" cxnId="{15AA44B8-8362-4196-8CF0-C14201EBD13A}">
      <dgm:prSet/>
      <dgm:spPr/>
      <dgm:t>
        <a:bodyPr/>
        <a:lstStyle/>
        <a:p>
          <a:endParaRPr lang="hr-HR"/>
        </a:p>
      </dgm:t>
    </dgm:pt>
    <dgm:pt modelId="{D6C0F342-715C-4D64-B9C9-8F3E4A500EDF}" type="sibTrans" cxnId="{15AA44B8-8362-4196-8CF0-C14201EBD13A}">
      <dgm:prSet/>
      <dgm:spPr/>
      <dgm:t>
        <a:bodyPr/>
        <a:lstStyle/>
        <a:p>
          <a:endParaRPr lang="hr-HR"/>
        </a:p>
      </dgm:t>
    </dgm:pt>
    <dgm:pt modelId="{2D363963-1EEB-4A58-AD1B-B2A54A64B8E8}">
      <dgm:prSet custT="1"/>
      <dgm:spPr/>
      <dgm:t>
        <a:bodyPr/>
        <a:lstStyle/>
        <a:p>
          <a:pPr algn="just"/>
          <a:r>
            <a:rPr lang="hr-HR" sz="2000" dirty="0"/>
            <a:t>Propuštanje unošenja podataka o stvarnim vlasnicima ugovaratelja (</a:t>
          </a:r>
          <a:r>
            <a:rPr lang="hr-HR" sz="2000" i="1" dirty="0" err="1"/>
            <a:t>beneficial</a:t>
          </a:r>
          <a:r>
            <a:rPr lang="hr-HR" sz="2000" i="1" dirty="0"/>
            <a:t> </a:t>
          </a:r>
          <a:r>
            <a:rPr lang="hr-HR" sz="2000" i="1" dirty="0" err="1"/>
            <a:t>owners</a:t>
          </a:r>
          <a:r>
            <a:rPr lang="hr-HR" sz="2000" dirty="0"/>
            <a:t>) za nabave ≥10.000,00 EUR bez PDV-a</a:t>
          </a:r>
        </a:p>
      </dgm:t>
    </dgm:pt>
    <dgm:pt modelId="{96B29893-EABA-4096-9AF2-698CD15E89AB}" type="parTrans" cxnId="{52DE8681-692A-4949-892A-28FE4D009506}">
      <dgm:prSet/>
      <dgm:spPr/>
      <dgm:t>
        <a:bodyPr/>
        <a:lstStyle/>
        <a:p>
          <a:endParaRPr lang="hr-HR"/>
        </a:p>
      </dgm:t>
    </dgm:pt>
    <dgm:pt modelId="{F8050B8D-86D5-4D13-A6AE-FAD522EDD456}" type="sibTrans" cxnId="{52DE8681-692A-4949-892A-28FE4D009506}">
      <dgm:prSet/>
      <dgm:spPr/>
      <dgm:t>
        <a:bodyPr/>
        <a:lstStyle/>
        <a:p>
          <a:endParaRPr lang="hr-HR"/>
        </a:p>
      </dgm:t>
    </dgm:pt>
    <dgm:pt modelId="{D0ECD890-C41B-4315-8D44-35B2243B232C}">
      <dgm:prSet custT="1"/>
      <dgm:spPr/>
      <dgm:t>
        <a:bodyPr/>
        <a:lstStyle/>
        <a:p>
          <a:pPr algn="just"/>
          <a:r>
            <a:rPr lang="hr-HR" sz="2000" dirty="0"/>
            <a:t>Propuštanje učitavanja cjelokupne dokumentacije o nabavi</a:t>
          </a:r>
        </a:p>
      </dgm:t>
    </dgm:pt>
    <dgm:pt modelId="{EF426968-7919-45C2-805E-6D0D295CB572}" type="parTrans" cxnId="{82F9365B-36BD-469F-A414-6CAB5E05E89A}">
      <dgm:prSet/>
      <dgm:spPr/>
      <dgm:t>
        <a:bodyPr/>
        <a:lstStyle/>
        <a:p>
          <a:endParaRPr lang="hr-HR"/>
        </a:p>
      </dgm:t>
    </dgm:pt>
    <dgm:pt modelId="{D8F2E1F4-D672-4EE3-B356-4C4BC6B53ADE}" type="sibTrans" cxnId="{82F9365B-36BD-469F-A414-6CAB5E05E89A}">
      <dgm:prSet/>
      <dgm:spPr/>
      <dgm:t>
        <a:bodyPr/>
        <a:lstStyle/>
        <a:p>
          <a:endParaRPr lang="hr-HR"/>
        </a:p>
      </dgm:t>
    </dgm:pt>
    <dgm:pt modelId="{299AC89A-3CE4-4F7E-AA04-72BD87538C6C}">
      <dgm:prSet custT="1"/>
      <dgm:spPr/>
      <dgm:t>
        <a:bodyPr/>
        <a:lstStyle/>
        <a:p>
          <a:pPr algn="just"/>
          <a:r>
            <a:rPr lang="hr-HR" sz="2000" dirty="0"/>
            <a:t>Propuštanje unosa podataka o svim provedenim nabavama neovisno o iznosu nabave (često se unose samo one ≥10.000,00 EUR)</a:t>
          </a:r>
        </a:p>
      </dgm:t>
    </dgm:pt>
    <dgm:pt modelId="{2E09C529-6981-464A-83B5-42A1B85D0364}" type="parTrans" cxnId="{FC6F5024-6921-4D2D-8C5D-ACDCB62BE277}">
      <dgm:prSet/>
      <dgm:spPr/>
      <dgm:t>
        <a:bodyPr/>
        <a:lstStyle/>
        <a:p>
          <a:endParaRPr lang="hr-HR"/>
        </a:p>
      </dgm:t>
    </dgm:pt>
    <dgm:pt modelId="{5A8A2758-B6F8-42F8-8507-779B26E8FC8F}" type="sibTrans" cxnId="{FC6F5024-6921-4D2D-8C5D-ACDCB62BE277}">
      <dgm:prSet/>
      <dgm:spPr/>
      <dgm:t>
        <a:bodyPr/>
        <a:lstStyle/>
        <a:p>
          <a:endParaRPr lang="hr-HR"/>
        </a:p>
      </dgm:t>
    </dgm:pt>
    <dgm:pt modelId="{D43208E7-EE87-472A-AD5D-7D624B8D6491}">
      <dgm:prSet custT="1"/>
      <dgm:spPr/>
      <dgm:t>
        <a:bodyPr/>
        <a:lstStyle/>
        <a:p>
          <a:pPr algn="just"/>
          <a:r>
            <a:rPr lang="hr-HR" sz="2000" kern="1200" dirty="0">
              <a:solidFill>
                <a:prstClr val="black">
                  <a:hueOff val="0"/>
                  <a:satOff val="0"/>
                  <a:lumOff val="0"/>
                  <a:alphaOff val="0"/>
                </a:prstClr>
              </a:solidFill>
              <a:latin typeface="+mn-lt"/>
              <a:ea typeface="+mn-ea"/>
              <a:cs typeface="+mn-cs"/>
            </a:rPr>
            <a:t>Prijavljeni trošak nabave nije povezan (</a:t>
          </a:r>
          <a:r>
            <a:rPr lang="hr-HR" sz="2000" kern="1200" dirty="0" err="1">
              <a:solidFill>
                <a:prstClr val="black">
                  <a:hueOff val="0"/>
                  <a:satOff val="0"/>
                  <a:lumOff val="0"/>
                  <a:alphaOff val="0"/>
                </a:prstClr>
              </a:solidFill>
              <a:latin typeface="+mn-lt"/>
              <a:ea typeface="+mn-ea"/>
              <a:cs typeface="+mn-cs"/>
            </a:rPr>
            <a:t>linkan</a:t>
          </a:r>
          <a:r>
            <a:rPr lang="hr-HR" sz="2000" kern="1200" dirty="0">
              <a:solidFill>
                <a:prstClr val="black">
                  <a:hueOff val="0"/>
                  <a:satOff val="0"/>
                  <a:lumOff val="0"/>
                  <a:alphaOff val="0"/>
                </a:prstClr>
              </a:solidFill>
              <a:latin typeface="+mn-lt"/>
              <a:ea typeface="+mn-ea"/>
              <a:cs typeface="+mn-cs"/>
            </a:rPr>
            <a:t>) s nabavom upisanom pod „</a:t>
          </a:r>
          <a:r>
            <a:rPr lang="hr-HR" sz="2000" kern="1200" dirty="0" err="1">
              <a:solidFill>
                <a:prstClr val="black">
                  <a:hueOff val="0"/>
                  <a:satOff val="0"/>
                  <a:lumOff val="0"/>
                  <a:alphaOff val="0"/>
                </a:prstClr>
              </a:solidFill>
              <a:latin typeface="+mn-lt"/>
              <a:ea typeface="+mn-ea"/>
              <a:cs typeface="+mn-cs"/>
            </a:rPr>
            <a:t>Public</a:t>
          </a:r>
          <a:r>
            <a:rPr lang="hr-HR" sz="2000" kern="1200" dirty="0">
              <a:solidFill>
                <a:prstClr val="black">
                  <a:hueOff val="0"/>
                  <a:satOff val="0"/>
                  <a:lumOff val="0"/>
                  <a:alphaOff val="0"/>
                </a:prstClr>
              </a:solidFill>
              <a:latin typeface="+mn-lt"/>
              <a:ea typeface="+mn-ea"/>
              <a:cs typeface="+mn-cs"/>
            </a:rPr>
            <a:t> </a:t>
          </a:r>
          <a:r>
            <a:rPr lang="hr-HR" sz="2000" kern="1200" dirty="0" err="1">
              <a:solidFill>
                <a:prstClr val="black">
                  <a:hueOff val="0"/>
                  <a:satOff val="0"/>
                  <a:lumOff val="0"/>
                  <a:alphaOff val="0"/>
                </a:prstClr>
              </a:solidFill>
              <a:latin typeface="+mn-lt"/>
              <a:ea typeface="+mn-ea"/>
              <a:cs typeface="+mn-cs"/>
            </a:rPr>
            <a:t>procurements</a:t>
          </a:r>
          <a:r>
            <a:rPr lang="hr-HR" sz="2000" kern="1200" dirty="0">
              <a:solidFill>
                <a:prstClr val="black">
                  <a:hueOff val="0"/>
                  <a:satOff val="0"/>
                  <a:lumOff val="0"/>
                  <a:alphaOff val="0"/>
                </a:prstClr>
              </a:solidFill>
              <a:latin typeface="+mn-lt"/>
              <a:ea typeface="+mn-ea"/>
              <a:cs typeface="+mn-cs"/>
            </a:rPr>
            <a:t>”</a:t>
          </a:r>
        </a:p>
      </dgm:t>
    </dgm:pt>
    <dgm:pt modelId="{6C03CCCE-C61B-4948-8B70-508480E75657}" type="parTrans" cxnId="{C3936114-B1F3-4627-BF18-CD6E93036A3E}">
      <dgm:prSet/>
      <dgm:spPr/>
      <dgm:t>
        <a:bodyPr/>
        <a:lstStyle/>
        <a:p>
          <a:endParaRPr lang="hr-HR"/>
        </a:p>
      </dgm:t>
    </dgm:pt>
    <dgm:pt modelId="{6B20B184-33A5-479C-BF82-99D3717CE5DF}" type="sibTrans" cxnId="{C3936114-B1F3-4627-BF18-CD6E93036A3E}">
      <dgm:prSet/>
      <dgm:spPr/>
      <dgm:t>
        <a:bodyPr/>
        <a:lstStyle/>
        <a:p>
          <a:endParaRPr lang="hr-HR"/>
        </a:p>
      </dgm:t>
    </dgm:pt>
    <dgm:pt modelId="{090958FA-E750-4DD9-B529-C57970D17353}">
      <dgm:prSet custT="1"/>
      <dgm:spPr/>
      <dgm:t>
        <a:bodyPr/>
        <a:lstStyle/>
        <a:p>
          <a:pPr algn="just"/>
          <a:r>
            <a:rPr lang="hr-HR" sz="2000" kern="1200" dirty="0">
              <a:solidFill>
                <a:prstClr val="black">
                  <a:hueOff val="0"/>
                  <a:satOff val="0"/>
                  <a:lumOff val="0"/>
                  <a:alphaOff val="0"/>
                </a:prstClr>
              </a:solidFill>
              <a:latin typeface="+mn-lt"/>
              <a:ea typeface="+mn-ea"/>
              <a:cs typeface="+mn-cs"/>
            </a:rPr>
            <a:t>Troškovi osoblja u dijelu "</a:t>
          </a:r>
          <a:r>
            <a:rPr lang="hr-HR" sz="2000" kern="1200" dirty="0" err="1">
              <a:solidFill>
                <a:prstClr val="black">
                  <a:hueOff val="0"/>
                  <a:satOff val="0"/>
                  <a:lumOff val="0"/>
                  <a:alphaOff val="0"/>
                </a:prstClr>
              </a:solidFill>
              <a:latin typeface="+mn-lt"/>
              <a:ea typeface="+mn-ea"/>
              <a:cs typeface="+mn-cs"/>
            </a:rPr>
            <a:t>Description</a:t>
          </a:r>
          <a:r>
            <a:rPr lang="hr-HR" sz="2000" kern="1200" dirty="0">
              <a:solidFill>
                <a:prstClr val="black">
                  <a:hueOff val="0"/>
                  <a:satOff val="0"/>
                  <a:lumOff val="0"/>
                  <a:alphaOff val="0"/>
                </a:prstClr>
              </a:solidFill>
              <a:latin typeface="+mn-lt"/>
              <a:ea typeface="+mn-ea"/>
              <a:cs typeface="+mn-cs"/>
            </a:rPr>
            <a:t>" često ne sadrže inicijale osobe, mjesec i godinu troška te postotak rada osobe, sukladno </a:t>
          </a:r>
          <a:r>
            <a:rPr lang="hr-HR" sz="2000" i="1" kern="1200" dirty="0" err="1">
              <a:solidFill>
                <a:prstClr val="black">
                  <a:hueOff val="0"/>
                  <a:satOff val="0"/>
                  <a:lumOff val="0"/>
                  <a:alphaOff val="0"/>
                </a:prstClr>
              </a:solidFill>
              <a:latin typeface="+mn-lt"/>
              <a:ea typeface="+mn-ea"/>
              <a:cs typeface="+mn-cs"/>
            </a:rPr>
            <a:t>Assignment</a:t>
          </a:r>
          <a:r>
            <a:rPr lang="hr-HR" sz="2000" i="1" kern="1200" dirty="0">
              <a:solidFill>
                <a:prstClr val="black">
                  <a:hueOff val="0"/>
                  <a:satOff val="0"/>
                  <a:lumOff val="0"/>
                  <a:alphaOff val="0"/>
                </a:prstClr>
              </a:solidFill>
              <a:latin typeface="+mn-lt"/>
              <a:ea typeface="+mn-ea"/>
              <a:cs typeface="+mn-cs"/>
            </a:rPr>
            <a:t> </a:t>
          </a:r>
          <a:r>
            <a:rPr lang="hr-HR" sz="2000" kern="1200" dirty="0">
              <a:solidFill>
                <a:prstClr val="black">
                  <a:hueOff val="0"/>
                  <a:satOff val="0"/>
                  <a:lumOff val="0"/>
                  <a:alphaOff val="0"/>
                </a:prstClr>
              </a:solidFill>
              <a:latin typeface="+mn-lt"/>
              <a:ea typeface="+mn-ea"/>
              <a:cs typeface="+mn-cs"/>
            </a:rPr>
            <a:t>dokumentu</a:t>
          </a:r>
        </a:p>
      </dgm:t>
    </dgm:pt>
    <dgm:pt modelId="{741605E2-A7DE-4CED-B7CC-9ECCACB926F2}" type="parTrans" cxnId="{95A68665-9A1B-41A8-B650-FC0F2C70ADF1}">
      <dgm:prSet/>
      <dgm:spPr/>
      <dgm:t>
        <a:bodyPr/>
        <a:lstStyle/>
        <a:p>
          <a:endParaRPr lang="hr-HR"/>
        </a:p>
      </dgm:t>
    </dgm:pt>
    <dgm:pt modelId="{7597D5DB-0A9A-4376-93EC-AD27E54E749C}" type="sibTrans" cxnId="{95A68665-9A1B-41A8-B650-FC0F2C70ADF1}">
      <dgm:prSet/>
      <dgm:spPr/>
      <dgm:t>
        <a:bodyPr/>
        <a:lstStyle/>
        <a:p>
          <a:endParaRPr lang="hr-HR"/>
        </a:p>
      </dgm:t>
    </dgm:pt>
    <dgm:pt modelId="{DDE75218-CDCC-4666-AF54-BE229BBFA19D}">
      <dgm:prSet custT="1"/>
      <dgm:spPr/>
      <dgm:t>
        <a:bodyPr/>
        <a:lstStyle/>
        <a:p>
          <a:pPr algn="just"/>
          <a:r>
            <a:rPr lang="hr-HR" sz="2000" kern="1200" dirty="0">
              <a:solidFill>
                <a:prstClr val="black">
                  <a:hueOff val="0"/>
                  <a:satOff val="0"/>
                  <a:lumOff val="0"/>
                  <a:alphaOff val="0"/>
                </a:prstClr>
              </a:solidFill>
              <a:latin typeface="+mn-lt"/>
              <a:ea typeface="+mn-ea"/>
              <a:cs typeface="+mn-cs"/>
            </a:rPr>
            <a:t>U izvještaj nisu uključeni parkirani troškovi iz prethodnog izvještaja</a:t>
          </a:r>
        </a:p>
      </dgm:t>
    </dgm:pt>
    <dgm:pt modelId="{6FFB1BEA-BBF2-4DAA-99D3-CA3ABA37A24B}" type="parTrans" cxnId="{5159B247-36B5-4A7C-B010-5E9752D87C42}">
      <dgm:prSet/>
      <dgm:spPr/>
      <dgm:t>
        <a:bodyPr/>
        <a:lstStyle/>
        <a:p>
          <a:endParaRPr lang="hr-HR"/>
        </a:p>
      </dgm:t>
    </dgm:pt>
    <dgm:pt modelId="{99A5BAD9-A1FE-4B4B-BEFB-C556944FC718}" type="sibTrans" cxnId="{5159B247-36B5-4A7C-B010-5E9752D87C42}">
      <dgm:prSet/>
      <dgm:spPr/>
      <dgm:t>
        <a:bodyPr/>
        <a:lstStyle/>
        <a:p>
          <a:endParaRPr lang="hr-HR"/>
        </a:p>
      </dgm:t>
    </dgm:pt>
    <dgm:pt modelId="{E87B5E4A-7B7F-418F-8145-44265E0A2833}">
      <dgm:prSet/>
      <dgm:spPr/>
      <dgm:t>
        <a:bodyPr/>
        <a:lstStyle/>
        <a:p>
          <a:r>
            <a:rPr lang="hr-HR" b="1" dirty="0"/>
            <a:t>List </a:t>
          </a:r>
          <a:r>
            <a:rPr lang="hr-HR" b="1" dirty="0" err="1"/>
            <a:t>of</a:t>
          </a:r>
          <a:r>
            <a:rPr lang="hr-HR" b="1" dirty="0"/>
            <a:t> </a:t>
          </a:r>
          <a:r>
            <a:rPr lang="hr-HR" b="1" dirty="0" err="1"/>
            <a:t>expenditures</a:t>
          </a:r>
          <a:endParaRPr lang="hr-HR" b="1" dirty="0"/>
        </a:p>
      </dgm:t>
    </dgm:pt>
    <dgm:pt modelId="{8504CC29-F2A3-4E12-B7A4-EDDF2305989E}" type="sibTrans" cxnId="{01D1FAA9-1640-46A4-A339-D6DDCE3AD6C4}">
      <dgm:prSet/>
      <dgm:spPr/>
      <dgm:t>
        <a:bodyPr/>
        <a:lstStyle/>
        <a:p>
          <a:endParaRPr lang="hr-HR"/>
        </a:p>
      </dgm:t>
    </dgm:pt>
    <dgm:pt modelId="{368FC2F7-1FF5-411D-BD31-E298088D47CB}" type="parTrans" cxnId="{01D1FAA9-1640-46A4-A339-D6DDCE3AD6C4}">
      <dgm:prSet/>
      <dgm:spPr/>
      <dgm:t>
        <a:bodyPr/>
        <a:lstStyle/>
        <a:p>
          <a:endParaRPr lang="hr-HR"/>
        </a:p>
      </dgm:t>
    </dgm:pt>
    <dgm:pt modelId="{8D2D430B-4334-457F-B8E2-886BEE636C52}" type="pres">
      <dgm:prSet presAssocID="{0DB3E2F2-3709-422F-B322-1174839CF2A1}" presName="Name0" presStyleCnt="0">
        <dgm:presLayoutVars>
          <dgm:dir/>
          <dgm:animLvl val="lvl"/>
          <dgm:resizeHandles val="exact"/>
        </dgm:presLayoutVars>
      </dgm:prSet>
      <dgm:spPr/>
    </dgm:pt>
    <dgm:pt modelId="{0A7361BF-46B6-4F7F-A8FB-8F3186FFD341}" type="pres">
      <dgm:prSet presAssocID="{D2B6D79A-087F-47DB-BBFA-4A31A847CC65}" presName="linNode" presStyleCnt="0"/>
      <dgm:spPr/>
    </dgm:pt>
    <dgm:pt modelId="{38995D60-68AA-4F39-82D9-9C6EDD9C2559}" type="pres">
      <dgm:prSet presAssocID="{D2B6D79A-087F-47DB-BBFA-4A31A847CC65}" presName="parentText" presStyleLbl="node1" presStyleIdx="0" presStyleCnt="2">
        <dgm:presLayoutVars>
          <dgm:chMax val="1"/>
          <dgm:bulletEnabled val="1"/>
        </dgm:presLayoutVars>
      </dgm:prSet>
      <dgm:spPr/>
    </dgm:pt>
    <dgm:pt modelId="{1F551225-0E78-4704-9857-2E292CF4CCBA}" type="pres">
      <dgm:prSet presAssocID="{D2B6D79A-087F-47DB-BBFA-4A31A847CC65}" presName="descendantText" presStyleLbl="alignAccFollowNode1" presStyleIdx="0" presStyleCnt="2" custScaleX="166580" custScaleY="121759">
        <dgm:presLayoutVars>
          <dgm:bulletEnabled val="1"/>
        </dgm:presLayoutVars>
      </dgm:prSet>
      <dgm:spPr/>
    </dgm:pt>
    <dgm:pt modelId="{C2FAEB18-0FA4-4ED5-B750-FFC0F3F72339}" type="pres">
      <dgm:prSet presAssocID="{67AC0F87-0388-42DA-A861-71108464A69A}" presName="sp" presStyleCnt="0"/>
      <dgm:spPr/>
    </dgm:pt>
    <dgm:pt modelId="{D3CD209B-2FF7-41A3-8F92-CDA647A80901}" type="pres">
      <dgm:prSet presAssocID="{E87B5E4A-7B7F-418F-8145-44265E0A2833}" presName="linNode" presStyleCnt="0"/>
      <dgm:spPr/>
    </dgm:pt>
    <dgm:pt modelId="{5277D957-3A95-4FD4-A37A-258BC6180D50}" type="pres">
      <dgm:prSet presAssocID="{E87B5E4A-7B7F-418F-8145-44265E0A2833}" presName="parentText" presStyleLbl="node1" presStyleIdx="1" presStyleCnt="2">
        <dgm:presLayoutVars>
          <dgm:chMax val="1"/>
          <dgm:bulletEnabled val="1"/>
        </dgm:presLayoutVars>
      </dgm:prSet>
      <dgm:spPr/>
    </dgm:pt>
    <dgm:pt modelId="{33B34838-C5B6-45F8-AE27-E8FED359DD20}" type="pres">
      <dgm:prSet presAssocID="{E87B5E4A-7B7F-418F-8145-44265E0A2833}" presName="descendantText" presStyleLbl="alignAccFollowNode1" presStyleIdx="1" presStyleCnt="2" custScaleX="161434" custScaleY="109245">
        <dgm:presLayoutVars>
          <dgm:bulletEnabled val="1"/>
        </dgm:presLayoutVars>
      </dgm:prSet>
      <dgm:spPr/>
    </dgm:pt>
  </dgm:ptLst>
  <dgm:cxnLst>
    <dgm:cxn modelId="{C3936114-B1F3-4627-BF18-CD6E93036A3E}" srcId="{E87B5E4A-7B7F-418F-8145-44265E0A2833}" destId="{D43208E7-EE87-472A-AD5D-7D624B8D6491}" srcOrd="0" destOrd="0" parTransId="{6C03CCCE-C61B-4948-8B70-508480E75657}" sibTransId="{6B20B184-33A5-479C-BF82-99D3717CE5DF}"/>
    <dgm:cxn modelId="{052D7D1E-D45A-444E-BA19-AEB67D798F23}" type="presOf" srcId="{0DB3E2F2-3709-422F-B322-1174839CF2A1}" destId="{8D2D430B-4334-457F-B8E2-886BEE636C52}" srcOrd="0" destOrd="0" presId="urn:microsoft.com/office/officeart/2005/8/layout/vList5"/>
    <dgm:cxn modelId="{FC6F5024-6921-4D2D-8C5D-ACDCB62BE277}" srcId="{D2B6D79A-087F-47DB-BBFA-4A31A847CC65}" destId="{299AC89A-3CE4-4F7E-AA04-72BD87538C6C}" srcOrd="3" destOrd="0" parTransId="{2E09C529-6981-464A-83B5-42A1B85D0364}" sibTransId="{5A8A2758-B6F8-42F8-8507-779B26E8FC8F}"/>
    <dgm:cxn modelId="{A5E9093B-08BE-44C2-9529-F5696FBCB4B9}" srcId="{0DB3E2F2-3709-422F-B322-1174839CF2A1}" destId="{D2B6D79A-087F-47DB-BBFA-4A31A847CC65}" srcOrd="0" destOrd="0" parTransId="{58F74DB8-0924-45A0-8279-4736B0BFB8EF}" sibTransId="{67AC0F87-0388-42DA-A861-71108464A69A}"/>
    <dgm:cxn modelId="{82F9365B-36BD-469F-A414-6CAB5E05E89A}" srcId="{D2B6D79A-087F-47DB-BBFA-4A31A847CC65}" destId="{D0ECD890-C41B-4315-8D44-35B2243B232C}" srcOrd="2" destOrd="0" parTransId="{EF426968-7919-45C2-805E-6D0D295CB572}" sibTransId="{D8F2E1F4-D672-4EE3-B356-4C4BC6B53ADE}"/>
    <dgm:cxn modelId="{9B06EC63-7466-4ED2-A93A-9CF7258DD141}" type="presOf" srcId="{2D363963-1EEB-4A58-AD1B-B2A54A64B8E8}" destId="{1F551225-0E78-4704-9857-2E292CF4CCBA}" srcOrd="0" destOrd="1" presId="urn:microsoft.com/office/officeart/2005/8/layout/vList5"/>
    <dgm:cxn modelId="{95A68665-9A1B-41A8-B650-FC0F2C70ADF1}" srcId="{E87B5E4A-7B7F-418F-8145-44265E0A2833}" destId="{090958FA-E750-4DD9-B529-C57970D17353}" srcOrd="1" destOrd="0" parTransId="{741605E2-A7DE-4CED-B7CC-9ECCACB926F2}" sibTransId="{7597D5DB-0A9A-4376-93EC-AD27E54E749C}"/>
    <dgm:cxn modelId="{5159B247-36B5-4A7C-B010-5E9752D87C42}" srcId="{E87B5E4A-7B7F-418F-8145-44265E0A2833}" destId="{DDE75218-CDCC-4666-AF54-BE229BBFA19D}" srcOrd="2" destOrd="0" parTransId="{6FFB1BEA-BBF2-4DAA-99D3-CA3ABA37A24B}" sibTransId="{99A5BAD9-A1FE-4B4B-BEFB-C556944FC718}"/>
    <dgm:cxn modelId="{BB1F3D7D-A40E-475F-B159-9ACECEF4C3CD}" type="presOf" srcId="{299AC89A-3CE4-4F7E-AA04-72BD87538C6C}" destId="{1F551225-0E78-4704-9857-2E292CF4CCBA}" srcOrd="0" destOrd="3" presId="urn:microsoft.com/office/officeart/2005/8/layout/vList5"/>
    <dgm:cxn modelId="{8FA72281-E43B-4F52-BAF5-9C746E4EB7BE}" type="presOf" srcId="{D2B6D79A-087F-47DB-BBFA-4A31A847CC65}" destId="{38995D60-68AA-4F39-82D9-9C6EDD9C2559}" srcOrd="0" destOrd="0" presId="urn:microsoft.com/office/officeart/2005/8/layout/vList5"/>
    <dgm:cxn modelId="{52DE8681-692A-4949-892A-28FE4D009506}" srcId="{D2B6D79A-087F-47DB-BBFA-4A31A847CC65}" destId="{2D363963-1EEB-4A58-AD1B-B2A54A64B8E8}" srcOrd="1" destOrd="0" parTransId="{96B29893-EABA-4096-9AF2-698CD15E89AB}" sibTransId="{F8050B8D-86D5-4D13-A6AE-FAD522EDD456}"/>
    <dgm:cxn modelId="{01D1FAA9-1640-46A4-A339-D6DDCE3AD6C4}" srcId="{0DB3E2F2-3709-422F-B322-1174839CF2A1}" destId="{E87B5E4A-7B7F-418F-8145-44265E0A2833}" srcOrd="1" destOrd="0" parTransId="{368FC2F7-1FF5-411D-BD31-E298088D47CB}" sibTransId="{8504CC29-F2A3-4E12-B7A4-EDDF2305989E}"/>
    <dgm:cxn modelId="{ED3186B7-C4C3-4578-ACE3-D696F6D38319}" type="presOf" srcId="{D43208E7-EE87-472A-AD5D-7D624B8D6491}" destId="{33B34838-C5B6-45F8-AE27-E8FED359DD20}" srcOrd="0" destOrd="0" presId="urn:microsoft.com/office/officeart/2005/8/layout/vList5"/>
    <dgm:cxn modelId="{15AA44B8-8362-4196-8CF0-C14201EBD13A}" srcId="{D2B6D79A-087F-47DB-BBFA-4A31A847CC65}" destId="{AC15BC8F-7A62-45F6-A14A-D727A8A17CF9}" srcOrd="0" destOrd="0" parTransId="{30271FE4-ED17-44C2-9EFE-89C398ECF3B0}" sibTransId="{D6C0F342-715C-4D64-B9C9-8F3E4A500EDF}"/>
    <dgm:cxn modelId="{0256CDBB-B0A7-41E4-8952-E937B01542D0}" type="presOf" srcId="{D0ECD890-C41B-4315-8D44-35B2243B232C}" destId="{1F551225-0E78-4704-9857-2E292CF4CCBA}" srcOrd="0" destOrd="2" presId="urn:microsoft.com/office/officeart/2005/8/layout/vList5"/>
    <dgm:cxn modelId="{8F3A4FC1-5B69-4249-89CB-32CA191A490F}" type="presOf" srcId="{AC15BC8F-7A62-45F6-A14A-D727A8A17CF9}" destId="{1F551225-0E78-4704-9857-2E292CF4CCBA}" srcOrd="0" destOrd="0" presId="urn:microsoft.com/office/officeart/2005/8/layout/vList5"/>
    <dgm:cxn modelId="{85527DC9-AC1B-446E-9B52-70DFDB58D7CC}" type="presOf" srcId="{E87B5E4A-7B7F-418F-8145-44265E0A2833}" destId="{5277D957-3A95-4FD4-A37A-258BC6180D50}" srcOrd="0" destOrd="0" presId="urn:microsoft.com/office/officeart/2005/8/layout/vList5"/>
    <dgm:cxn modelId="{AE7377D7-DECD-41FF-B08D-91C033BE8AC4}" type="presOf" srcId="{DDE75218-CDCC-4666-AF54-BE229BBFA19D}" destId="{33B34838-C5B6-45F8-AE27-E8FED359DD20}" srcOrd="0" destOrd="2" presId="urn:microsoft.com/office/officeart/2005/8/layout/vList5"/>
    <dgm:cxn modelId="{44976BEE-EE8B-4CB1-A79E-5CB8A72CE4E7}" type="presOf" srcId="{090958FA-E750-4DD9-B529-C57970D17353}" destId="{33B34838-C5B6-45F8-AE27-E8FED359DD20}" srcOrd="0" destOrd="1" presId="urn:microsoft.com/office/officeart/2005/8/layout/vList5"/>
    <dgm:cxn modelId="{55D65B2C-6F67-4437-9BB9-FAA11DAA4035}" type="presParOf" srcId="{8D2D430B-4334-457F-B8E2-886BEE636C52}" destId="{0A7361BF-46B6-4F7F-A8FB-8F3186FFD341}" srcOrd="0" destOrd="0" presId="urn:microsoft.com/office/officeart/2005/8/layout/vList5"/>
    <dgm:cxn modelId="{6CA7E8D2-8D08-4924-9645-A7200D0EA952}" type="presParOf" srcId="{0A7361BF-46B6-4F7F-A8FB-8F3186FFD341}" destId="{38995D60-68AA-4F39-82D9-9C6EDD9C2559}" srcOrd="0" destOrd="0" presId="urn:microsoft.com/office/officeart/2005/8/layout/vList5"/>
    <dgm:cxn modelId="{F1A87738-9674-4F70-AC24-3DCF415700C4}" type="presParOf" srcId="{0A7361BF-46B6-4F7F-A8FB-8F3186FFD341}" destId="{1F551225-0E78-4704-9857-2E292CF4CCBA}" srcOrd="1" destOrd="0" presId="urn:microsoft.com/office/officeart/2005/8/layout/vList5"/>
    <dgm:cxn modelId="{D154295D-44E3-4893-8326-741EF4C8E183}" type="presParOf" srcId="{8D2D430B-4334-457F-B8E2-886BEE636C52}" destId="{C2FAEB18-0FA4-4ED5-B750-FFC0F3F72339}" srcOrd="1" destOrd="0" presId="urn:microsoft.com/office/officeart/2005/8/layout/vList5"/>
    <dgm:cxn modelId="{7666A029-D713-4025-9F21-73BE2C27055C}" type="presParOf" srcId="{8D2D430B-4334-457F-B8E2-886BEE636C52}" destId="{D3CD209B-2FF7-41A3-8F92-CDA647A80901}" srcOrd="2" destOrd="0" presId="urn:microsoft.com/office/officeart/2005/8/layout/vList5"/>
    <dgm:cxn modelId="{75E27EE5-49E4-4ADF-99BD-8E45963E5BEE}" type="presParOf" srcId="{D3CD209B-2FF7-41A3-8F92-CDA647A80901}" destId="{5277D957-3A95-4FD4-A37A-258BC6180D50}" srcOrd="0" destOrd="0" presId="urn:microsoft.com/office/officeart/2005/8/layout/vList5"/>
    <dgm:cxn modelId="{BAC51238-2E31-4298-8859-764292F84946}" type="presParOf" srcId="{D3CD209B-2FF7-41A3-8F92-CDA647A80901}" destId="{33B34838-C5B6-45F8-AE27-E8FED359DD20}"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E487C3-B82D-498F-8ED5-5D43D1F965DD}">
      <dsp:nvSpPr>
        <dsp:cNvPr id="0" name=""/>
        <dsp:cNvSpPr/>
      </dsp:nvSpPr>
      <dsp:spPr>
        <a:xfrm>
          <a:off x="0" y="0"/>
          <a:ext cx="81607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4996BE1-9BC4-4F42-A8FA-981CEB096690}">
      <dsp:nvSpPr>
        <dsp:cNvPr id="0" name=""/>
        <dsp:cNvSpPr/>
      </dsp:nvSpPr>
      <dsp:spPr>
        <a:xfrm>
          <a:off x="0" y="0"/>
          <a:ext cx="8160784" cy="849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hr-HR" sz="2800" b="0" i="0" kern="1200" baseline="0" dirty="0" err="1"/>
            <a:t>Common</a:t>
          </a:r>
          <a:r>
            <a:rPr lang="hr-HR" sz="2800" b="0" i="0" kern="1200" baseline="0" dirty="0"/>
            <a:t> </a:t>
          </a:r>
          <a:r>
            <a:rPr lang="hr-HR" sz="2800" b="0" i="0" kern="1200" baseline="0" dirty="0" err="1"/>
            <a:t>Provisions</a:t>
          </a:r>
          <a:r>
            <a:rPr lang="hr-HR" sz="2800" b="0" i="0" kern="1200" baseline="0" dirty="0"/>
            <a:t> </a:t>
          </a:r>
          <a:r>
            <a:rPr lang="hr-HR" sz="2800" b="0" i="0" kern="1200" baseline="0" dirty="0" err="1"/>
            <a:t>Regulations</a:t>
          </a:r>
          <a:r>
            <a:rPr lang="hr-HR" sz="2800" b="0" i="0" kern="1200" baseline="0" dirty="0"/>
            <a:t> (čl. 47 i 50, </a:t>
          </a:r>
          <a:r>
            <a:rPr lang="hr-HR" sz="2800" b="0" i="0" kern="1200" baseline="0" dirty="0" err="1"/>
            <a:t>Annex</a:t>
          </a:r>
          <a:r>
            <a:rPr lang="hr-HR" sz="2800" b="0" i="0" kern="1200" baseline="0" dirty="0"/>
            <a:t> IX)</a:t>
          </a:r>
          <a:endParaRPr lang="en-US" sz="2800" kern="1200" dirty="0"/>
        </a:p>
      </dsp:txBody>
      <dsp:txXfrm>
        <a:off x="0" y="0"/>
        <a:ext cx="8160784" cy="849820"/>
      </dsp:txXfrm>
    </dsp:sp>
    <dsp:sp modelId="{8DE6EE00-3593-44B4-BD90-C431690FC1DC}">
      <dsp:nvSpPr>
        <dsp:cNvPr id="0" name=""/>
        <dsp:cNvSpPr/>
      </dsp:nvSpPr>
      <dsp:spPr>
        <a:xfrm>
          <a:off x="0" y="849820"/>
          <a:ext cx="81607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7665277C-7E2D-41A2-A585-17A2FADB5C6F}">
      <dsp:nvSpPr>
        <dsp:cNvPr id="0" name=""/>
        <dsp:cNvSpPr/>
      </dsp:nvSpPr>
      <dsp:spPr>
        <a:xfrm>
          <a:off x="0" y="849820"/>
          <a:ext cx="8160784" cy="849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hr-HR" sz="2800" b="0" i="0" kern="1200" baseline="0" dirty="0"/>
            <a:t>Interreg </a:t>
          </a:r>
          <a:r>
            <a:rPr lang="hr-HR" sz="2800" b="0" i="0" kern="1200" baseline="0" dirty="0" err="1"/>
            <a:t>Regulation</a:t>
          </a:r>
          <a:r>
            <a:rPr lang="hr-HR" sz="2800" b="0" i="0" kern="1200" baseline="0" dirty="0"/>
            <a:t> (čl. 36)</a:t>
          </a:r>
          <a:endParaRPr lang="en-US" sz="2800" kern="1200" dirty="0"/>
        </a:p>
      </dsp:txBody>
      <dsp:txXfrm>
        <a:off x="0" y="849820"/>
        <a:ext cx="8160784" cy="849820"/>
      </dsp:txXfrm>
    </dsp:sp>
    <dsp:sp modelId="{13ABEDCE-87DB-412F-988F-A91FA697D06D}">
      <dsp:nvSpPr>
        <dsp:cNvPr id="0" name=""/>
        <dsp:cNvSpPr/>
      </dsp:nvSpPr>
      <dsp:spPr>
        <a:xfrm>
          <a:off x="0" y="1699640"/>
          <a:ext cx="81607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0929F23A-6E46-43CB-AF57-F0D6FCEE6EB1}">
      <dsp:nvSpPr>
        <dsp:cNvPr id="0" name=""/>
        <dsp:cNvSpPr/>
      </dsp:nvSpPr>
      <dsp:spPr>
        <a:xfrm>
          <a:off x="0" y="1699640"/>
          <a:ext cx="8160784" cy="849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hr-HR" sz="2800" b="0" i="0" kern="1200" baseline="0" dirty="0">
              <a:solidFill>
                <a:schemeClr val="tx1"/>
              </a:solidFill>
            </a:rPr>
            <a:t>Interreg Brand Design Manual </a:t>
          </a:r>
          <a:endParaRPr lang="en-US" sz="2800" kern="1200" dirty="0">
            <a:solidFill>
              <a:schemeClr val="tx1"/>
            </a:solidFill>
          </a:endParaRPr>
        </a:p>
      </dsp:txBody>
      <dsp:txXfrm>
        <a:off x="0" y="1699640"/>
        <a:ext cx="8160784" cy="849820"/>
      </dsp:txXfrm>
    </dsp:sp>
    <dsp:sp modelId="{BC485584-1F51-4E32-AC0A-195E7224F91D}">
      <dsp:nvSpPr>
        <dsp:cNvPr id="0" name=""/>
        <dsp:cNvSpPr/>
      </dsp:nvSpPr>
      <dsp:spPr>
        <a:xfrm>
          <a:off x="0" y="2549461"/>
          <a:ext cx="8160784"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B9B9C73-8B40-4DB1-9829-8778D80146C4}">
      <dsp:nvSpPr>
        <dsp:cNvPr id="0" name=""/>
        <dsp:cNvSpPr/>
      </dsp:nvSpPr>
      <dsp:spPr>
        <a:xfrm>
          <a:off x="0" y="2549461"/>
          <a:ext cx="8160784" cy="8498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hr-HR" sz="2800" b="0" i="0" kern="1200" baseline="0"/>
            <a:t>Project Implementation Manual</a:t>
          </a:r>
          <a:endParaRPr lang="en-US" sz="2800" kern="1200"/>
        </a:p>
      </dsp:txBody>
      <dsp:txXfrm>
        <a:off x="0" y="2549461"/>
        <a:ext cx="8160784" cy="84982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1986FE-6F95-4D60-AB81-5868BCA4354E}">
      <dsp:nvSpPr>
        <dsp:cNvPr id="0" name=""/>
        <dsp:cNvSpPr/>
      </dsp:nvSpPr>
      <dsp:spPr>
        <a:xfrm rot="5400000">
          <a:off x="5541847" y="-2790444"/>
          <a:ext cx="1960382" cy="7651755"/>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a:lnSpc>
              <a:spcPct val="90000"/>
            </a:lnSpc>
            <a:spcBef>
              <a:spcPct val="0"/>
            </a:spcBef>
            <a:spcAft>
              <a:spcPct val="15000"/>
            </a:spcAft>
            <a:buNone/>
          </a:pPr>
          <a:endParaRPr lang="hr-HR" sz="2000" kern="1200" dirty="0">
            <a:solidFill>
              <a:prstClr val="black">
                <a:hueOff val="0"/>
                <a:satOff val="0"/>
                <a:lumOff val="0"/>
                <a:alphaOff val="0"/>
              </a:prstClr>
            </a:solidFill>
            <a:latin typeface="Aptos" panose="02110004020202020204"/>
            <a:ea typeface="+mn-ea"/>
            <a:cs typeface="+mn-cs"/>
          </a:endParaRPr>
        </a:p>
        <a:p>
          <a:pPr marL="228600" lvl="1" indent="-228600" algn="just" defTabSz="889000">
            <a:lnSpc>
              <a:spcPct val="90000"/>
            </a:lnSpc>
            <a:spcBef>
              <a:spcPct val="0"/>
            </a:spcBef>
            <a:spcAft>
              <a:spcPct val="15000"/>
            </a:spcAft>
            <a:buChar char="•"/>
          </a:pPr>
          <a:r>
            <a:rPr lang="hr-HR" sz="2000" kern="1200" dirty="0">
              <a:solidFill>
                <a:prstClr val="black">
                  <a:hueOff val="0"/>
                  <a:satOff val="0"/>
                  <a:lumOff val="0"/>
                  <a:alphaOff val="0"/>
                </a:prstClr>
              </a:solidFill>
              <a:latin typeface="+mn-lt"/>
              <a:ea typeface="+mn-ea"/>
              <a:cs typeface="+mn-cs"/>
            </a:rPr>
            <a:t>Neadekvatno označavanje dokumentacije</a:t>
          </a:r>
        </a:p>
        <a:p>
          <a:pPr marL="228600" lvl="1" indent="-228600" algn="just" defTabSz="889000">
            <a:lnSpc>
              <a:spcPct val="90000"/>
            </a:lnSpc>
            <a:spcBef>
              <a:spcPct val="0"/>
            </a:spcBef>
            <a:spcAft>
              <a:spcPct val="15000"/>
            </a:spcAft>
            <a:buChar char="•"/>
          </a:pPr>
          <a:r>
            <a:rPr lang="hr-HR" sz="2000" kern="1200" dirty="0">
              <a:solidFill>
                <a:prstClr val="black">
                  <a:hueOff val="0"/>
                  <a:satOff val="0"/>
                  <a:lumOff val="0"/>
                  <a:alphaOff val="0"/>
                </a:prstClr>
              </a:solidFill>
              <a:latin typeface="+mn-lt"/>
              <a:ea typeface="+mn-ea"/>
              <a:cs typeface="+mn-cs"/>
            </a:rPr>
            <a:t>Opcija 1: u R2 nedostaje </a:t>
          </a:r>
          <a:r>
            <a:rPr lang="hr-HR" sz="2000" b="1" i="1" kern="1200" dirty="0">
              <a:solidFill>
                <a:prstClr val="black">
                  <a:hueOff val="0"/>
                  <a:satOff val="0"/>
                  <a:lumOff val="0"/>
                  <a:alphaOff val="0"/>
                </a:prstClr>
              </a:solidFill>
              <a:latin typeface="+mn-lt"/>
              <a:ea typeface="+mn-ea"/>
              <a:cs typeface="+mn-cs"/>
            </a:rPr>
            <a:t>Izjava predstavnika institucije ili ovlaštene osobe da je najmanje 1 osoba radila na projektu u izvještajnom razdoblju</a:t>
          </a:r>
          <a:r>
            <a:rPr lang="hr-HR" sz="2000" kern="1200" dirty="0">
              <a:solidFill>
                <a:prstClr val="black">
                  <a:hueOff val="0"/>
                  <a:satOff val="0"/>
                  <a:lumOff val="0"/>
                  <a:alphaOff val="0"/>
                </a:prstClr>
              </a:solidFill>
              <a:latin typeface="+mn-lt"/>
              <a:ea typeface="+mn-ea"/>
              <a:cs typeface="+mn-cs"/>
            </a:rPr>
            <a:t> (potrebno dostavljati sa svakim izvještajem)</a:t>
          </a:r>
        </a:p>
      </dsp:txBody>
      <dsp:txXfrm rot="-5400000">
        <a:off x="2696161" y="150940"/>
        <a:ext cx="7556057" cy="1768986"/>
      </dsp:txXfrm>
    </dsp:sp>
    <dsp:sp modelId="{FC717B42-4D2C-46CF-9939-B1D1AC4C97FB}">
      <dsp:nvSpPr>
        <dsp:cNvPr id="0" name=""/>
        <dsp:cNvSpPr/>
      </dsp:nvSpPr>
      <dsp:spPr>
        <a:xfrm>
          <a:off x="8" y="51"/>
          <a:ext cx="2696153" cy="2070762"/>
        </a:xfrm>
        <a:prstGeom prst="roundRect">
          <a:avLst/>
        </a:prstGeom>
        <a:solidFill>
          <a:srgbClr val="8E343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hr-HR" sz="2500" b="1" kern="1200" dirty="0" err="1"/>
            <a:t>Report</a:t>
          </a:r>
          <a:r>
            <a:rPr lang="hr-HR" sz="2500" b="1" kern="1200" dirty="0"/>
            <a:t> </a:t>
          </a:r>
        </a:p>
        <a:p>
          <a:pPr marL="0" lvl="0" indent="0" algn="ctr" defTabSz="1111250">
            <a:lnSpc>
              <a:spcPct val="90000"/>
            </a:lnSpc>
            <a:spcBef>
              <a:spcPct val="0"/>
            </a:spcBef>
            <a:spcAft>
              <a:spcPct val="35000"/>
            </a:spcAft>
            <a:buNone/>
          </a:pPr>
          <a:r>
            <a:rPr lang="hr-HR" sz="2500" b="1" kern="1200" dirty="0" err="1"/>
            <a:t>annexes</a:t>
          </a:r>
          <a:endParaRPr lang="hr-HR" sz="2500" b="1" kern="1200" dirty="0"/>
        </a:p>
      </dsp:txBody>
      <dsp:txXfrm>
        <a:off x="101094" y="101137"/>
        <a:ext cx="2493981" cy="1868590"/>
      </dsp:txXfrm>
    </dsp:sp>
    <dsp:sp modelId="{9A90E396-A725-4949-9C58-594C44CA8FA9}">
      <dsp:nvSpPr>
        <dsp:cNvPr id="0" name=""/>
        <dsp:cNvSpPr/>
      </dsp:nvSpPr>
      <dsp:spPr>
        <a:xfrm rot="5400000">
          <a:off x="5537383" y="-624261"/>
          <a:ext cx="1956439" cy="7667991"/>
        </a:xfrm>
        <a:prstGeom prst="round2SameRect">
          <a:avLst/>
        </a:prstGeom>
        <a:solidFill>
          <a:schemeClr val="bg2">
            <a:lumMod val="75000"/>
            <a:alpha val="9000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a:lnSpc>
              <a:spcPct val="90000"/>
            </a:lnSpc>
            <a:spcBef>
              <a:spcPct val="0"/>
            </a:spcBef>
            <a:spcAft>
              <a:spcPct val="15000"/>
            </a:spcAft>
            <a:buChar char="•"/>
          </a:pPr>
          <a:r>
            <a:rPr lang="hr-HR" sz="2000" kern="1200" dirty="0"/>
            <a:t>Nisu uključene obavijesti (notifikacije), projektni partner ne dobije informaciju o učitanom Zahtjevu za nadopunama</a:t>
          </a:r>
        </a:p>
        <a:p>
          <a:pPr marL="228600" lvl="1" indent="-228600" algn="just" defTabSz="889000">
            <a:lnSpc>
              <a:spcPct val="90000"/>
            </a:lnSpc>
            <a:spcBef>
              <a:spcPct val="0"/>
            </a:spcBef>
            <a:spcAft>
              <a:spcPct val="15000"/>
            </a:spcAft>
            <a:buChar char="•"/>
          </a:pPr>
          <a:r>
            <a:rPr lang="hr-HR" sz="2000" kern="1200" dirty="0"/>
            <a:t>Nakon što je izvještaj vraćen na doradu (</a:t>
          </a:r>
          <a:r>
            <a:rPr lang="hr-HR" sz="2000" i="1" kern="1200" dirty="0" err="1"/>
            <a:t>Reopen</a:t>
          </a:r>
          <a:r>
            <a:rPr lang="hr-HR" sz="2000" i="1" kern="1200" dirty="0"/>
            <a:t> </a:t>
          </a:r>
          <a:r>
            <a:rPr lang="hr-HR" sz="2000" i="1" kern="1200" dirty="0" err="1"/>
            <a:t>report</a:t>
          </a:r>
          <a:r>
            <a:rPr lang="hr-HR" sz="2000" kern="1200" dirty="0"/>
            <a:t>) često izostane ponovna predaja izvještaja (</a:t>
          </a:r>
          <a:r>
            <a:rPr lang="hr-HR" sz="2000" i="1" kern="1200" dirty="0" err="1"/>
            <a:t>Submit</a:t>
          </a:r>
          <a:r>
            <a:rPr lang="hr-HR" sz="2000" kern="1200" dirty="0"/>
            <a:t>)</a:t>
          </a:r>
        </a:p>
      </dsp:txBody>
      <dsp:txXfrm rot="-5400000">
        <a:off x="2681608" y="2327019"/>
        <a:ext cx="7572486" cy="1765429"/>
      </dsp:txXfrm>
    </dsp:sp>
    <dsp:sp modelId="{6505EA8C-9668-4151-914D-9CA604043D8E}">
      <dsp:nvSpPr>
        <dsp:cNvPr id="0" name=""/>
        <dsp:cNvSpPr/>
      </dsp:nvSpPr>
      <dsp:spPr>
        <a:xfrm>
          <a:off x="8" y="2153976"/>
          <a:ext cx="2681599" cy="2070762"/>
        </a:xfrm>
        <a:prstGeom prst="roundRect">
          <a:avLst/>
        </a:prstGeom>
        <a:solidFill>
          <a:schemeClr val="bg2">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hr-HR" sz="2500" b="1" kern="1200" dirty="0"/>
            <a:t>Ostalo</a:t>
          </a:r>
        </a:p>
      </dsp:txBody>
      <dsp:txXfrm>
        <a:off x="101094" y="2255062"/>
        <a:ext cx="2479427" cy="18685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CD2C9F-493F-448F-A216-54FE3042631A}">
      <dsp:nvSpPr>
        <dsp:cNvPr id="0" name=""/>
        <dsp:cNvSpPr/>
      </dsp:nvSpPr>
      <dsp:spPr>
        <a:xfrm>
          <a:off x="0" y="348995"/>
          <a:ext cx="10593969" cy="21483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2210" tIns="458216" rIns="822210" bIns="142240" numCol="1" spcCol="1270" anchor="t" anchorCtr="0">
          <a:noAutofit/>
        </a:bodyPr>
        <a:lstStyle/>
        <a:p>
          <a:pPr marL="228600" lvl="1" indent="-228600" algn="l" defTabSz="889000" rtl="0">
            <a:lnSpc>
              <a:spcPct val="90000"/>
            </a:lnSpc>
            <a:spcBef>
              <a:spcPct val="0"/>
            </a:spcBef>
            <a:spcAft>
              <a:spcPct val="15000"/>
            </a:spcAft>
            <a:buChar char="•"/>
          </a:pPr>
          <a:r>
            <a:rPr lang="hr-HR" sz="2000" kern="1200" dirty="0">
              <a:latin typeface="+mn-lt"/>
            </a:rPr>
            <a:t>Financijske korekcije (nepravilnosti u postupcima provedbe nabave)</a:t>
          </a:r>
        </a:p>
        <a:p>
          <a:pPr marL="228600" lvl="1" indent="-228600" algn="l" defTabSz="889000" rtl="0">
            <a:lnSpc>
              <a:spcPct val="90000"/>
            </a:lnSpc>
            <a:spcBef>
              <a:spcPct val="0"/>
            </a:spcBef>
            <a:spcAft>
              <a:spcPct val="15000"/>
            </a:spcAft>
            <a:buChar char="•"/>
          </a:pPr>
          <a:r>
            <a:rPr lang="hr-HR" sz="2000" kern="1200" dirty="0">
              <a:solidFill>
                <a:srgbClr val="000000"/>
              </a:solidFill>
              <a:latin typeface="+mn-lt"/>
              <a:ea typeface="Calibri"/>
              <a:cs typeface="Calibri"/>
            </a:rPr>
            <a:t>Dvostruko financiranje:</a:t>
          </a:r>
          <a:endParaRPr lang="en-US" sz="2000" kern="1200" dirty="0">
            <a:solidFill>
              <a:srgbClr val="444444"/>
            </a:solidFill>
            <a:latin typeface="+mn-lt"/>
            <a:ea typeface="Calibri"/>
            <a:cs typeface="Calibri"/>
          </a:endParaRPr>
        </a:p>
        <a:p>
          <a:pPr marL="457200" lvl="2" indent="-228600" algn="l" defTabSz="889000" rtl="0">
            <a:lnSpc>
              <a:spcPct val="90000"/>
            </a:lnSpc>
            <a:spcBef>
              <a:spcPct val="0"/>
            </a:spcBef>
            <a:spcAft>
              <a:spcPct val="15000"/>
            </a:spcAft>
            <a:buChar char="•"/>
          </a:pPr>
          <a:r>
            <a:rPr lang="hr-HR" sz="2000" kern="1200" dirty="0">
              <a:solidFill>
                <a:srgbClr val="000000"/>
              </a:solidFill>
              <a:latin typeface="+mn-lt"/>
              <a:ea typeface="Calibri"/>
              <a:cs typeface="Calibri"/>
            </a:rPr>
            <a:t> trošak bolovanja za dijete koje pokriva zdravstveno osiguranje</a:t>
          </a:r>
          <a:r>
            <a:rPr lang="hr-HR" sz="2000" kern="1200" dirty="0">
              <a:solidFill>
                <a:srgbClr val="444444"/>
              </a:solidFill>
              <a:latin typeface="+mn-lt"/>
              <a:ea typeface="Calibri"/>
              <a:cs typeface="Calibri"/>
            </a:rPr>
            <a:t> </a:t>
          </a:r>
          <a:endParaRPr lang="en-US" sz="2000" kern="1200" dirty="0">
            <a:solidFill>
              <a:srgbClr val="444444"/>
            </a:solidFill>
            <a:latin typeface="+mn-lt"/>
            <a:ea typeface="Calibri"/>
            <a:cs typeface="Calibri"/>
          </a:endParaRPr>
        </a:p>
        <a:p>
          <a:pPr marL="457200" lvl="2" indent="-228600" algn="l" defTabSz="889000" rtl="0">
            <a:lnSpc>
              <a:spcPct val="90000"/>
            </a:lnSpc>
            <a:spcBef>
              <a:spcPct val="0"/>
            </a:spcBef>
            <a:spcAft>
              <a:spcPct val="15000"/>
            </a:spcAft>
            <a:buChar char="•"/>
          </a:pPr>
          <a:r>
            <a:rPr lang="hr-HR" sz="2000" kern="1200" dirty="0">
              <a:solidFill>
                <a:srgbClr val="000000"/>
              </a:solidFill>
              <a:latin typeface="+mn-lt"/>
              <a:ea typeface="Calibri"/>
              <a:cs typeface="Calibri"/>
            </a:rPr>
            <a:t> trošak putovanja zaposlenika PP-a prijavljen kao stvarni trošak (pokriven flat rate-om)</a:t>
          </a:r>
          <a:endParaRPr lang="en-US" sz="2000" kern="1200" dirty="0">
            <a:solidFill>
              <a:srgbClr val="444444"/>
            </a:solidFill>
            <a:latin typeface="+mn-lt"/>
            <a:ea typeface="Calibri"/>
            <a:cs typeface="Calibri"/>
          </a:endParaRPr>
        </a:p>
      </dsp:txBody>
      <dsp:txXfrm>
        <a:off x="0" y="348995"/>
        <a:ext cx="10593969" cy="2148300"/>
      </dsp:txXfrm>
    </dsp:sp>
    <dsp:sp modelId="{3198DCD1-F5B8-4E2F-8690-62C298160466}">
      <dsp:nvSpPr>
        <dsp:cNvPr id="0" name=""/>
        <dsp:cNvSpPr/>
      </dsp:nvSpPr>
      <dsp:spPr>
        <a:xfrm>
          <a:off x="529698" y="24275"/>
          <a:ext cx="7415778" cy="64944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299" tIns="0" rIns="280299" bIns="0" numCol="1" spcCol="1270" anchor="ctr" anchorCtr="0">
          <a:noAutofit/>
        </a:bodyPr>
        <a:lstStyle/>
        <a:p>
          <a:pPr marL="0" lvl="0" indent="0" algn="l" defTabSz="977900" rtl="0">
            <a:lnSpc>
              <a:spcPct val="90000"/>
            </a:lnSpc>
            <a:spcBef>
              <a:spcPct val="0"/>
            </a:spcBef>
            <a:spcAft>
              <a:spcPct val="35000"/>
            </a:spcAft>
            <a:buNone/>
          </a:pPr>
          <a:r>
            <a:rPr lang="hr-HR" sz="2200" kern="1200" dirty="0">
              <a:latin typeface="Gill Sans MT" panose="020B0502020104020203"/>
            </a:rPr>
            <a:t>Neprihvatljivost troškova</a:t>
          </a:r>
          <a:endParaRPr lang="hr-HR" sz="2200" kern="1200" dirty="0"/>
        </a:p>
      </dsp:txBody>
      <dsp:txXfrm>
        <a:off x="561401" y="55978"/>
        <a:ext cx="7352372" cy="586034"/>
      </dsp:txXfrm>
    </dsp:sp>
    <dsp:sp modelId="{E5812434-EBD7-4559-B954-17A189B5BB5C}">
      <dsp:nvSpPr>
        <dsp:cNvPr id="0" name=""/>
        <dsp:cNvSpPr/>
      </dsp:nvSpPr>
      <dsp:spPr>
        <a:xfrm>
          <a:off x="0" y="2940815"/>
          <a:ext cx="10593969" cy="148995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2210" tIns="458216" rIns="822210" bIns="142240" numCol="1" spcCol="1270" anchor="t" anchorCtr="0">
          <a:noAutofit/>
        </a:bodyPr>
        <a:lstStyle/>
        <a:p>
          <a:pPr marL="228600" lvl="1" indent="-228600" algn="l" defTabSz="889000" rtl="0">
            <a:lnSpc>
              <a:spcPct val="90000"/>
            </a:lnSpc>
            <a:spcBef>
              <a:spcPct val="0"/>
            </a:spcBef>
            <a:spcAft>
              <a:spcPct val="15000"/>
            </a:spcAft>
            <a:buChar char="•"/>
          </a:pPr>
          <a:r>
            <a:rPr lang="hr-HR" sz="2000" kern="1200" dirty="0">
              <a:latin typeface="+mn-lt"/>
            </a:rPr>
            <a:t>Trošak plaće koji je isplaćen izvan izvještajnog razdoblja (izvještajno razdoblje 1.1.-30.6., prijavljena plaća za 6.mj. koja je  isplaćena u 7.mj.)</a:t>
          </a:r>
        </a:p>
        <a:p>
          <a:pPr marL="228600" lvl="1" indent="-228600" algn="l" defTabSz="889000" rtl="0">
            <a:lnSpc>
              <a:spcPct val="90000"/>
            </a:lnSpc>
            <a:spcBef>
              <a:spcPct val="0"/>
            </a:spcBef>
            <a:spcAft>
              <a:spcPct val="15000"/>
            </a:spcAft>
            <a:buChar char="•"/>
          </a:pPr>
          <a:r>
            <a:rPr lang="hr-HR" sz="2000" kern="1200" dirty="0">
              <a:latin typeface="+mn-lt"/>
            </a:rPr>
            <a:t>Nedostatan revizorski trag </a:t>
          </a:r>
        </a:p>
      </dsp:txBody>
      <dsp:txXfrm>
        <a:off x="0" y="2940815"/>
        <a:ext cx="10593969" cy="1489950"/>
      </dsp:txXfrm>
    </dsp:sp>
    <dsp:sp modelId="{D833E9F1-8982-4767-B205-3E592F08F3B4}">
      <dsp:nvSpPr>
        <dsp:cNvPr id="0" name=""/>
        <dsp:cNvSpPr/>
      </dsp:nvSpPr>
      <dsp:spPr>
        <a:xfrm>
          <a:off x="529698" y="2616095"/>
          <a:ext cx="7415778" cy="64944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0299" tIns="0" rIns="280299" bIns="0" numCol="1" spcCol="1270" anchor="ctr" anchorCtr="0">
          <a:noAutofit/>
        </a:bodyPr>
        <a:lstStyle/>
        <a:p>
          <a:pPr marL="0" lvl="0" indent="0" algn="l" defTabSz="977900" rtl="0">
            <a:lnSpc>
              <a:spcPct val="90000"/>
            </a:lnSpc>
            <a:spcBef>
              <a:spcPct val="0"/>
            </a:spcBef>
            <a:spcAft>
              <a:spcPct val="35000"/>
            </a:spcAft>
            <a:buNone/>
          </a:pPr>
          <a:r>
            <a:rPr lang="hr-HR" sz="2200" kern="1200" dirty="0">
              <a:latin typeface="Gill Sans MT" panose="020B0502020104020203"/>
            </a:rPr>
            <a:t>Parkiranje troškova</a:t>
          </a:r>
          <a:endParaRPr lang="hr-HR" sz="2200" kern="1200" dirty="0"/>
        </a:p>
      </dsp:txBody>
      <dsp:txXfrm>
        <a:off x="561401" y="2647798"/>
        <a:ext cx="7352372" cy="58603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0ADFA1-D31A-4A32-92FF-F595ABE85872}">
      <dsp:nvSpPr>
        <dsp:cNvPr id="0" name=""/>
        <dsp:cNvSpPr/>
      </dsp:nvSpPr>
      <dsp:spPr>
        <a:xfrm>
          <a:off x="0" y="2340"/>
          <a:ext cx="8628434" cy="0"/>
        </a:xfrm>
        <a:prstGeom prst="lin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12700" cap="flat" cmpd="sng" algn="ctr">
          <a:solidFill>
            <a:schemeClr val="accent5">
              <a:hueOff val="0"/>
              <a:satOff val="0"/>
              <a:lumOff val="0"/>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7B9F23A-E4AB-4872-9A89-509578DD2D4E}">
      <dsp:nvSpPr>
        <dsp:cNvPr id="0" name=""/>
        <dsp:cNvSpPr/>
      </dsp:nvSpPr>
      <dsp:spPr>
        <a:xfrm>
          <a:off x="0" y="2340"/>
          <a:ext cx="8628434" cy="159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hr-HR" sz="2000" b="1" kern="1200"/>
            <a:t>10% </a:t>
          </a:r>
          <a:r>
            <a:rPr lang="hr-HR" sz="2000" kern="1200"/>
            <a:t>- za kriterije/uvjete koji nisu diskriminirajući ali svejedno gospodarskim subjektima ograničavaju pristup određenom postupku</a:t>
          </a:r>
          <a:endParaRPr lang="en-US" sz="2000" kern="1200"/>
        </a:p>
      </dsp:txBody>
      <dsp:txXfrm>
        <a:off x="0" y="2340"/>
        <a:ext cx="8628434" cy="1595980"/>
      </dsp:txXfrm>
    </dsp:sp>
    <dsp:sp modelId="{4D2DEE3E-7934-462E-B245-604B177A780C}">
      <dsp:nvSpPr>
        <dsp:cNvPr id="0" name=""/>
        <dsp:cNvSpPr/>
      </dsp:nvSpPr>
      <dsp:spPr>
        <a:xfrm>
          <a:off x="0" y="1598320"/>
          <a:ext cx="8628434" cy="0"/>
        </a:xfrm>
        <a:prstGeom prst="line">
          <a:avLst/>
        </a:prstGeom>
        <a:gradFill rotWithShape="0">
          <a:gsLst>
            <a:gs pos="0">
              <a:schemeClr val="accent5">
                <a:hueOff val="-6076075"/>
                <a:satOff val="-413"/>
                <a:lumOff val="981"/>
                <a:alphaOff val="0"/>
                <a:satMod val="103000"/>
                <a:lumMod val="102000"/>
                <a:tint val="94000"/>
              </a:schemeClr>
            </a:gs>
            <a:gs pos="50000">
              <a:schemeClr val="accent5">
                <a:hueOff val="-6076075"/>
                <a:satOff val="-413"/>
                <a:lumOff val="981"/>
                <a:alphaOff val="0"/>
                <a:satMod val="110000"/>
                <a:lumMod val="100000"/>
                <a:shade val="100000"/>
              </a:schemeClr>
            </a:gs>
            <a:gs pos="100000">
              <a:schemeClr val="accent5">
                <a:hueOff val="-6076075"/>
                <a:satOff val="-413"/>
                <a:lumOff val="981"/>
                <a:alphaOff val="0"/>
                <a:lumMod val="99000"/>
                <a:satMod val="120000"/>
                <a:shade val="78000"/>
              </a:schemeClr>
            </a:gs>
          </a:gsLst>
          <a:lin ang="5400000" scaled="0"/>
        </a:gradFill>
        <a:ln w="12700" cap="flat" cmpd="sng" algn="ctr">
          <a:solidFill>
            <a:schemeClr val="accent5">
              <a:hueOff val="-6076075"/>
              <a:satOff val="-413"/>
              <a:lumOff val="98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88E4A3DB-158C-4205-95C2-FB2D7D0BC4D9}">
      <dsp:nvSpPr>
        <dsp:cNvPr id="0" name=""/>
        <dsp:cNvSpPr/>
      </dsp:nvSpPr>
      <dsp:spPr>
        <a:xfrm>
          <a:off x="0" y="1598320"/>
          <a:ext cx="8628434" cy="159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hr-HR" sz="2000" b="1" kern="1200"/>
            <a:t>5% </a:t>
          </a:r>
          <a:r>
            <a:rPr lang="hr-HR" sz="2000" kern="1200"/>
            <a:t>- slučajevi kad su primijenjeni ograničavajući kriteriji/uvjeti/specifikacije ali i dalje je osigurana minimalna razina tržišnog natjecanja</a:t>
          </a:r>
          <a:endParaRPr lang="en-US" sz="2000" kern="1200"/>
        </a:p>
      </dsp:txBody>
      <dsp:txXfrm>
        <a:off x="0" y="1598320"/>
        <a:ext cx="8628434" cy="1595980"/>
      </dsp:txXfrm>
    </dsp:sp>
    <dsp:sp modelId="{8F5EB7FA-9065-47A9-8707-41C3662EC14F}">
      <dsp:nvSpPr>
        <dsp:cNvPr id="0" name=""/>
        <dsp:cNvSpPr/>
      </dsp:nvSpPr>
      <dsp:spPr>
        <a:xfrm>
          <a:off x="0" y="3194300"/>
          <a:ext cx="8628434" cy="0"/>
        </a:xfrm>
        <a:prstGeom prst="line">
          <a:avLst/>
        </a:prstGeom>
        <a:gradFill rotWithShape="0">
          <a:gsLst>
            <a:gs pos="0">
              <a:schemeClr val="accent5">
                <a:hueOff val="-12152150"/>
                <a:satOff val="-826"/>
                <a:lumOff val="1961"/>
                <a:alphaOff val="0"/>
                <a:satMod val="103000"/>
                <a:lumMod val="102000"/>
                <a:tint val="94000"/>
              </a:schemeClr>
            </a:gs>
            <a:gs pos="50000">
              <a:schemeClr val="accent5">
                <a:hueOff val="-12152150"/>
                <a:satOff val="-826"/>
                <a:lumOff val="1961"/>
                <a:alphaOff val="0"/>
                <a:satMod val="110000"/>
                <a:lumMod val="100000"/>
                <a:shade val="100000"/>
              </a:schemeClr>
            </a:gs>
            <a:gs pos="100000">
              <a:schemeClr val="accent5">
                <a:hueOff val="-12152150"/>
                <a:satOff val="-826"/>
                <a:lumOff val="1961"/>
                <a:alphaOff val="0"/>
                <a:lumMod val="99000"/>
                <a:satMod val="120000"/>
                <a:shade val="78000"/>
              </a:schemeClr>
            </a:gs>
          </a:gsLst>
          <a:lin ang="5400000" scaled="0"/>
        </a:gradFill>
        <a:ln w="12700" cap="flat" cmpd="sng" algn="ctr">
          <a:solidFill>
            <a:schemeClr val="accent5">
              <a:hueOff val="-12152150"/>
              <a:satOff val="-826"/>
              <a:lumOff val="1961"/>
              <a:alphaOff val="0"/>
            </a:schemeClr>
          </a:solidFill>
          <a:prstDash val="solid"/>
          <a:miter lim="800000"/>
        </a:ln>
        <a:effectLst>
          <a:outerShdw blurRad="57150" dist="19050" dir="5400000" algn="ctr" rotWithShape="0">
            <a:srgbClr val="000000">
              <a:alpha val="63000"/>
            </a:srgbClr>
          </a:outerShdw>
        </a:effectLst>
      </dsp:spPr>
      <dsp:style>
        <a:lnRef idx="1">
          <a:scrgbClr r="0" g="0" b="0"/>
        </a:lnRef>
        <a:fillRef idx="3">
          <a:scrgbClr r="0" g="0" b="0"/>
        </a:fillRef>
        <a:effectRef idx="3">
          <a:scrgbClr r="0" g="0" b="0"/>
        </a:effectRef>
        <a:fontRef idx="minor">
          <a:schemeClr val="lt1"/>
        </a:fontRef>
      </dsp:style>
    </dsp:sp>
    <dsp:sp modelId="{C3E0262B-E241-4F7C-A1BA-A10C9FE0BB68}">
      <dsp:nvSpPr>
        <dsp:cNvPr id="0" name=""/>
        <dsp:cNvSpPr/>
      </dsp:nvSpPr>
      <dsp:spPr>
        <a:xfrm>
          <a:off x="0" y="3194300"/>
          <a:ext cx="8628434" cy="15959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hr-HR" sz="2000" b="1" kern="1200"/>
            <a:t>25% </a:t>
          </a:r>
          <a:r>
            <a:rPr lang="hr-HR" sz="2000" kern="1200"/>
            <a:t>- slučajevi u kojima minimalne razine sposobnosti za određeni ugovor očito nisu povezane s predmetom ugovora, ili slučajevi u kojima su razlozi za isključenje, kriteriji za odabir i/ili dodjelu ili uvjeti za izvršenje ugovora doveli do  situacije u kojoj samo jedan gospodarski subjekt može podnijeti ponudu</a:t>
          </a:r>
          <a:endParaRPr lang="en-US" sz="2000" kern="1200"/>
        </a:p>
      </dsp:txBody>
      <dsp:txXfrm>
        <a:off x="0" y="3194300"/>
        <a:ext cx="8628434" cy="15959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32F66D-6989-40B1-AF38-13DBD010ED19}">
      <dsp:nvSpPr>
        <dsp:cNvPr id="0" name=""/>
        <dsp:cNvSpPr/>
      </dsp:nvSpPr>
      <dsp:spPr>
        <a:xfrm>
          <a:off x="2304317" y="612089"/>
          <a:ext cx="472656" cy="91440"/>
        </a:xfrm>
        <a:custGeom>
          <a:avLst/>
          <a:gdLst/>
          <a:ahLst/>
          <a:cxnLst/>
          <a:rect l="0" t="0" r="0" b="0"/>
          <a:pathLst>
            <a:path>
              <a:moveTo>
                <a:pt x="0" y="45720"/>
              </a:moveTo>
              <a:lnTo>
                <a:pt x="472656" y="45720"/>
              </a:lnTo>
            </a:path>
          </a:pathLst>
        </a:custGeom>
        <a:noFill/>
        <a:ln w="12700" cap="flat" cmpd="sng" algn="ctr">
          <a:solidFill>
            <a:schemeClr val="accent2">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2528064" y="655293"/>
        <a:ext cx="25162" cy="5032"/>
      </dsp:txXfrm>
    </dsp:sp>
    <dsp:sp modelId="{7B4084E7-2B43-4511-9BCD-9CB4E95E7E0F}">
      <dsp:nvSpPr>
        <dsp:cNvPr id="0" name=""/>
        <dsp:cNvSpPr/>
      </dsp:nvSpPr>
      <dsp:spPr>
        <a:xfrm>
          <a:off x="118045" y="1388"/>
          <a:ext cx="2188071" cy="131284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217" tIns="112543" rIns="107217" bIns="112543" numCol="1" spcCol="1270" anchor="ctr" anchorCtr="0">
          <a:noAutofit/>
        </a:bodyPr>
        <a:lstStyle/>
        <a:p>
          <a:pPr marL="0" lvl="0" indent="0" algn="ctr" defTabSz="1111250">
            <a:lnSpc>
              <a:spcPct val="90000"/>
            </a:lnSpc>
            <a:spcBef>
              <a:spcPct val="0"/>
            </a:spcBef>
            <a:spcAft>
              <a:spcPct val="35000"/>
            </a:spcAft>
            <a:buNone/>
          </a:pPr>
          <a:r>
            <a:rPr lang="hr-HR" sz="2500" kern="1200"/>
            <a:t>Sumnja na nepravilnosti</a:t>
          </a:r>
        </a:p>
      </dsp:txBody>
      <dsp:txXfrm>
        <a:off x="118045" y="1388"/>
        <a:ext cx="2188071" cy="1312842"/>
      </dsp:txXfrm>
    </dsp:sp>
    <dsp:sp modelId="{819B242B-779B-480F-83EC-CFC428603449}">
      <dsp:nvSpPr>
        <dsp:cNvPr id="0" name=""/>
        <dsp:cNvSpPr/>
      </dsp:nvSpPr>
      <dsp:spPr>
        <a:xfrm>
          <a:off x="1212081" y="1312431"/>
          <a:ext cx="2691327" cy="472656"/>
        </a:xfrm>
        <a:custGeom>
          <a:avLst/>
          <a:gdLst/>
          <a:ahLst/>
          <a:cxnLst/>
          <a:rect l="0" t="0" r="0" b="0"/>
          <a:pathLst>
            <a:path>
              <a:moveTo>
                <a:pt x="2691327" y="0"/>
              </a:moveTo>
              <a:lnTo>
                <a:pt x="2691327" y="253428"/>
              </a:lnTo>
              <a:lnTo>
                <a:pt x="0" y="253428"/>
              </a:lnTo>
              <a:lnTo>
                <a:pt x="0" y="472656"/>
              </a:lnTo>
            </a:path>
          </a:pathLst>
        </a:custGeom>
        <a:noFill/>
        <a:ln w="12700" cap="flat" cmpd="sng" algn="ctr">
          <a:solidFill>
            <a:schemeClr val="accent2">
              <a:hueOff val="1610903"/>
              <a:satOff val="-4623"/>
              <a:lumOff val="-7402"/>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2489296" y="1546243"/>
        <a:ext cx="136898" cy="5032"/>
      </dsp:txXfrm>
    </dsp:sp>
    <dsp:sp modelId="{327637AF-4C9F-47FC-A0EA-9998699DE77A}">
      <dsp:nvSpPr>
        <dsp:cNvPr id="0" name=""/>
        <dsp:cNvSpPr/>
      </dsp:nvSpPr>
      <dsp:spPr>
        <a:xfrm>
          <a:off x="2809373" y="1388"/>
          <a:ext cx="2188071" cy="1312842"/>
        </a:xfrm>
        <a:prstGeom prst="rect">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217" tIns="112543" rIns="107217" bIns="112543" numCol="1" spcCol="1270" anchor="ctr" anchorCtr="0">
          <a:noAutofit/>
        </a:bodyPr>
        <a:lstStyle/>
        <a:p>
          <a:pPr marL="0" lvl="0" indent="0" algn="ctr" defTabSz="1111250">
            <a:lnSpc>
              <a:spcPct val="90000"/>
            </a:lnSpc>
            <a:spcBef>
              <a:spcPct val="0"/>
            </a:spcBef>
            <a:spcAft>
              <a:spcPct val="35000"/>
            </a:spcAft>
            <a:buNone/>
          </a:pPr>
          <a:r>
            <a:rPr lang="hr-HR" sz="2500" kern="1200"/>
            <a:t>Odluka o utvrđenoj nepravilnosti</a:t>
          </a:r>
        </a:p>
      </dsp:txBody>
      <dsp:txXfrm>
        <a:off x="2809373" y="1388"/>
        <a:ext cx="2188071" cy="1312842"/>
      </dsp:txXfrm>
    </dsp:sp>
    <dsp:sp modelId="{23182A81-964C-4A9B-9E84-73B4B0D6AEF3}">
      <dsp:nvSpPr>
        <dsp:cNvPr id="0" name=""/>
        <dsp:cNvSpPr/>
      </dsp:nvSpPr>
      <dsp:spPr>
        <a:xfrm>
          <a:off x="2304317" y="2428189"/>
          <a:ext cx="472656" cy="91440"/>
        </a:xfrm>
        <a:custGeom>
          <a:avLst/>
          <a:gdLst/>
          <a:ahLst/>
          <a:cxnLst/>
          <a:rect l="0" t="0" r="0" b="0"/>
          <a:pathLst>
            <a:path>
              <a:moveTo>
                <a:pt x="0" y="45720"/>
              </a:moveTo>
              <a:lnTo>
                <a:pt x="472656" y="45720"/>
              </a:lnTo>
            </a:path>
          </a:pathLst>
        </a:custGeom>
        <a:noFill/>
        <a:ln w="12700" cap="flat" cmpd="sng" algn="ctr">
          <a:solidFill>
            <a:schemeClr val="accent2">
              <a:hueOff val="3221807"/>
              <a:satOff val="-9246"/>
              <a:lumOff val="-14805"/>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2528064" y="2471392"/>
        <a:ext cx="25162" cy="5032"/>
      </dsp:txXfrm>
    </dsp:sp>
    <dsp:sp modelId="{D746D1CA-B3FB-41C0-B8F8-A6A38B2CA238}">
      <dsp:nvSpPr>
        <dsp:cNvPr id="0" name=""/>
        <dsp:cNvSpPr/>
      </dsp:nvSpPr>
      <dsp:spPr>
        <a:xfrm>
          <a:off x="118045" y="1817487"/>
          <a:ext cx="2188071" cy="1312842"/>
        </a:xfrm>
        <a:prstGeom prst="rect">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217" tIns="112543" rIns="107217" bIns="112543" numCol="1" spcCol="1270" anchor="ctr" anchorCtr="0">
          <a:noAutofit/>
        </a:bodyPr>
        <a:lstStyle/>
        <a:p>
          <a:pPr marL="0" lvl="0" indent="0" algn="ctr" defTabSz="1111250">
            <a:lnSpc>
              <a:spcPct val="90000"/>
            </a:lnSpc>
            <a:spcBef>
              <a:spcPct val="0"/>
            </a:spcBef>
            <a:spcAft>
              <a:spcPct val="35000"/>
            </a:spcAft>
            <a:buNone/>
          </a:pPr>
          <a:r>
            <a:rPr lang="hr-HR" sz="2500" kern="1200"/>
            <a:t>Prigovor korisnika</a:t>
          </a:r>
        </a:p>
      </dsp:txBody>
      <dsp:txXfrm>
        <a:off x="118045" y="1817487"/>
        <a:ext cx="2188071" cy="1312842"/>
      </dsp:txXfrm>
    </dsp:sp>
    <dsp:sp modelId="{D172E175-103A-4EA5-9FE5-78AD63AD56F0}">
      <dsp:nvSpPr>
        <dsp:cNvPr id="0" name=""/>
        <dsp:cNvSpPr/>
      </dsp:nvSpPr>
      <dsp:spPr>
        <a:xfrm>
          <a:off x="1212081" y="3128530"/>
          <a:ext cx="2691327" cy="472656"/>
        </a:xfrm>
        <a:custGeom>
          <a:avLst/>
          <a:gdLst/>
          <a:ahLst/>
          <a:cxnLst/>
          <a:rect l="0" t="0" r="0" b="0"/>
          <a:pathLst>
            <a:path>
              <a:moveTo>
                <a:pt x="2691327" y="0"/>
              </a:moveTo>
              <a:lnTo>
                <a:pt x="2691327" y="253428"/>
              </a:lnTo>
              <a:lnTo>
                <a:pt x="0" y="253428"/>
              </a:lnTo>
              <a:lnTo>
                <a:pt x="0" y="472656"/>
              </a:lnTo>
            </a:path>
          </a:pathLst>
        </a:custGeom>
        <a:noFill/>
        <a:ln w="12700" cap="flat" cmpd="sng" algn="ctr">
          <a:solidFill>
            <a:schemeClr val="accent2">
              <a:hueOff val="4832710"/>
              <a:satOff val="-13870"/>
              <a:lumOff val="-2220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2489296" y="3362342"/>
        <a:ext cx="136898" cy="5032"/>
      </dsp:txXfrm>
    </dsp:sp>
    <dsp:sp modelId="{73D33292-FF37-4ED6-9351-C71FB30346D1}">
      <dsp:nvSpPr>
        <dsp:cNvPr id="0" name=""/>
        <dsp:cNvSpPr/>
      </dsp:nvSpPr>
      <dsp:spPr>
        <a:xfrm>
          <a:off x="2809373" y="1817487"/>
          <a:ext cx="2188071" cy="1312842"/>
        </a:xfrm>
        <a:prstGeom prst="rect">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217" tIns="112543" rIns="107217" bIns="112543" numCol="1" spcCol="1270" anchor="ctr" anchorCtr="0">
          <a:noAutofit/>
        </a:bodyPr>
        <a:lstStyle/>
        <a:p>
          <a:pPr marL="0" lvl="0" indent="0" algn="ctr" defTabSz="1111250">
            <a:lnSpc>
              <a:spcPct val="90000"/>
            </a:lnSpc>
            <a:spcBef>
              <a:spcPct val="0"/>
            </a:spcBef>
            <a:spcAft>
              <a:spcPct val="35000"/>
            </a:spcAft>
            <a:buNone/>
          </a:pPr>
          <a:r>
            <a:rPr lang="hr-HR" sz="2500" kern="1200"/>
            <a:t>Povjerenstvo za prigovore</a:t>
          </a:r>
        </a:p>
      </dsp:txBody>
      <dsp:txXfrm>
        <a:off x="2809373" y="1817487"/>
        <a:ext cx="2188071" cy="1312842"/>
      </dsp:txXfrm>
    </dsp:sp>
    <dsp:sp modelId="{115B1CCB-6D62-48C4-B961-5E1C8A513E3D}">
      <dsp:nvSpPr>
        <dsp:cNvPr id="0" name=""/>
        <dsp:cNvSpPr/>
      </dsp:nvSpPr>
      <dsp:spPr>
        <a:xfrm>
          <a:off x="2304317" y="4244288"/>
          <a:ext cx="472656" cy="91440"/>
        </a:xfrm>
        <a:custGeom>
          <a:avLst/>
          <a:gdLst/>
          <a:ahLst/>
          <a:cxnLst/>
          <a:rect l="0" t="0" r="0" b="0"/>
          <a:pathLst>
            <a:path>
              <a:moveTo>
                <a:pt x="0" y="45720"/>
              </a:moveTo>
              <a:lnTo>
                <a:pt x="472656" y="45720"/>
              </a:lnTo>
            </a:path>
          </a:pathLst>
        </a:custGeom>
        <a:noFill/>
        <a:ln w="12700" cap="flat" cmpd="sng" algn="ctr">
          <a:solidFill>
            <a:schemeClr val="accent2">
              <a:hueOff val="6443614"/>
              <a:satOff val="-18493"/>
              <a:lumOff val="-2960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hr-HR" sz="500" kern="1200"/>
        </a:p>
      </dsp:txBody>
      <dsp:txXfrm>
        <a:off x="2528064" y="4287491"/>
        <a:ext cx="25162" cy="5032"/>
      </dsp:txXfrm>
    </dsp:sp>
    <dsp:sp modelId="{30D152E6-C349-4941-B370-6565D8A926A6}">
      <dsp:nvSpPr>
        <dsp:cNvPr id="0" name=""/>
        <dsp:cNvSpPr/>
      </dsp:nvSpPr>
      <dsp:spPr>
        <a:xfrm>
          <a:off x="118045" y="3633586"/>
          <a:ext cx="2188071" cy="1312842"/>
        </a:xfrm>
        <a:prstGeom prst="rect">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217" tIns="112543" rIns="107217" bIns="112543" numCol="1" spcCol="1270" anchor="ctr" anchorCtr="0">
          <a:noAutofit/>
        </a:bodyPr>
        <a:lstStyle/>
        <a:p>
          <a:pPr marL="0" lvl="0" indent="0" algn="ctr" defTabSz="1111250">
            <a:lnSpc>
              <a:spcPct val="90000"/>
            </a:lnSpc>
            <a:spcBef>
              <a:spcPct val="0"/>
            </a:spcBef>
            <a:spcAft>
              <a:spcPct val="35000"/>
            </a:spcAft>
            <a:buNone/>
          </a:pPr>
          <a:r>
            <a:rPr lang="hr-HR" sz="2500" kern="1200"/>
            <a:t>Rješenje</a:t>
          </a:r>
        </a:p>
      </dsp:txBody>
      <dsp:txXfrm>
        <a:off x="118045" y="3633586"/>
        <a:ext cx="2188071" cy="1312842"/>
      </dsp:txXfrm>
    </dsp:sp>
    <dsp:sp modelId="{62A9D9B2-EA21-4DD2-8008-3B1C4862B597}">
      <dsp:nvSpPr>
        <dsp:cNvPr id="0" name=""/>
        <dsp:cNvSpPr/>
      </dsp:nvSpPr>
      <dsp:spPr>
        <a:xfrm>
          <a:off x="2809373" y="3633586"/>
          <a:ext cx="2188071" cy="1312842"/>
        </a:xfrm>
        <a:prstGeom prst="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217" tIns="112543" rIns="107217" bIns="112543" numCol="1" spcCol="1270" anchor="ctr" anchorCtr="0">
          <a:noAutofit/>
        </a:bodyPr>
        <a:lstStyle/>
        <a:p>
          <a:pPr marL="0" lvl="0" indent="0" algn="ctr" defTabSz="1111250">
            <a:lnSpc>
              <a:spcPct val="90000"/>
            </a:lnSpc>
            <a:spcBef>
              <a:spcPct val="0"/>
            </a:spcBef>
            <a:spcAft>
              <a:spcPct val="35000"/>
            </a:spcAft>
            <a:buNone/>
          </a:pPr>
          <a:r>
            <a:rPr lang="hr-HR" sz="2500" kern="1200"/>
            <a:t>Upravni spor</a:t>
          </a:r>
        </a:p>
      </dsp:txBody>
      <dsp:txXfrm>
        <a:off x="2809373" y="3633586"/>
        <a:ext cx="2188071" cy="13128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0FA71-D49C-4718-9702-1AB3AAE6BED8}">
      <dsp:nvSpPr>
        <dsp:cNvPr id="0" name=""/>
        <dsp:cNvSpPr/>
      </dsp:nvSpPr>
      <dsp:spPr>
        <a:xfrm>
          <a:off x="0" y="1525"/>
          <a:ext cx="91243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B77A83-FE6B-44C3-90B2-41965A567ACF}">
      <dsp:nvSpPr>
        <dsp:cNvPr id="0" name=""/>
        <dsp:cNvSpPr/>
      </dsp:nvSpPr>
      <dsp:spPr>
        <a:xfrm>
          <a:off x="0" y="1525"/>
          <a:ext cx="9124305" cy="1040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hr-HR" sz="2600" kern="1200" dirty="0"/>
            <a:t>Programski logotip – ključni element osiguravanja vidljivosti projekta</a:t>
          </a:r>
          <a:endParaRPr lang="en-US" sz="2600" kern="1200" dirty="0"/>
        </a:p>
      </dsp:txBody>
      <dsp:txXfrm>
        <a:off x="0" y="1525"/>
        <a:ext cx="9124305" cy="1040532"/>
      </dsp:txXfrm>
    </dsp:sp>
    <dsp:sp modelId="{CE510137-88B7-4DA9-A10A-E5EB927F004E}">
      <dsp:nvSpPr>
        <dsp:cNvPr id="0" name=""/>
        <dsp:cNvSpPr/>
      </dsp:nvSpPr>
      <dsp:spPr>
        <a:xfrm>
          <a:off x="0" y="1042057"/>
          <a:ext cx="91243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9E6DB1-6E00-4CC6-B727-B209079516A9}">
      <dsp:nvSpPr>
        <dsp:cNvPr id="0" name=""/>
        <dsp:cNvSpPr/>
      </dsp:nvSpPr>
      <dsp:spPr>
        <a:xfrm>
          <a:off x="0" y="1042057"/>
          <a:ext cx="9124305" cy="1040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hr-HR" sz="2600" kern="1200" dirty="0"/>
            <a:t>Projektni logotip – programski logotip s dodatkom akronima projekta</a:t>
          </a:r>
          <a:endParaRPr lang="en-US" sz="2600" kern="1200" dirty="0"/>
        </a:p>
      </dsp:txBody>
      <dsp:txXfrm>
        <a:off x="0" y="1042057"/>
        <a:ext cx="9124305" cy="1040532"/>
      </dsp:txXfrm>
    </dsp:sp>
    <dsp:sp modelId="{80A3999D-1E16-45B7-BE7A-2EB02EB2405D}">
      <dsp:nvSpPr>
        <dsp:cNvPr id="0" name=""/>
        <dsp:cNvSpPr/>
      </dsp:nvSpPr>
      <dsp:spPr>
        <a:xfrm>
          <a:off x="0" y="2082590"/>
          <a:ext cx="9124305"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494A1B-994E-44C3-8EE1-A025BF176232}">
      <dsp:nvSpPr>
        <dsp:cNvPr id="0" name=""/>
        <dsp:cNvSpPr/>
      </dsp:nvSpPr>
      <dsp:spPr>
        <a:xfrm>
          <a:off x="0" y="2082590"/>
          <a:ext cx="9124305" cy="1040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hr-HR" sz="2600" kern="1200" dirty="0"/>
            <a:t>Interreg Brand Design Manual – propisuje sve relevantne tehničke specifikacije i uvjete korištenja programskog/projektnog logotipa </a:t>
          </a:r>
          <a:endParaRPr lang="en-US" sz="2600" kern="1200" dirty="0"/>
        </a:p>
      </dsp:txBody>
      <dsp:txXfrm>
        <a:off x="0" y="2082590"/>
        <a:ext cx="9124305" cy="10405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03360-4D11-4AB1-A3B5-895D86382ECD}">
      <dsp:nvSpPr>
        <dsp:cNvPr id="0" name=""/>
        <dsp:cNvSpPr/>
      </dsp:nvSpPr>
      <dsp:spPr>
        <a:xfrm>
          <a:off x="0" y="0"/>
          <a:ext cx="108940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5A79A9B-57EF-4BAC-A787-2EFE57F024E1}">
      <dsp:nvSpPr>
        <dsp:cNvPr id="0" name=""/>
        <dsp:cNvSpPr/>
      </dsp:nvSpPr>
      <dsp:spPr>
        <a:xfrm>
          <a:off x="0" y="0"/>
          <a:ext cx="10894040" cy="995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hr-HR" sz="2000" b="0" i="0" kern="1200" baseline="0"/>
            <a:t>Korištenje programskog logotipa</a:t>
          </a:r>
          <a:endParaRPr lang="en-US" sz="2000" kern="1200"/>
        </a:p>
      </dsp:txBody>
      <dsp:txXfrm>
        <a:off x="0" y="0"/>
        <a:ext cx="10894040" cy="995481"/>
      </dsp:txXfrm>
    </dsp:sp>
    <dsp:sp modelId="{6E8B3529-69DD-4684-A83F-B7470F5AD4FF}">
      <dsp:nvSpPr>
        <dsp:cNvPr id="0" name=""/>
        <dsp:cNvSpPr/>
      </dsp:nvSpPr>
      <dsp:spPr>
        <a:xfrm>
          <a:off x="0" y="995481"/>
          <a:ext cx="108940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9DB4E8-04A2-4F69-9901-A8CF1CE5ED3E}">
      <dsp:nvSpPr>
        <dsp:cNvPr id="0" name=""/>
        <dsp:cNvSpPr/>
      </dsp:nvSpPr>
      <dsp:spPr>
        <a:xfrm>
          <a:off x="0" y="995481"/>
          <a:ext cx="10894040" cy="995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hr-HR" sz="2000" b="0" i="0" kern="1200" baseline="0" dirty="0"/>
            <a:t>Osnovne informacije o projektu na postojećim web stranicama i društvenim medijima svih PP-a (kratak opis sa ciljevima i očekivanim rezultatima)</a:t>
          </a:r>
          <a:endParaRPr lang="en-US" sz="2000" kern="1200" dirty="0"/>
        </a:p>
      </dsp:txBody>
      <dsp:txXfrm>
        <a:off x="0" y="995481"/>
        <a:ext cx="10894040" cy="995481"/>
      </dsp:txXfrm>
    </dsp:sp>
    <dsp:sp modelId="{64B82FA2-A7A9-4114-BD53-A33C84407B3A}">
      <dsp:nvSpPr>
        <dsp:cNvPr id="0" name=""/>
        <dsp:cNvSpPr/>
      </dsp:nvSpPr>
      <dsp:spPr>
        <a:xfrm>
          <a:off x="0" y="1990963"/>
          <a:ext cx="108940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9B03BD-99EE-4D91-A22B-E2E21F2A0488}">
      <dsp:nvSpPr>
        <dsp:cNvPr id="0" name=""/>
        <dsp:cNvSpPr/>
      </dsp:nvSpPr>
      <dsp:spPr>
        <a:xfrm>
          <a:off x="0" y="1990963"/>
          <a:ext cx="10894040" cy="995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hr-HR" sz="2000" b="0" i="0" kern="1200" baseline="0" dirty="0"/>
            <a:t>Billboard ili ploča u slučaju radova i nabave tematske opreme (naziv aktivnosti, akronim projekta, kratak opis projekta, datum početka/završetka projekta, iznos proračuna/EU sufinanciranja, logotip, prostor za ostale logotipe partnera, slika, referenca na programsku web stranicu)</a:t>
          </a:r>
          <a:endParaRPr lang="en-US" sz="2000" kern="1200" dirty="0"/>
        </a:p>
      </dsp:txBody>
      <dsp:txXfrm>
        <a:off x="0" y="1990963"/>
        <a:ext cx="10894040" cy="995481"/>
      </dsp:txXfrm>
    </dsp:sp>
    <dsp:sp modelId="{4A86785B-1C41-4061-995D-0653E80A0E2E}">
      <dsp:nvSpPr>
        <dsp:cNvPr id="0" name=""/>
        <dsp:cNvSpPr/>
      </dsp:nvSpPr>
      <dsp:spPr>
        <a:xfrm>
          <a:off x="0" y="2986445"/>
          <a:ext cx="1089404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0436DC8-19E4-442D-AA45-936549E7F996}">
      <dsp:nvSpPr>
        <dsp:cNvPr id="0" name=""/>
        <dsp:cNvSpPr/>
      </dsp:nvSpPr>
      <dsp:spPr>
        <a:xfrm>
          <a:off x="0" y="2986445"/>
          <a:ext cx="10894040" cy="995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hr-HR" sz="2000" b="0" i="0" kern="1200" baseline="0"/>
            <a:t>Poster u min. A3 formatu (naziv projekta, akronim, datum početka/završetka projekta, iznos proračuna/EU sufinanciranja, logotip, kontaktni podatci odgovornog partnera, glavni cilj projekta) </a:t>
          </a:r>
          <a:endParaRPr lang="en-US" sz="2000" kern="1200"/>
        </a:p>
      </dsp:txBody>
      <dsp:txXfrm>
        <a:off x="0" y="2986445"/>
        <a:ext cx="10894040" cy="9954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AAE8AE-C541-44D6-A8A0-67EB72F9F484}">
      <dsp:nvSpPr>
        <dsp:cNvPr id="0" name=""/>
        <dsp:cNvSpPr/>
      </dsp:nvSpPr>
      <dsp:spPr>
        <a:xfrm>
          <a:off x="0" y="446"/>
          <a:ext cx="48340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4F39B-DD51-420D-AC8F-B3C51BB80B1D}">
      <dsp:nvSpPr>
        <dsp:cNvPr id="0" name=""/>
        <dsp:cNvSpPr/>
      </dsp:nvSpPr>
      <dsp:spPr>
        <a:xfrm>
          <a:off x="0" y="446"/>
          <a:ext cx="4834048" cy="731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hr-HR" sz="3300" b="0" i="0" kern="1200" baseline="0" dirty="0"/>
            <a:t>Publikacije</a:t>
          </a:r>
          <a:endParaRPr lang="en-US" sz="3300" kern="1200" dirty="0"/>
        </a:p>
      </dsp:txBody>
      <dsp:txXfrm>
        <a:off x="0" y="446"/>
        <a:ext cx="4834048" cy="731176"/>
      </dsp:txXfrm>
    </dsp:sp>
    <dsp:sp modelId="{E361DABA-DC29-4A6C-9526-3CAB203C552C}">
      <dsp:nvSpPr>
        <dsp:cNvPr id="0" name=""/>
        <dsp:cNvSpPr/>
      </dsp:nvSpPr>
      <dsp:spPr>
        <a:xfrm>
          <a:off x="0" y="731622"/>
          <a:ext cx="48340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C69A95-E97C-41DB-B792-750DA814B72A}">
      <dsp:nvSpPr>
        <dsp:cNvPr id="0" name=""/>
        <dsp:cNvSpPr/>
      </dsp:nvSpPr>
      <dsp:spPr>
        <a:xfrm>
          <a:off x="0" y="731622"/>
          <a:ext cx="4834048" cy="731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hr-HR" sz="3300" b="0" i="0" kern="1200" baseline="0"/>
            <a:t>Promocijski materijali</a:t>
          </a:r>
          <a:endParaRPr lang="en-US" sz="3300" kern="1200"/>
        </a:p>
      </dsp:txBody>
      <dsp:txXfrm>
        <a:off x="0" y="731622"/>
        <a:ext cx="4834048" cy="731176"/>
      </dsp:txXfrm>
    </dsp:sp>
    <dsp:sp modelId="{56C564EB-37CA-43AF-94B8-662B96CFF006}">
      <dsp:nvSpPr>
        <dsp:cNvPr id="0" name=""/>
        <dsp:cNvSpPr/>
      </dsp:nvSpPr>
      <dsp:spPr>
        <a:xfrm>
          <a:off x="0" y="1462798"/>
          <a:ext cx="48340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41D316-EF56-4AD7-A2E6-D66D5583F380}">
      <dsp:nvSpPr>
        <dsp:cNvPr id="0" name=""/>
        <dsp:cNvSpPr/>
      </dsp:nvSpPr>
      <dsp:spPr>
        <a:xfrm>
          <a:off x="0" y="1462798"/>
          <a:ext cx="4834048" cy="731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hr-HR" sz="3300" b="0" i="0" kern="1200" baseline="0"/>
            <a:t>Eventi</a:t>
          </a:r>
          <a:endParaRPr lang="en-US" sz="3300" kern="1200"/>
        </a:p>
      </dsp:txBody>
      <dsp:txXfrm>
        <a:off x="0" y="1462798"/>
        <a:ext cx="4834048" cy="731176"/>
      </dsp:txXfrm>
    </dsp:sp>
    <dsp:sp modelId="{D92B834C-1CFF-450A-A1D1-A5F729236689}">
      <dsp:nvSpPr>
        <dsp:cNvPr id="0" name=""/>
        <dsp:cNvSpPr/>
      </dsp:nvSpPr>
      <dsp:spPr>
        <a:xfrm>
          <a:off x="0" y="2193974"/>
          <a:ext cx="48340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2E0139-0B47-4D94-8C40-9ED8F5524994}">
      <dsp:nvSpPr>
        <dsp:cNvPr id="0" name=""/>
        <dsp:cNvSpPr/>
      </dsp:nvSpPr>
      <dsp:spPr>
        <a:xfrm>
          <a:off x="0" y="2193974"/>
          <a:ext cx="4834048" cy="731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hr-HR" sz="3300" b="0" i="0" kern="1200" baseline="0"/>
            <a:t>Društveni mediji</a:t>
          </a:r>
          <a:endParaRPr lang="en-US" sz="3300" kern="1200"/>
        </a:p>
      </dsp:txBody>
      <dsp:txXfrm>
        <a:off x="0" y="2193974"/>
        <a:ext cx="4834048" cy="731176"/>
      </dsp:txXfrm>
    </dsp:sp>
    <dsp:sp modelId="{2FAEEA79-9697-4758-9E97-08FE7D90E120}">
      <dsp:nvSpPr>
        <dsp:cNvPr id="0" name=""/>
        <dsp:cNvSpPr/>
      </dsp:nvSpPr>
      <dsp:spPr>
        <a:xfrm>
          <a:off x="0" y="2925150"/>
          <a:ext cx="48340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EAF5EF-BA8C-4527-B974-D53C7BEA2E2C}">
      <dsp:nvSpPr>
        <dsp:cNvPr id="0" name=""/>
        <dsp:cNvSpPr/>
      </dsp:nvSpPr>
      <dsp:spPr>
        <a:xfrm>
          <a:off x="0" y="2925150"/>
          <a:ext cx="4834048" cy="731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5730" tIns="125730" rIns="125730" bIns="125730" numCol="1" spcCol="1270" anchor="t" anchorCtr="0">
          <a:noAutofit/>
        </a:bodyPr>
        <a:lstStyle/>
        <a:p>
          <a:pPr marL="0" lvl="0" indent="0" algn="l" defTabSz="1466850">
            <a:lnSpc>
              <a:spcPct val="90000"/>
            </a:lnSpc>
            <a:spcBef>
              <a:spcPct val="0"/>
            </a:spcBef>
            <a:spcAft>
              <a:spcPct val="35000"/>
            </a:spcAft>
            <a:buNone/>
          </a:pPr>
          <a:r>
            <a:rPr lang="hr-HR" sz="3300" b="0" i="0" kern="1200" baseline="0"/>
            <a:t>Video</a:t>
          </a:r>
          <a:endParaRPr lang="en-US" sz="3300" kern="1200"/>
        </a:p>
      </dsp:txBody>
      <dsp:txXfrm>
        <a:off x="0" y="2925150"/>
        <a:ext cx="4834048" cy="7311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C970F-A1D9-4CB0-8709-43A78401E2D2}">
      <dsp:nvSpPr>
        <dsp:cNvPr id="0" name=""/>
        <dsp:cNvSpPr/>
      </dsp:nvSpPr>
      <dsp:spPr>
        <a:xfrm>
          <a:off x="0" y="0"/>
          <a:ext cx="62204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D19404-5208-4C0F-B5BB-7E0ADFF72FFB}">
      <dsp:nvSpPr>
        <dsp:cNvPr id="0" name=""/>
        <dsp:cNvSpPr/>
      </dsp:nvSpPr>
      <dsp:spPr>
        <a:xfrm>
          <a:off x="0" y="0"/>
          <a:ext cx="6220483" cy="171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hr-HR" sz="2400" kern="1200" dirty="0"/>
            <a:t>Svu nabavljenu opremu potrebno je označiti programskim/projektnim logotipom </a:t>
          </a:r>
          <a:endParaRPr lang="en-US" sz="2400" kern="1200" dirty="0"/>
        </a:p>
      </dsp:txBody>
      <dsp:txXfrm>
        <a:off x="0" y="0"/>
        <a:ext cx="6220483" cy="1714500"/>
      </dsp:txXfrm>
    </dsp:sp>
    <dsp:sp modelId="{9DBAF1F4-2203-46FA-BD9D-73C2F034680A}">
      <dsp:nvSpPr>
        <dsp:cNvPr id="0" name=""/>
        <dsp:cNvSpPr/>
      </dsp:nvSpPr>
      <dsp:spPr>
        <a:xfrm>
          <a:off x="0" y="1714500"/>
          <a:ext cx="6220483"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5E8553-F5AA-4973-8CC6-EFB2A1BF5C24}">
      <dsp:nvSpPr>
        <dsp:cNvPr id="0" name=""/>
        <dsp:cNvSpPr/>
      </dsp:nvSpPr>
      <dsp:spPr>
        <a:xfrm>
          <a:off x="0" y="1714500"/>
          <a:ext cx="6220483" cy="1714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hr-HR" sz="2400" kern="1200" dirty="0"/>
            <a:t>U slučaju nepoštovanja zahtjeva osiguranja vidljivosti  moguće su financijske sankcije (CRP, čl. 50 (3) i Interreg </a:t>
          </a:r>
          <a:r>
            <a:rPr lang="hr-HR" sz="2400" kern="1200" dirty="0" err="1"/>
            <a:t>Regulation</a:t>
          </a:r>
          <a:r>
            <a:rPr lang="hr-HR" sz="2400" kern="1200" dirty="0"/>
            <a:t>, čl. 36 (6) </a:t>
          </a:r>
          <a:endParaRPr lang="en-US" sz="2400" kern="1200" dirty="0"/>
        </a:p>
      </dsp:txBody>
      <dsp:txXfrm>
        <a:off x="0" y="1714500"/>
        <a:ext cx="6220483" cy="1714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445A9-50C3-41E6-9661-ED838882DAA1}">
      <dsp:nvSpPr>
        <dsp:cNvPr id="0" name=""/>
        <dsp:cNvSpPr/>
      </dsp:nvSpPr>
      <dsp:spPr>
        <a:xfrm>
          <a:off x="0" y="151653"/>
          <a:ext cx="8362900" cy="1292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hr-HR" sz="3200" kern="1200" dirty="0"/>
            <a:t>Čuvajte sve dokumente vezane uz aktivnosti i evidentiranje troškova!</a:t>
          </a:r>
          <a:endParaRPr lang="en-US" sz="3200" kern="1200" dirty="0"/>
        </a:p>
      </dsp:txBody>
      <dsp:txXfrm>
        <a:off x="63112" y="214765"/>
        <a:ext cx="8236676" cy="1166626"/>
      </dsp:txXfrm>
    </dsp:sp>
    <dsp:sp modelId="{23EE99F8-EC0B-43D2-816D-1D989EEA5B84}">
      <dsp:nvSpPr>
        <dsp:cNvPr id="0" name=""/>
        <dsp:cNvSpPr/>
      </dsp:nvSpPr>
      <dsp:spPr>
        <a:xfrm>
          <a:off x="0" y="1631703"/>
          <a:ext cx="8362900" cy="1292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hr-HR" sz="3200" kern="1200" dirty="0"/>
            <a:t>Na zahtjev programskih tijela potrebno je dostaviti sve zatražene dokumente/informacije </a:t>
          </a:r>
          <a:endParaRPr lang="en-US" sz="3200" kern="1200" dirty="0"/>
        </a:p>
      </dsp:txBody>
      <dsp:txXfrm>
        <a:off x="63112" y="1694815"/>
        <a:ext cx="8236676" cy="1166626"/>
      </dsp:txXfrm>
    </dsp:sp>
    <dsp:sp modelId="{C032DDAE-7327-4EB3-84D9-C4476A2FBEBA}">
      <dsp:nvSpPr>
        <dsp:cNvPr id="0" name=""/>
        <dsp:cNvSpPr/>
      </dsp:nvSpPr>
      <dsp:spPr>
        <a:xfrm>
          <a:off x="0" y="3111753"/>
          <a:ext cx="8362900" cy="129285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hr-HR" sz="3200" kern="1200" dirty="0"/>
            <a:t>Troškove dokumentirajte prema proračunskim kategorijama</a:t>
          </a:r>
          <a:endParaRPr lang="en-US" sz="3200" kern="1200" dirty="0"/>
        </a:p>
      </dsp:txBody>
      <dsp:txXfrm>
        <a:off x="63112" y="3174865"/>
        <a:ext cx="8236676" cy="11666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445A9-50C3-41E6-9661-ED838882DAA1}">
      <dsp:nvSpPr>
        <dsp:cNvPr id="0" name=""/>
        <dsp:cNvSpPr/>
      </dsp:nvSpPr>
      <dsp:spPr>
        <a:xfrm>
          <a:off x="0" y="184368"/>
          <a:ext cx="8362900" cy="1272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hr-HR" sz="3200" kern="1200" dirty="0"/>
            <a:t>Troškovi se prijavljuju u valuti u kojoj su nastali</a:t>
          </a:r>
          <a:endParaRPr lang="en-US" sz="3200" kern="1200" dirty="0"/>
        </a:p>
      </dsp:txBody>
      <dsp:txXfrm>
        <a:off x="62141" y="246509"/>
        <a:ext cx="8238618" cy="1148678"/>
      </dsp:txXfrm>
    </dsp:sp>
    <dsp:sp modelId="{23EE99F8-EC0B-43D2-816D-1D989EEA5B84}">
      <dsp:nvSpPr>
        <dsp:cNvPr id="0" name=""/>
        <dsp:cNvSpPr/>
      </dsp:nvSpPr>
      <dsp:spPr>
        <a:xfrm>
          <a:off x="0" y="1641648"/>
          <a:ext cx="8362900" cy="1272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hr-HR" sz="3200" kern="1200" dirty="0"/>
            <a:t>Tečaj je definiran u </a:t>
          </a:r>
          <a:r>
            <a:rPr lang="hr-HR" sz="3200" kern="1200" dirty="0" err="1"/>
            <a:t>Jemsu</a:t>
          </a:r>
          <a:r>
            <a:rPr lang="hr-HR" sz="3200" kern="1200" dirty="0"/>
            <a:t>, a preračunavanje ide automatski prema </a:t>
          </a:r>
          <a:r>
            <a:rPr lang="hr-HR" sz="3200" kern="1200" dirty="0">
              <a:solidFill>
                <a:schemeClr val="bg1"/>
              </a:solidFill>
            </a:rPr>
            <a:t>tečaju iz </a:t>
          </a:r>
          <a:r>
            <a:rPr lang="hr-HR" sz="3200" kern="1200" dirty="0" err="1">
              <a:solidFill>
                <a:schemeClr val="bg1"/>
              </a:solidFill>
            </a:rPr>
            <a:t>Inforeuro</a:t>
          </a:r>
          <a:r>
            <a:rPr lang="hr-HR" sz="3200" kern="1200" dirty="0">
              <a:solidFill>
                <a:schemeClr val="bg1"/>
              </a:solidFill>
            </a:rPr>
            <a:t>-a: </a:t>
          </a:r>
          <a:endParaRPr lang="en-US" sz="3200" kern="1200" dirty="0"/>
        </a:p>
      </dsp:txBody>
      <dsp:txXfrm>
        <a:off x="62141" y="1703789"/>
        <a:ext cx="8238618" cy="1148678"/>
      </dsp:txXfrm>
    </dsp:sp>
    <dsp:sp modelId="{C032DDAE-7327-4EB3-84D9-C4476A2FBEBA}">
      <dsp:nvSpPr>
        <dsp:cNvPr id="0" name=""/>
        <dsp:cNvSpPr/>
      </dsp:nvSpPr>
      <dsp:spPr>
        <a:xfrm>
          <a:off x="0" y="3098928"/>
          <a:ext cx="8362900" cy="12729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hr-HR" sz="3200" b="0" kern="1200" dirty="0">
              <a:solidFill>
                <a:schemeClr val="bg1"/>
              </a:solidFill>
              <a:latin typeface="Calibri"/>
              <a:ea typeface="Open Sans" panose="020B0606030504020204" pitchFamily="34" charset="0"/>
              <a:cs typeface="Calibri"/>
              <a:hlinkClick xmlns:r="http://schemas.openxmlformats.org/officeDocument/2006/relationships" r:id="rId1">
                <a:extLst>
                  <a:ext uri="{A12FA001-AC4F-418D-AE19-62706E023703}">
                    <ahyp:hlinkClr xmlns:ahyp="http://schemas.microsoft.com/office/drawing/2018/hyperlinkcolor" val="tx"/>
                  </a:ext>
                </a:extLst>
              </a:hlinkClick>
            </a:rPr>
            <a:t>http://ec.europa.eu/budget/graphs/inforeuro.html</a:t>
          </a:r>
          <a:endParaRPr lang="en-US" sz="3200" kern="1200" dirty="0"/>
        </a:p>
      </dsp:txBody>
      <dsp:txXfrm>
        <a:off x="62141" y="3161069"/>
        <a:ext cx="8238618" cy="114867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EBE5F8-8438-40EC-8D51-19914E8BE239}">
      <dsp:nvSpPr>
        <dsp:cNvPr id="0" name=""/>
        <dsp:cNvSpPr/>
      </dsp:nvSpPr>
      <dsp:spPr>
        <a:xfrm>
          <a:off x="232501" y="1273868"/>
          <a:ext cx="10309498" cy="86923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hr-HR" sz="2400" kern="1200" dirty="0">
              <a:solidFill>
                <a:schemeClr val="bg1"/>
              </a:solidFill>
              <a:hlinkClick xmlns:r="http://schemas.openxmlformats.org/officeDocument/2006/relationships" r:id="rId1">
                <a:extLst>
                  <a:ext uri="{A12FA001-AC4F-418D-AE19-62706E023703}">
                    <ahyp:hlinkClr xmlns:ahyp="http://schemas.microsoft.com/office/drawing/2018/hyperlinkcolor" val="tx"/>
                  </a:ext>
                </a:extLst>
              </a:hlinkClick>
            </a:rPr>
            <a:t>Project Implementation Manual</a:t>
          </a:r>
          <a:r>
            <a:rPr lang="hr-HR" sz="2400" kern="1200" dirty="0"/>
            <a:t>              Project modifications</a:t>
          </a:r>
          <a:endParaRPr lang="en-US" sz="2400" kern="1200" dirty="0"/>
        </a:p>
      </dsp:txBody>
      <dsp:txXfrm>
        <a:off x="274933" y="1316300"/>
        <a:ext cx="10224634" cy="784369"/>
      </dsp:txXfrm>
    </dsp:sp>
    <dsp:sp modelId="{2D1E5875-F998-408A-949E-34F6BB41E2AC}">
      <dsp:nvSpPr>
        <dsp:cNvPr id="0" name=""/>
        <dsp:cNvSpPr/>
      </dsp:nvSpPr>
      <dsp:spPr>
        <a:xfrm>
          <a:off x="270975" y="2391681"/>
          <a:ext cx="10234695" cy="91023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bs-Latn-BA" sz="2400" kern="1200" dirty="0"/>
            <a:t>    </a:t>
          </a:r>
          <a:r>
            <a:rPr lang="en-GB" sz="2400" kern="1200" dirty="0" err="1">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Jems</a:t>
          </a:r>
          <a:r>
            <a:rPr lang="en-GB" sz="2400" kern="1200" dirty="0">
              <a:solidFill>
                <a:schemeClr val="bg1"/>
              </a:solidFill>
              <a:hlinkClick xmlns:r="http://schemas.openxmlformats.org/officeDocument/2006/relationships" r:id="rId2">
                <a:extLst>
                  <a:ext uri="{A12FA001-AC4F-418D-AE19-62706E023703}">
                    <ahyp:hlinkClr xmlns:ahyp="http://schemas.microsoft.com/office/drawing/2018/hyperlinkcolor" val="tx"/>
                  </a:ext>
                </a:extLst>
              </a:hlinkClick>
            </a:rPr>
            <a:t> User Manual</a:t>
          </a:r>
          <a:r>
            <a:rPr lang="bs-Latn-BA" sz="2400" kern="1200" dirty="0"/>
            <a:t>              </a:t>
          </a:r>
          <a:r>
            <a:rPr lang="en-GB" sz="2400" kern="1200" dirty="0"/>
            <a:t> </a:t>
          </a:r>
          <a:r>
            <a:rPr lang="en-GB" sz="2400" kern="1200" dirty="0">
              <a:solidFill>
                <a:schemeClr val="bg1"/>
              </a:solidFill>
              <a:hlinkClick xmlns:r="http://schemas.openxmlformats.org/officeDocument/2006/relationships" r:id="rId3">
                <a:extLst>
                  <a:ext uri="{A12FA001-AC4F-418D-AE19-62706E023703}">
                    <ahyp:hlinkClr xmlns:ahyp="http://schemas.microsoft.com/office/drawing/2018/hyperlinkcolor" val="tx"/>
                  </a:ext>
                </a:extLst>
              </a:hlinkClick>
            </a:rPr>
            <a:t>Modification of the Application form</a:t>
          </a:r>
          <a:endParaRPr lang="en-US" sz="2400" kern="1200" dirty="0">
            <a:solidFill>
              <a:schemeClr val="bg1"/>
            </a:solidFill>
          </a:endParaRPr>
        </a:p>
      </dsp:txBody>
      <dsp:txXfrm>
        <a:off x="315409" y="2436115"/>
        <a:ext cx="10145827" cy="82137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51225-0E78-4704-9857-2E292CF4CCBA}">
      <dsp:nvSpPr>
        <dsp:cNvPr id="0" name=""/>
        <dsp:cNvSpPr/>
      </dsp:nvSpPr>
      <dsp:spPr>
        <a:xfrm rot="5400000">
          <a:off x="5336818" y="-2677672"/>
          <a:ext cx="2362961" cy="7781324"/>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a:lnSpc>
              <a:spcPct val="90000"/>
            </a:lnSpc>
            <a:spcBef>
              <a:spcPct val="0"/>
            </a:spcBef>
            <a:spcAft>
              <a:spcPct val="15000"/>
            </a:spcAft>
            <a:buChar char="•"/>
          </a:pPr>
          <a:r>
            <a:rPr lang="hr-HR" sz="2000" kern="1200" dirty="0"/>
            <a:t>Unos Ugovorenih iznosa </a:t>
          </a:r>
          <a:r>
            <a:rPr lang="hr-HR" sz="2000" b="1" kern="1200" dirty="0"/>
            <a:t>s PDV-om</a:t>
          </a:r>
        </a:p>
        <a:p>
          <a:pPr marL="228600" lvl="1" indent="-228600" algn="just" defTabSz="889000">
            <a:lnSpc>
              <a:spcPct val="90000"/>
            </a:lnSpc>
            <a:spcBef>
              <a:spcPct val="0"/>
            </a:spcBef>
            <a:spcAft>
              <a:spcPct val="15000"/>
            </a:spcAft>
            <a:buChar char="•"/>
          </a:pPr>
          <a:r>
            <a:rPr lang="hr-HR" sz="2000" kern="1200" dirty="0"/>
            <a:t>Propuštanje unošenja podataka o stvarnim vlasnicima ugovaratelja (</a:t>
          </a:r>
          <a:r>
            <a:rPr lang="hr-HR" sz="2000" i="1" kern="1200" dirty="0" err="1"/>
            <a:t>beneficial</a:t>
          </a:r>
          <a:r>
            <a:rPr lang="hr-HR" sz="2000" i="1" kern="1200" dirty="0"/>
            <a:t> </a:t>
          </a:r>
          <a:r>
            <a:rPr lang="hr-HR" sz="2000" i="1" kern="1200" dirty="0" err="1"/>
            <a:t>owners</a:t>
          </a:r>
          <a:r>
            <a:rPr lang="hr-HR" sz="2000" kern="1200" dirty="0"/>
            <a:t>) za nabave ≥10.000,00 EUR bez PDV-a</a:t>
          </a:r>
        </a:p>
        <a:p>
          <a:pPr marL="228600" lvl="1" indent="-228600" algn="just" defTabSz="889000">
            <a:lnSpc>
              <a:spcPct val="90000"/>
            </a:lnSpc>
            <a:spcBef>
              <a:spcPct val="0"/>
            </a:spcBef>
            <a:spcAft>
              <a:spcPct val="15000"/>
            </a:spcAft>
            <a:buChar char="•"/>
          </a:pPr>
          <a:r>
            <a:rPr lang="hr-HR" sz="2000" kern="1200" dirty="0"/>
            <a:t>Propuštanje učitavanja cjelokupne dokumentacije o nabavi</a:t>
          </a:r>
        </a:p>
        <a:p>
          <a:pPr marL="228600" lvl="1" indent="-228600" algn="just" defTabSz="889000">
            <a:lnSpc>
              <a:spcPct val="90000"/>
            </a:lnSpc>
            <a:spcBef>
              <a:spcPct val="0"/>
            </a:spcBef>
            <a:spcAft>
              <a:spcPct val="15000"/>
            </a:spcAft>
            <a:buChar char="•"/>
          </a:pPr>
          <a:r>
            <a:rPr lang="hr-HR" sz="2000" kern="1200" dirty="0"/>
            <a:t>Propuštanje unosa podataka o svim provedenim nabavama neovisno o iznosu nabave (često se unose samo one ≥10.000,00 EUR)</a:t>
          </a:r>
        </a:p>
      </dsp:txBody>
      <dsp:txXfrm rot="-5400000">
        <a:off x="2627637" y="146859"/>
        <a:ext cx="7665974" cy="2132261"/>
      </dsp:txXfrm>
    </dsp:sp>
    <dsp:sp modelId="{38995D60-68AA-4F39-82D9-9C6EDD9C2559}">
      <dsp:nvSpPr>
        <dsp:cNvPr id="0" name=""/>
        <dsp:cNvSpPr/>
      </dsp:nvSpPr>
      <dsp:spPr>
        <a:xfrm>
          <a:off x="73" y="60"/>
          <a:ext cx="2627563" cy="242585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hr-HR" sz="2600" b="1" kern="1200" dirty="0" err="1"/>
            <a:t>Public</a:t>
          </a:r>
          <a:r>
            <a:rPr lang="hr-HR" sz="2600" b="1" kern="1200" dirty="0"/>
            <a:t> </a:t>
          </a:r>
          <a:r>
            <a:rPr lang="hr-HR" sz="2600" b="1" kern="1200" dirty="0" err="1"/>
            <a:t>procurements</a:t>
          </a:r>
          <a:endParaRPr lang="hr-HR" sz="2600" b="1" kern="1200" dirty="0"/>
        </a:p>
      </dsp:txBody>
      <dsp:txXfrm>
        <a:off x="118494" y="118481"/>
        <a:ext cx="2390721" cy="2189016"/>
      </dsp:txXfrm>
    </dsp:sp>
    <dsp:sp modelId="{33B34838-C5B6-45F8-AE27-E8FED359DD20}">
      <dsp:nvSpPr>
        <dsp:cNvPr id="0" name=""/>
        <dsp:cNvSpPr/>
      </dsp:nvSpPr>
      <dsp:spPr>
        <a:xfrm rot="5400000">
          <a:off x="5489542" y="-99602"/>
          <a:ext cx="2120103" cy="7719489"/>
        </a:xfrm>
        <a:prstGeom prst="round2SameRect">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just" defTabSz="889000">
            <a:lnSpc>
              <a:spcPct val="90000"/>
            </a:lnSpc>
            <a:spcBef>
              <a:spcPct val="0"/>
            </a:spcBef>
            <a:spcAft>
              <a:spcPct val="15000"/>
            </a:spcAft>
            <a:buChar char="•"/>
          </a:pPr>
          <a:r>
            <a:rPr lang="hr-HR" sz="2000" kern="1200" dirty="0">
              <a:solidFill>
                <a:prstClr val="black">
                  <a:hueOff val="0"/>
                  <a:satOff val="0"/>
                  <a:lumOff val="0"/>
                  <a:alphaOff val="0"/>
                </a:prstClr>
              </a:solidFill>
              <a:latin typeface="+mn-lt"/>
              <a:ea typeface="+mn-ea"/>
              <a:cs typeface="+mn-cs"/>
            </a:rPr>
            <a:t>Prijavljeni trošak nabave nije povezan (</a:t>
          </a:r>
          <a:r>
            <a:rPr lang="hr-HR" sz="2000" kern="1200" dirty="0" err="1">
              <a:solidFill>
                <a:prstClr val="black">
                  <a:hueOff val="0"/>
                  <a:satOff val="0"/>
                  <a:lumOff val="0"/>
                  <a:alphaOff val="0"/>
                </a:prstClr>
              </a:solidFill>
              <a:latin typeface="+mn-lt"/>
              <a:ea typeface="+mn-ea"/>
              <a:cs typeface="+mn-cs"/>
            </a:rPr>
            <a:t>linkan</a:t>
          </a:r>
          <a:r>
            <a:rPr lang="hr-HR" sz="2000" kern="1200" dirty="0">
              <a:solidFill>
                <a:prstClr val="black">
                  <a:hueOff val="0"/>
                  <a:satOff val="0"/>
                  <a:lumOff val="0"/>
                  <a:alphaOff val="0"/>
                </a:prstClr>
              </a:solidFill>
              <a:latin typeface="+mn-lt"/>
              <a:ea typeface="+mn-ea"/>
              <a:cs typeface="+mn-cs"/>
            </a:rPr>
            <a:t>) s nabavom upisanom pod „</a:t>
          </a:r>
          <a:r>
            <a:rPr lang="hr-HR" sz="2000" kern="1200" dirty="0" err="1">
              <a:solidFill>
                <a:prstClr val="black">
                  <a:hueOff val="0"/>
                  <a:satOff val="0"/>
                  <a:lumOff val="0"/>
                  <a:alphaOff val="0"/>
                </a:prstClr>
              </a:solidFill>
              <a:latin typeface="+mn-lt"/>
              <a:ea typeface="+mn-ea"/>
              <a:cs typeface="+mn-cs"/>
            </a:rPr>
            <a:t>Public</a:t>
          </a:r>
          <a:r>
            <a:rPr lang="hr-HR" sz="2000" kern="1200" dirty="0">
              <a:solidFill>
                <a:prstClr val="black">
                  <a:hueOff val="0"/>
                  <a:satOff val="0"/>
                  <a:lumOff val="0"/>
                  <a:alphaOff val="0"/>
                </a:prstClr>
              </a:solidFill>
              <a:latin typeface="+mn-lt"/>
              <a:ea typeface="+mn-ea"/>
              <a:cs typeface="+mn-cs"/>
            </a:rPr>
            <a:t> </a:t>
          </a:r>
          <a:r>
            <a:rPr lang="hr-HR" sz="2000" kern="1200" dirty="0" err="1">
              <a:solidFill>
                <a:prstClr val="black">
                  <a:hueOff val="0"/>
                  <a:satOff val="0"/>
                  <a:lumOff val="0"/>
                  <a:alphaOff val="0"/>
                </a:prstClr>
              </a:solidFill>
              <a:latin typeface="+mn-lt"/>
              <a:ea typeface="+mn-ea"/>
              <a:cs typeface="+mn-cs"/>
            </a:rPr>
            <a:t>procurements</a:t>
          </a:r>
          <a:r>
            <a:rPr lang="hr-HR" sz="2000" kern="1200" dirty="0">
              <a:solidFill>
                <a:prstClr val="black">
                  <a:hueOff val="0"/>
                  <a:satOff val="0"/>
                  <a:lumOff val="0"/>
                  <a:alphaOff val="0"/>
                </a:prstClr>
              </a:solidFill>
              <a:latin typeface="+mn-lt"/>
              <a:ea typeface="+mn-ea"/>
              <a:cs typeface="+mn-cs"/>
            </a:rPr>
            <a:t>”</a:t>
          </a:r>
        </a:p>
        <a:p>
          <a:pPr marL="228600" lvl="1" indent="-228600" algn="just" defTabSz="889000">
            <a:lnSpc>
              <a:spcPct val="90000"/>
            </a:lnSpc>
            <a:spcBef>
              <a:spcPct val="0"/>
            </a:spcBef>
            <a:spcAft>
              <a:spcPct val="15000"/>
            </a:spcAft>
            <a:buChar char="•"/>
          </a:pPr>
          <a:r>
            <a:rPr lang="hr-HR" sz="2000" kern="1200" dirty="0">
              <a:solidFill>
                <a:prstClr val="black">
                  <a:hueOff val="0"/>
                  <a:satOff val="0"/>
                  <a:lumOff val="0"/>
                  <a:alphaOff val="0"/>
                </a:prstClr>
              </a:solidFill>
              <a:latin typeface="+mn-lt"/>
              <a:ea typeface="+mn-ea"/>
              <a:cs typeface="+mn-cs"/>
            </a:rPr>
            <a:t>Troškovi osoblja u dijelu "</a:t>
          </a:r>
          <a:r>
            <a:rPr lang="hr-HR" sz="2000" kern="1200" dirty="0" err="1">
              <a:solidFill>
                <a:prstClr val="black">
                  <a:hueOff val="0"/>
                  <a:satOff val="0"/>
                  <a:lumOff val="0"/>
                  <a:alphaOff val="0"/>
                </a:prstClr>
              </a:solidFill>
              <a:latin typeface="+mn-lt"/>
              <a:ea typeface="+mn-ea"/>
              <a:cs typeface="+mn-cs"/>
            </a:rPr>
            <a:t>Description</a:t>
          </a:r>
          <a:r>
            <a:rPr lang="hr-HR" sz="2000" kern="1200" dirty="0">
              <a:solidFill>
                <a:prstClr val="black">
                  <a:hueOff val="0"/>
                  <a:satOff val="0"/>
                  <a:lumOff val="0"/>
                  <a:alphaOff val="0"/>
                </a:prstClr>
              </a:solidFill>
              <a:latin typeface="+mn-lt"/>
              <a:ea typeface="+mn-ea"/>
              <a:cs typeface="+mn-cs"/>
            </a:rPr>
            <a:t>" često ne sadrže inicijale osobe, mjesec i godinu troška te postotak rada osobe, sukladno </a:t>
          </a:r>
          <a:r>
            <a:rPr lang="hr-HR" sz="2000" i="1" kern="1200" dirty="0" err="1">
              <a:solidFill>
                <a:prstClr val="black">
                  <a:hueOff val="0"/>
                  <a:satOff val="0"/>
                  <a:lumOff val="0"/>
                  <a:alphaOff val="0"/>
                </a:prstClr>
              </a:solidFill>
              <a:latin typeface="+mn-lt"/>
              <a:ea typeface="+mn-ea"/>
              <a:cs typeface="+mn-cs"/>
            </a:rPr>
            <a:t>Assignment</a:t>
          </a:r>
          <a:r>
            <a:rPr lang="hr-HR" sz="2000" i="1" kern="1200" dirty="0">
              <a:solidFill>
                <a:prstClr val="black">
                  <a:hueOff val="0"/>
                  <a:satOff val="0"/>
                  <a:lumOff val="0"/>
                  <a:alphaOff val="0"/>
                </a:prstClr>
              </a:solidFill>
              <a:latin typeface="+mn-lt"/>
              <a:ea typeface="+mn-ea"/>
              <a:cs typeface="+mn-cs"/>
            </a:rPr>
            <a:t> </a:t>
          </a:r>
          <a:r>
            <a:rPr lang="hr-HR" sz="2000" kern="1200" dirty="0">
              <a:solidFill>
                <a:prstClr val="black">
                  <a:hueOff val="0"/>
                  <a:satOff val="0"/>
                  <a:lumOff val="0"/>
                  <a:alphaOff val="0"/>
                </a:prstClr>
              </a:solidFill>
              <a:latin typeface="+mn-lt"/>
              <a:ea typeface="+mn-ea"/>
              <a:cs typeface="+mn-cs"/>
            </a:rPr>
            <a:t>dokumentu</a:t>
          </a:r>
        </a:p>
        <a:p>
          <a:pPr marL="228600" lvl="1" indent="-228600" algn="just" defTabSz="889000">
            <a:lnSpc>
              <a:spcPct val="90000"/>
            </a:lnSpc>
            <a:spcBef>
              <a:spcPct val="0"/>
            </a:spcBef>
            <a:spcAft>
              <a:spcPct val="15000"/>
            </a:spcAft>
            <a:buChar char="•"/>
          </a:pPr>
          <a:r>
            <a:rPr lang="hr-HR" sz="2000" kern="1200" dirty="0">
              <a:solidFill>
                <a:prstClr val="black">
                  <a:hueOff val="0"/>
                  <a:satOff val="0"/>
                  <a:lumOff val="0"/>
                  <a:alphaOff val="0"/>
                </a:prstClr>
              </a:solidFill>
              <a:latin typeface="+mn-lt"/>
              <a:ea typeface="+mn-ea"/>
              <a:cs typeface="+mn-cs"/>
            </a:rPr>
            <a:t>U izvještaj nisu uključeni parkirani troškovi iz prethodnog izvještaja</a:t>
          </a:r>
        </a:p>
      </dsp:txBody>
      <dsp:txXfrm rot="-5400000">
        <a:off x="2689850" y="2803585"/>
        <a:ext cx="7615994" cy="1913113"/>
      </dsp:txXfrm>
    </dsp:sp>
    <dsp:sp modelId="{5277D957-3A95-4FD4-A37A-258BC6180D50}">
      <dsp:nvSpPr>
        <dsp:cNvPr id="0" name=""/>
        <dsp:cNvSpPr/>
      </dsp:nvSpPr>
      <dsp:spPr>
        <a:xfrm>
          <a:off x="73" y="2547212"/>
          <a:ext cx="2689775" cy="2425858"/>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hr-HR" sz="2600" b="1" kern="1200" dirty="0"/>
            <a:t>List </a:t>
          </a:r>
          <a:r>
            <a:rPr lang="hr-HR" sz="2600" b="1" kern="1200" dirty="0" err="1"/>
            <a:t>of</a:t>
          </a:r>
          <a:r>
            <a:rPr lang="hr-HR" sz="2600" b="1" kern="1200" dirty="0"/>
            <a:t> </a:t>
          </a:r>
          <a:r>
            <a:rPr lang="hr-HR" sz="2600" b="1" kern="1200" dirty="0" err="1"/>
            <a:t>expenditures</a:t>
          </a:r>
          <a:endParaRPr lang="hr-HR" sz="2600" b="1" kern="1200" dirty="0"/>
        </a:p>
      </dsp:txBody>
      <dsp:txXfrm>
        <a:off x="118494" y="2665633"/>
        <a:ext cx="2452933" cy="218901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0.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3.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BC5E0-581B-451C-8C79-1C6EBA25EBC3}" type="datetimeFigureOut">
              <a:rPr lang="hr-HR" smtClean="0"/>
              <a:t>9.10.2025.</a:t>
            </a:fld>
            <a:endParaRPr lang="hr-H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5A778E-6332-4893-80FC-51D3DECD624C}" type="slidenum">
              <a:rPr lang="hr-HR" smtClean="0"/>
              <a:t>‹#›</a:t>
            </a:fld>
            <a:endParaRPr lang="hr-HR"/>
          </a:p>
        </p:txBody>
      </p:sp>
    </p:spTree>
    <p:extLst>
      <p:ext uri="{BB962C8B-B14F-4D97-AF65-F5344CB8AC3E}">
        <p14:creationId xmlns:p14="http://schemas.microsoft.com/office/powerpoint/2010/main" val="1832696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interreg-hr-ba-me.eu/wp-content/uploads/2024/09/HR-Upute-o-izvjestavanju-za-Interreg-IPA-CBC-programe_v.1.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1</a:t>
            </a:fld>
            <a:endParaRPr lang="hr-HR"/>
          </a:p>
        </p:txBody>
      </p:sp>
    </p:spTree>
    <p:extLst>
      <p:ext uri="{BB962C8B-B14F-4D97-AF65-F5344CB8AC3E}">
        <p14:creationId xmlns:p14="http://schemas.microsoft.com/office/powerpoint/2010/main" val="1989015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hr-HR"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80789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Ovo su glavni dokumenti iz kojih proizlaze zahtjevi za osiguravanje vidljivosti vaših projekata. </a:t>
            </a:r>
          </a:p>
          <a:p>
            <a:endParaRPr lang="hr-HR" dirty="0"/>
          </a:p>
          <a:p>
            <a:r>
              <a:rPr lang="hr-HR" dirty="0"/>
              <a:t>Svi Interreg programi koriste isti okvir kako bi se osigurala prepoznatljivost Interreg brenda diljem Europe. </a:t>
            </a:r>
          </a:p>
          <a:p>
            <a:endParaRPr lang="hr-HR" dirty="0"/>
          </a:p>
          <a:p>
            <a:r>
              <a:rPr lang="hr-HR" dirty="0"/>
              <a:t>PIM kao i ostale dokumente možete pronaći  na našoj programskoj web stranici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66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Programski logotip je ključni element vizualnog identiteta našeg Programa. Njegovim korištenjem se ispunjavaju temelji uvjeti osiguranja vidljivosti našeg programa koji su propisani EU regulativom.</a:t>
            </a:r>
          </a:p>
          <a:p>
            <a:endParaRPr lang="hr-HR" dirty="0"/>
          </a:p>
          <a:p>
            <a:r>
              <a:rPr lang="hr-HR" dirty="0"/>
              <a:t>Programskom logotipu je moguće dodati i akronim projekta (i ništa više od toga!), čime se kreira projektni logotip. Program potiče izradu projektnih logotipa, ali to nije obavezno, može se koristiti i programski logo. U Interreg Brand Design Manual-u možete pronaći sve upute na koji način možete dodati </a:t>
            </a:r>
            <a:r>
              <a:rPr lang="hr-HR" dirty="0" err="1"/>
              <a:t>akonim</a:t>
            </a:r>
            <a:r>
              <a:rPr lang="hr-HR" dirty="0"/>
              <a:t> vašeg projekta. Svakako nam možete isti poslati na provjeru.</a:t>
            </a:r>
          </a:p>
          <a:p>
            <a:endParaRPr lang="hr-HR" dirty="0"/>
          </a:p>
          <a:p>
            <a:endParaRPr lang="hr-HR" dirty="0"/>
          </a:p>
          <a:p>
            <a:r>
              <a:rPr lang="hr-HR" dirty="0"/>
              <a:t>Programski/projektni logotipi trebaju biti prikazani na prvim stranicama svih publikacija i dokumenata koji se kreiraju u sklopu vaših projekata. Preporučljiva pozicija je gornji lijevi ili desni kut. Video: logotip treba biti prikazan u razumnoj veličini na početku ili na kraju videa. Web stranice/društvene mreže/mobilne aplikacije: Logotip treba biti pozicioniran na način da je odmah vidljiv (bez </a:t>
            </a:r>
            <a:r>
              <a:rPr lang="hr-HR" dirty="0" err="1"/>
              <a:t>skrolanja</a:t>
            </a:r>
            <a:r>
              <a:rPr lang="hr-HR" dirty="0"/>
              <a:t> ili </a:t>
            </a:r>
            <a:r>
              <a:rPr lang="hr-HR" dirty="0" err="1"/>
              <a:t>klikanja</a:t>
            </a:r>
            <a:r>
              <a:rPr lang="hr-HR" dirty="0"/>
              <a:t>).  </a:t>
            </a:r>
          </a:p>
          <a:p>
            <a:endParaRPr lang="hr-HR" dirty="0"/>
          </a:p>
          <a:p>
            <a:r>
              <a:rPr lang="hr-HR" dirty="0"/>
              <a:t>Programski logotip treba biti također smješten na vidljivom mjestu svih komunikacijskih alata/materijala koje ćete proizvesti.</a:t>
            </a: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solidFill>
                  <a:srgbClr val="003399"/>
                </a:solidFill>
                <a:ea typeface="Calibri" panose="020F0502020204030204" pitchFamily="34" charset="0"/>
              </a:rPr>
              <a:t>Ukoliko na određenom komunikacijskom alatu postoje i drugi logotipi, vodite računa o tome da EU zastavica u vašem logotipu ne smije biti manja od najvećeg drugog logotipa na tom istom komunikacijskom alatu.</a:t>
            </a:r>
          </a:p>
          <a:p>
            <a:endParaRPr lang="hr-HR" dirty="0"/>
          </a:p>
          <a:p>
            <a:r>
              <a:rPr lang="hr-HR" dirty="0"/>
              <a:t>Logotip treba imati razumnu veličinu, pri čemu visina EU zastavice unutar logotipa ne smije biti niža od 1cm (iznimka su samo komunikacijski alati male veličine, poput olovki, USB </a:t>
            </a:r>
            <a:r>
              <a:rPr lang="hr-HR" dirty="0" err="1"/>
              <a:t>stickova</a:t>
            </a:r>
            <a:r>
              <a:rPr lang="hr-HR" dirty="0"/>
              <a:t>, i sl.). </a:t>
            </a:r>
          </a:p>
          <a:p>
            <a:endParaRPr lang="hr-HR" dirty="0"/>
          </a:p>
          <a:p>
            <a:r>
              <a:rPr lang="hr-HR" dirty="0"/>
              <a:t>Osim u iznimnim slučajevima, ne preporuča se razvijanje i primjena vlastitog vizualnog identiteta. Koristite vizualni identitet koji je propisan Interreg Brand Design Manual-om!</a:t>
            </a:r>
          </a:p>
          <a:p>
            <a:endParaRPr lang="hr-HR" dirty="0"/>
          </a:p>
          <a:p>
            <a:r>
              <a:rPr lang="hr-HR" dirty="0"/>
              <a:t>Sve relevantne tehničke specifikacije za korištenje programskog (i izradu projektnog) logotipa, nalaze se u Interreg Brand Design Manual-u koji koriste svi Interreg programi. U slučaju nedoumica, preporučamo da prvo konzultirate taj dokument.</a:t>
            </a:r>
          </a:p>
          <a:p>
            <a:endParaRPr lang="hr-HR" dirty="0"/>
          </a:p>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CFFED-4F8B-4131-AA6D-2966990A9FE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296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Obvezni elementi osiguravanja vidljivost su sljedeći:</a:t>
            </a:r>
          </a:p>
          <a:p>
            <a:endParaRPr lang="hr-HR" dirty="0"/>
          </a:p>
          <a:p>
            <a:r>
              <a:rPr lang="hr-HR" dirty="0"/>
              <a:t>- Korištenje programskog/projektnog logotipa doslovno „na svakom koraku” provedbe vašeg projekta – npr. svi pisani materijali, naljepnice za opremu, promo materijali…</a:t>
            </a:r>
          </a:p>
          <a:p>
            <a:endParaRPr lang="hr-HR" dirty="0"/>
          </a:p>
          <a:p>
            <a:r>
              <a:rPr lang="hr-HR" dirty="0"/>
              <a:t>- Osim logotipa, svi komunikacijski alati trebaju uključivati kratku izjavu kojom se potvrđuje da projekt financijski podržava Interreg.</a:t>
            </a:r>
          </a:p>
          <a:p>
            <a:endParaRPr lang="hr-HR" dirty="0"/>
          </a:p>
          <a:p>
            <a:r>
              <a:rPr lang="hr-HR" dirty="0"/>
              <a:t>- Svi projektni partneri trebaju na svojim postojećim web stranicama i društvenim medijima istaknuti informaciju o projektu, uključujući kratki opis projekta i očekivane rezultate; nije preporučeno izrađivati zasebne projektne web stranice, osim u slučajevima kada je riječ o nekakvoj specijaliziranoj platformi, bazi podataka i sl., koja iziskuje kreiranje posebnog web mjesta i čije će trajanje nadići samo trajanje projekta.</a:t>
            </a:r>
          </a:p>
          <a:p>
            <a:endParaRPr lang="hr-HR"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hr-HR" dirty="0"/>
              <a:t>Ukoliko vaš projekt uključuje radove ili nabavku tematske opreme, potrebno je u neposrednoj blizini lokacije na kojoj se izvode radovi/instalira oprema, postaviti billboard ili ploča. Billboard/ploča postavljaju se čim se radovi počnu izvoditi odnosno čim je instalirana oprema. Najkasnije 3 mjeseca nakon što radovi završe odnosno nakon što je oprema instalirana, potrebno je postaviti trajni billboard ili ploču. Billboard ploča moraju sadržavati sljedeće informacije: </a:t>
            </a:r>
            <a:r>
              <a:rPr lang="hr-HR" sz="1200" dirty="0">
                <a:solidFill>
                  <a:srgbClr val="003399"/>
                </a:solidFill>
                <a:ea typeface="Calibri" panose="020F0502020204030204" pitchFamily="34" charset="0"/>
              </a:rPr>
              <a:t>naziv aktivnosti, akronim projekta, kratak opis projekta, datum početka/završetka projekta, iznos proračuna/EU sufinanciranja, logotip, prostor za ostale logotipe partnera, slika, referenca na programsku web stranicu. U slučaju da postoji više lokacija na kojim se izbode radovi/instalira oprema, billboard/ploču potrebno je postaviti na svaku od njih. Preporuča se da je tekst billboard-/ploče dvojezičan (Engleski + lokalni jezik).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dirty="0">
              <a:solidFill>
                <a:srgbClr val="003399"/>
              </a:solidFill>
              <a:ea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hr-HR" sz="1200" b="1" dirty="0">
                <a:solidFill>
                  <a:srgbClr val="003399"/>
                </a:solidFill>
                <a:ea typeface="Calibri" panose="020F0502020204030204" pitchFamily="34" charset="0"/>
              </a:rPr>
              <a:t>Pojedinačne komade opreme potrebno je označiti naljepnicama sa programskim ili projektnim logotipom!</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dirty="0">
              <a:solidFill>
                <a:srgbClr val="003399"/>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solidFill>
                  <a:srgbClr val="003399"/>
                </a:solidFill>
                <a:ea typeface="Calibri" panose="020F0502020204030204" pitchFamily="34" charset="0"/>
              </a:rPr>
              <a:t>- Svaki projektni partner treba na vidljivom mjestu u svojoj instituciji istaknuti projektni poster sa sljedećim elementima: naziv projekta, akronim, datum početka/završetka projekta, iznos proračuna/EU sufinanciranja, logotip, kontaktni podatci odgovornog partnera, glavni cilj projekta. Poster može biti i u elektronskom formatu. Poster treba biti istaknut čim započne provedba projekta.</a:t>
            </a:r>
          </a:p>
          <a:p>
            <a:pPr marL="0" marR="0" lvl="0" indent="0" algn="l" defTabSz="914400" rtl="0" eaLnBrk="1" fontAlgn="auto" latinLnBrk="0" hangingPunct="1">
              <a:lnSpc>
                <a:spcPct val="100000"/>
              </a:lnSpc>
              <a:spcBef>
                <a:spcPts val="0"/>
              </a:spcBef>
              <a:spcAft>
                <a:spcPts val="0"/>
              </a:spcAft>
              <a:buClrTx/>
              <a:buSzTx/>
              <a:buFontTx/>
              <a:buNone/>
              <a:tabLst/>
              <a:defRPr/>
            </a:pPr>
            <a:endParaRPr lang="hr-HR" sz="1200" dirty="0">
              <a:solidFill>
                <a:srgbClr val="003399"/>
              </a:solidFill>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200" dirty="0">
                <a:solidFill>
                  <a:srgbClr val="003399"/>
                </a:solidFill>
                <a:ea typeface="Calibri" panose="020F0502020204030204" pitchFamily="34" charset="0"/>
              </a:rPr>
              <a:t>Program je osigurao template za izradu billboarda/ploče i postera – </a:t>
            </a:r>
            <a:r>
              <a:rPr lang="hr-HR" sz="1200" dirty="0" err="1">
                <a:solidFill>
                  <a:srgbClr val="003399"/>
                </a:solidFill>
                <a:ea typeface="Calibri" panose="020F0502020204030204" pitchFamily="34" charset="0"/>
              </a:rPr>
              <a:t>annexi</a:t>
            </a:r>
            <a:r>
              <a:rPr lang="hr-HR" sz="1200" dirty="0">
                <a:solidFill>
                  <a:srgbClr val="003399"/>
                </a:solidFill>
                <a:ea typeface="Calibri" panose="020F0502020204030204" pitchFamily="34" charset="0"/>
              </a:rPr>
              <a:t> PIM-a (za ploču se može koristiti template billboarda bez fotografija).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463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Preporučeni elementi osiguravanja vidljivosti vaših projekata su:</a:t>
            </a:r>
          </a:p>
          <a:p>
            <a:endParaRPr lang="hr-HR" dirty="0"/>
          </a:p>
          <a:p>
            <a:r>
              <a:rPr lang="hr-HR" dirty="0"/>
              <a:t>- Publikacije svih vrsta (ponavljamo da je potrebno na njima uvijek koristiti logotip, pri čemu je potrebno voditi računa o tome da je visina EU zastavice minimalno 1cm, a širina cjelokupnog logotipa treba zauzimati najmanje ¼ cjelokupne širine stranice publikacije na kojoj se logotip primjenjuje.</a:t>
            </a:r>
          </a:p>
          <a:p>
            <a:endParaRPr lang="hr-HR" dirty="0"/>
          </a:p>
          <a:p>
            <a:r>
              <a:rPr lang="hr-HR" dirty="0"/>
              <a:t>- Svi promotivni materijali trebaju imati istaknut logotip, a u slučaju malih promotivnim materijala (poput olovki, USB </a:t>
            </a:r>
            <a:r>
              <a:rPr lang="hr-HR" dirty="0" err="1"/>
              <a:t>stickova</a:t>
            </a:r>
            <a:r>
              <a:rPr lang="hr-HR" dirty="0"/>
              <a:t> i sl.) možete koristiti manje verzije logotipa (sve to je propisano u Interreg Brand Design Manual-u)</a:t>
            </a:r>
          </a:p>
          <a:p>
            <a:endParaRPr lang="hr-HR" dirty="0"/>
          </a:p>
          <a:p>
            <a:r>
              <a:rPr lang="hr-HR" dirty="0"/>
              <a:t>- Svi materijali vezani uz evente (pozivnica, lista sudionika, prezentacije, dokumentacija javne nabave i sl.) trebaju imati istaknut logotip; na konferencijama za medije treba biti logotip također istaknut</a:t>
            </a:r>
          </a:p>
          <a:p>
            <a:endParaRPr lang="hr-HR" dirty="0"/>
          </a:p>
          <a:p>
            <a:r>
              <a:rPr lang="hr-HR" dirty="0"/>
              <a:t>- Kod društvenih medija, logotip treba biti istaknut na mjestu koje je odmah vidljivo, bez dodatnog </a:t>
            </a:r>
            <a:r>
              <a:rPr lang="hr-HR" dirty="0" err="1"/>
              <a:t>klikanja</a:t>
            </a:r>
            <a:r>
              <a:rPr lang="hr-HR" dirty="0"/>
              <a:t> i </a:t>
            </a:r>
            <a:r>
              <a:rPr lang="hr-HR" dirty="0" err="1"/>
              <a:t>skrolanja</a:t>
            </a:r>
            <a:r>
              <a:rPr lang="hr-HR" dirty="0"/>
              <a:t>. Bitno je da nas redovno označujete na društvenim mrežama kod svih objava kako bismo mogli podijeliti vaše objave. Također, za sve objave možete koristiti besplatne alate poput </a:t>
            </a:r>
            <a:r>
              <a:rPr lang="hr-HR" dirty="0" err="1"/>
              <a:t>canve</a:t>
            </a:r>
            <a:r>
              <a:rPr lang="hr-HR" dirty="0"/>
              <a:t> za slike, </a:t>
            </a:r>
            <a:r>
              <a:rPr lang="hr-HR" dirty="0" err="1"/>
              <a:t>videiće</a:t>
            </a:r>
            <a:r>
              <a:rPr lang="hr-HR" dirty="0"/>
              <a:t> prezentacije, ili dodatne besplatne fotografije na stranicama poput </a:t>
            </a:r>
            <a:r>
              <a:rPr lang="hr-HR" dirty="0" err="1"/>
              <a:t>unsplash</a:t>
            </a:r>
            <a:r>
              <a:rPr lang="hr-HR" dirty="0"/>
              <a:t>. Ukoliko se pokaže interes mogu ja održati kratku online prezentaciju. Također, ako vam kreativnost nije jača strana možete uzeti mladu osobu ispod 31 godine života koja vam to može obavljati, preko IVY programa koji ujedno ih i plaća no kako smo kratki s vremenom i zato mi se možete javiti te ću vam detaljnije objasniti. Molim vas samo da upite koje mi šaljete stavite vašeg </a:t>
            </a:r>
            <a:r>
              <a:rPr lang="hr-HR" dirty="0" err="1"/>
              <a:t>projectnog</a:t>
            </a:r>
            <a:r>
              <a:rPr lang="hr-HR" dirty="0"/>
              <a:t> managera iz zajedničkog tajništva u cc kako bi pratili komunikaciju.</a:t>
            </a:r>
          </a:p>
          <a:p>
            <a:endParaRPr lang="hr-HR" dirty="0"/>
          </a:p>
          <a:p>
            <a:r>
              <a:rPr lang="hr-HR" dirty="0"/>
              <a:t>- U slučaju izrade videa, programski logotip treba biti istaknut na početku ili na kraju videa (u trajanju od nekoliko sekundi); njegova veličina treba biti dovoljna da se on jasno vidi, a pozadina treba imati boju koja pomaže u isticanju logotipa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06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Svu opremu koju nabavljate (programsku i projektnu) potrebno je označiti programskim/projektnim logotipom (ne postoje više zasebne naljepnice!)</a:t>
            </a:r>
          </a:p>
          <a:p>
            <a:endParaRPr lang="hr-HR" dirty="0"/>
          </a:p>
          <a:p>
            <a:r>
              <a:rPr lang="hr-HR" dirty="0"/>
              <a:t>U slučaju nepoštovanja zahtjeva za osiguravanje vidljivosti vaših projekata koji su propisani EU regulativom i programskim dokumentima, može doći do financijskih korekcija. Korekcije mogu iznositi do 2% cjelokupne EU financijske potpore koja je dodijeljena projektnom partneru koju ne poštuje zahtjeve za osiguravanje vidljivosti.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CFFED-4F8B-4131-AA6D-2966990A9FE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82461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71F5F-C4C6-14AD-DD69-6B5E05F850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A1E825-7AA9-AEFE-F46F-C33AA7AD463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79378F-6C20-C1A3-7D2C-A093FAB05F2F}"/>
              </a:ext>
            </a:extLst>
          </p:cNvPr>
          <p:cNvSpPr>
            <a:spLocks noGrp="1"/>
          </p:cNvSpPr>
          <p:nvPr>
            <p:ph type="body" idx="1"/>
          </p:nvPr>
        </p:nvSpPr>
        <p:spPr/>
        <p:txBody>
          <a:bodyPr/>
          <a:lstStyle/>
          <a:p>
            <a:r>
              <a:rPr lang="hr-HR" dirty="0"/>
              <a:t>Web je mjesto gdje će šira javnost dobivati ključne informacije o projektu i gdje se nalaze poveznice na društvene mreže, projektne partnere itd.</a:t>
            </a:r>
          </a:p>
          <a:p>
            <a:endParaRPr lang="hr-HR" dirty="0"/>
          </a:p>
          <a:p>
            <a:r>
              <a:rPr lang="hr-HR" dirty="0"/>
              <a:t>Promo materijali koje će te koristiti na eventima: roll </a:t>
            </a:r>
            <a:r>
              <a:rPr lang="hr-HR" dirty="0" err="1"/>
              <a:t>up</a:t>
            </a:r>
            <a:r>
              <a:rPr lang="hr-HR" dirty="0"/>
              <a:t>, posteri, leci… zastavice….</a:t>
            </a:r>
          </a:p>
          <a:p>
            <a:endParaRPr lang="hr-HR" dirty="0"/>
          </a:p>
          <a:p>
            <a:r>
              <a:rPr lang="hr-HR" b="1" dirty="0"/>
              <a:t>UVODNE KONFERENCIJE -  bitno:</a:t>
            </a:r>
          </a:p>
          <a:p>
            <a:endParaRPr lang="hr-HR" dirty="0"/>
          </a:p>
          <a:p>
            <a:pPr marL="171450" indent="-171450">
              <a:buFont typeface="Arial" panose="020B0604020202020204" pitchFamily="34" charset="0"/>
              <a:buChar char="•"/>
            </a:pPr>
            <a:r>
              <a:rPr lang="hr-HR" dirty="0"/>
              <a:t>Najmanje četiri tjedna ranije potrebno je pozvati EK budući da se radi o strateškom projektu</a:t>
            </a:r>
          </a:p>
          <a:p>
            <a:pPr marL="171450" indent="-171450">
              <a:buFont typeface="Arial" panose="020B0604020202020204" pitchFamily="34" charset="0"/>
              <a:buChar char="•"/>
            </a:pPr>
            <a:r>
              <a:rPr lang="hr-HR" dirty="0"/>
              <a:t>Pozvati sva Nacionalna tijela + MA/JS uključena u realizaciju Programa: HR, BiH i ME</a:t>
            </a:r>
          </a:p>
          <a:p>
            <a:pPr marL="171450" indent="-171450">
              <a:buFont typeface="Arial" panose="020B0604020202020204" pitchFamily="34" charset="0"/>
              <a:buChar char="•"/>
            </a:pPr>
            <a:r>
              <a:rPr lang="hr-HR" dirty="0"/>
              <a:t>Konferenciju komunicirati sukladno preporukama EK – pozvati medije, pripremiti priopćenje, društvene mreže – označiti partnere (lokalne i @EURegioInterreg and  @Euinmyregion) i koristiti preporučene #hashtagove (#interreg, #interreghrbame…)</a:t>
            </a:r>
          </a:p>
          <a:p>
            <a:pPr marL="171450" indent="-171450">
              <a:buFont typeface="Arial" panose="020B0604020202020204" pitchFamily="34" charset="0"/>
              <a:buChar char="•"/>
            </a:pPr>
            <a:endParaRPr lang="hr-HR" u="sng" dirty="0"/>
          </a:p>
          <a:p>
            <a:pPr marL="0" indent="0">
              <a:buFont typeface="Arial" panose="020B0604020202020204" pitchFamily="34" charset="0"/>
              <a:buNone/>
            </a:pPr>
            <a:r>
              <a:rPr lang="hr-HR" u="sng" dirty="0"/>
              <a:t>Dodatne upute o komuniciranju poslane su vam e-mailom!</a:t>
            </a:r>
          </a:p>
          <a:p>
            <a:endParaRPr lang="hr-HR" dirty="0"/>
          </a:p>
          <a:p>
            <a:endParaRPr lang="hr-HR" dirty="0"/>
          </a:p>
          <a:p>
            <a:endParaRPr lang="hr-HR" dirty="0"/>
          </a:p>
          <a:p>
            <a:endParaRPr lang="hr-HR" dirty="0"/>
          </a:p>
        </p:txBody>
      </p:sp>
      <p:sp>
        <p:nvSpPr>
          <p:cNvPr id="4" name="Slide Number Placeholder 3">
            <a:extLst>
              <a:ext uri="{FF2B5EF4-FFF2-40B4-BE49-F238E27FC236}">
                <a16:creationId xmlns:a16="http://schemas.microsoft.com/office/drawing/2014/main" id="{FA426929-4206-D075-FE26-27DA5DC287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27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hr-HR"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341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hr-HR" dirty="0"/>
              <a:t>Ključna zadaća upravljanja projektom- izvještavanje! Izvještavanje omogućuje Programu potrebno praćenje implementacije projekta koje treba biti u skladu sa aplikacijom i Ugovorom o sufinanciranju. Partnersko i projektno izvještavanje su osnova za nadoknadu sredstava projektu. 2 vrste izvješća : na razini svakog projektnog partnera i na razini cjelokupnog projekta. </a:t>
            </a:r>
            <a:r>
              <a:rPr lang="hr-HR" b="1" dirty="0"/>
              <a:t>Partnersko izvješće </a:t>
            </a:r>
            <a:r>
              <a:rPr lang="hr-HR" dirty="0"/>
              <a:t>– svaki PP izvještava o svojim aktivnostima i troškovima (nastalim i plaćenim) za određeno izvještajno razdoblje kako je definirano u projektnoj aplikaciji, a prema rasporedu izvješćivanja definiranom </a:t>
            </a:r>
            <a:r>
              <a:rPr lang="hr-HR" b="1" dirty="0"/>
              <a:t>Ugovorom o sufinanciranju</a:t>
            </a:r>
            <a:r>
              <a:rPr lang="hr-HR" dirty="0"/>
              <a:t>. </a:t>
            </a:r>
            <a:r>
              <a:rPr lang="hr-HR" b="1" dirty="0"/>
              <a:t>Projektno izvješće </a:t>
            </a:r>
            <a:r>
              <a:rPr lang="hr-HR" b="0" dirty="0"/>
              <a:t>(1 po izvještajnom razdoblju) </a:t>
            </a:r>
            <a:r>
              <a:rPr lang="hr-HR" b="1" dirty="0"/>
              <a:t>– </a:t>
            </a:r>
            <a:r>
              <a:rPr lang="hr-HR" b="0" dirty="0"/>
              <a:t>izrađuje LP na temelju informacija prikupljenih u partnerskim izvještajima svakog PP-a pruža sveobuhvatan pregled obavljenih aktivnosti, ciljeva projekta, učinaka, rezultata, doprinosa programskim indikatorima kao i napretka potrošnje na razini cijelog projekta i partnerstva. Izvješća se popunjavaju na engleskom jeziku, generiraju isključivo putem JEMS-a, zajedno sa svom popratnom dokumentacijom. </a:t>
            </a:r>
          </a:p>
          <a:p>
            <a:pPr marL="0" indent="0">
              <a:buFont typeface="Arial" panose="020B0604020202020204" pitchFamily="34" charset="0"/>
              <a:buNone/>
            </a:pPr>
            <a:endParaRPr lang="hr-HR" b="0" dirty="0"/>
          </a:p>
          <a:p>
            <a:pPr marL="0" indent="0">
              <a:buFont typeface="Arial" panose="020B0604020202020204" pitchFamily="34" charset="0"/>
              <a:buNone/>
            </a:pPr>
            <a:endParaRPr lang="hr-HR"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730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hr-HR" dirty="0"/>
              <a:t>PROCES IZVJEŠTAVANJA I ROKOVI:  Izvještaji o napretku projekta (partnerski i projektni) podnose se </a:t>
            </a:r>
            <a:r>
              <a:rPr lang="hr-HR" b="1" u="sng" dirty="0"/>
              <a:t>za svakih 4 mjeseca provedbe projekta</a:t>
            </a:r>
            <a:r>
              <a:rPr lang="hr-HR" dirty="0"/>
              <a:t>, OSIM finalnog izvještaja, koji ovisno o dužini trajanja projekta može pokrivati </a:t>
            </a:r>
            <a:r>
              <a:rPr lang="hr-HR" b="1" dirty="0"/>
              <a:t>4 mjeseca ili manje</a:t>
            </a:r>
            <a:r>
              <a:rPr lang="hr-HR" dirty="0"/>
              <a:t>. U svrhu izvještavanja, svaki PP priprema i podnosi izvješće NC (Nacionalni kontrolori) putem </a:t>
            </a:r>
            <a:r>
              <a:rPr lang="hr-HR" dirty="0" err="1"/>
              <a:t>Jemsa</a:t>
            </a:r>
            <a:r>
              <a:rPr lang="hr-HR" dirty="0"/>
              <a:t> u roku od 15 kalendarskih dana od kraja svakog razdoblja izvješćivanja (ili unutar 1 mjeseca u slučaju finalnog perioda implementacije), pri čemu prilaže sve relevantne popratne dokumente (npr. fakture, dokazi plaćanja, ugovori, dokumentacija o JN i sl.). Prijavljuje samo troškove koji su nastali u periodu za koji se izvještava i za koje postoji dokaz o plaćanju i isporuci. U slučaju da dostavljeno partnersko izvješće nije potpuno ili je potrebno bilo kakvo pojašnjenje, PP mora dostaviti NC (</a:t>
            </a:r>
            <a:r>
              <a:rPr lang="hr-HR" dirty="0" err="1"/>
              <a:t>Nac.kontrolorima</a:t>
            </a:r>
            <a:r>
              <a:rPr lang="hr-HR" dirty="0"/>
              <a:t>) relevantnu dokumentaciju/pojašnjenja u roku od 7 radnih dana od zahtjeva. NC </a:t>
            </a:r>
            <a:r>
              <a:rPr lang="pl-PL" dirty="0"/>
              <a:t>izdaje certifikate u roku od 80 dana nakon podnošenja Partnerskog izvješća. NC-a i JS/MA paralelno pregledavaju izvještaje: unutar 15 kalendarskih dana nakon što su sva partnerska izvješća podnesena NC-u, LP će podnijeti projektno izvješće putem Jemsa JS/MA- u (ZA FINALNI izvještaj vrijedi rok od 45 dana od završetka razdoblja). Projektno izvješće priprema LP na temelju informacija koje su dostavljene u partnerskim izvještajima. Projektno izvješće odobrava JS/MA isključivo nakon izdavanja NC certifikata za sve partnere. Nakon odobrenja projektnog izvješća od strane JS/MA, isti se podnosi AB-u (Accounting Body) - koje nakon provjere isplaćuje certificirani iznos (EU dio) Vodećem partneru, koji vrši preraspodjelu, uplate odgovarajućih iznosa ostalim PP, u skladu s odredbama utvrđenim Ugovorom o sufinanciranju i partnerstvu. </a:t>
            </a:r>
          </a:p>
          <a:p>
            <a:pPr marL="0" indent="0">
              <a:buFont typeface="Arial" panose="020B0604020202020204" pitchFamily="34" charset="0"/>
              <a:buNone/>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5137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hr-HR" dirty="0"/>
              <a:t>MC – vrhovno tijelo Programa, donosioci odluka, sastoji se od predstavnika svih 3 država sudionica Programa s nacionalne i regionalne razine</a:t>
            </a:r>
          </a:p>
          <a:p>
            <a:pPr marL="0" indent="0">
              <a:buFontTx/>
              <a:buNone/>
            </a:pPr>
            <a:r>
              <a:rPr lang="hr-HR" dirty="0"/>
              <a:t>MA – nalazi se u MRRFEU, potpisuje ugovore s LP-om, aktivno prati implementaciju projekata, pogotovo ostvarenje projektnih outputa i rezultata, financijski napredak projekata (zaduženo i za povrat sredstava od korisnika u slučaju nepravilnosti), pregledava i odobrava projektne izvještaje, on-</a:t>
            </a:r>
            <a:r>
              <a:rPr lang="hr-HR" dirty="0" err="1"/>
              <a:t>the</a:t>
            </a:r>
            <a:r>
              <a:rPr lang="hr-HR" dirty="0"/>
              <a:t>-spot..</a:t>
            </a:r>
          </a:p>
          <a:p>
            <a:pPr marL="0" indent="0">
              <a:buFontTx/>
              <a:buNone/>
            </a:pPr>
            <a:r>
              <a:rPr lang="hr-HR" dirty="0"/>
              <a:t>JS – glavna kontakt točka za korisnike, daje podršku i programskim tijelima i korisnicima, posrednik između korisnika i programskih tijela, sjedište u MRRFEU, ispostave u BiH i CG, 9 ljudi trenutno, pregledavamo i odobravamo projektne izvještaje, odobravamo modifikacije, </a:t>
            </a:r>
            <a:r>
              <a:rPr lang="hr-HR" dirty="0" err="1"/>
              <a:t>day</a:t>
            </a:r>
            <a:r>
              <a:rPr lang="hr-HR" dirty="0"/>
              <a:t>-to-</a:t>
            </a:r>
            <a:r>
              <a:rPr lang="hr-HR" dirty="0" err="1"/>
              <a:t>day</a:t>
            </a:r>
            <a:r>
              <a:rPr lang="hr-HR" dirty="0"/>
              <a:t> komunikacija i podrška, on-</a:t>
            </a:r>
            <a:r>
              <a:rPr lang="hr-HR" dirty="0" err="1"/>
              <a:t>the</a:t>
            </a:r>
            <a:r>
              <a:rPr lang="hr-HR" dirty="0"/>
              <a:t>-spot svih projekata</a:t>
            </a:r>
          </a:p>
          <a:p>
            <a:pPr marL="0" indent="0">
              <a:buFontTx/>
              <a:buNone/>
            </a:pPr>
            <a:r>
              <a:rPr lang="hr-HR" dirty="0"/>
              <a:t>NC – njima se podnose ostvareni troškovi u pojedinom razdoblju provedbe u sklopu partnerskih izvješća, a oni ih kontroliraju i certificiraju, HR NC je u MRRFEU, BA NC je u Ministarstvu financija i trezora, CG NC u Min. Financija, svakom partneru će biti dodijeljen kontrolor, on-</a:t>
            </a:r>
            <a:r>
              <a:rPr lang="hr-HR" dirty="0" err="1"/>
              <a:t>the</a:t>
            </a:r>
            <a:r>
              <a:rPr lang="hr-HR" dirty="0"/>
              <a:t> spot na bazi uzorka i najčešće prije odobrenja finalnog partnerskog </a:t>
            </a:r>
            <a:r>
              <a:rPr lang="hr-HR" dirty="0" err="1"/>
              <a:t>reporta</a:t>
            </a:r>
            <a:endParaRPr lang="hr-HR" dirty="0"/>
          </a:p>
          <a:p>
            <a:pPr marL="0" indent="0">
              <a:buFontTx/>
              <a:buNone/>
            </a:pPr>
            <a:r>
              <a:rPr lang="hr-HR" dirty="0"/>
              <a:t>AB – računovodstveno tijelo, ex. Tijelo za ovjeravanje (CA), u MRRFEU, nakon odobrenja projektnih izvještaja od JS/MA i na temelju certificiranih troškova isplaćuju sredstva LP-u za pojedino izvještajno razdoblje</a:t>
            </a:r>
          </a:p>
          <a:p>
            <a:pPr marL="0" indent="0">
              <a:buFontTx/>
              <a:buNone/>
            </a:pPr>
            <a:r>
              <a:rPr lang="hr-HR" dirty="0"/>
              <a:t>AA – ARPA (</a:t>
            </a:r>
            <a:r>
              <a:rPr lang="hr-HR" b="0" i="0" dirty="0">
                <a:solidFill>
                  <a:srgbClr val="666666"/>
                </a:solidFill>
                <a:effectLst/>
                <a:latin typeface="open sans" panose="020B0606030504020204" pitchFamily="34" charset="0"/>
              </a:rPr>
              <a:t>Agencije za reviziju sustava provedbe programa Europske unije), provodi revizije i Programa i projekata kako bi se uvjerilo da sustav upravljanja i kontrole programa funkcionira učinkovito i da su prijavljeni troškovi zakoniti i prihvatljivi</a:t>
            </a:r>
            <a:endParaRPr lang="hr-HR" dirty="0"/>
          </a:p>
          <a:p>
            <a:pPr marL="171450" indent="-171450">
              <a:buFontTx/>
              <a:buChar char="-"/>
            </a:pPr>
            <a:endParaRPr lang="hr-HR" dirty="0"/>
          </a:p>
          <a:p>
            <a:pPr marL="171450" indent="-171450">
              <a:buFontTx/>
              <a:buChar char="-"/>
            </a:pPr>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2</a:t>
            </a:fld>
            <a:endParaRPr lang="hr-HR"/>
          </a:p>
        </p:txBody>
      </p:sp>
    </p:spTree>
    <p:extLst>
      <p:ext uri="{BB962C8B-B14F-4D97-AF65-F5344CB8AC3E}">
        <p14:creationId xmlns:p14="http://schemas.microsoft.com/office/powerpoint/2010/main" val="34187116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Paziti na rokove!  odredbama u Ugovoru o sufinanciranju (čl.8)  definirano je da u slučaju neopravdanog kašnjenja </a:t>
            </a:r>
            <a:r>
              <a:rPr lang="hr-HR" sz="1200" dirty="0">
                <a:solidFill>
                  <a:srgbClr val="2F5597"/>
                </a:solidFill>
                <a:latin typeface="Calibri" panose="020F0502020204030204"/>
              </a:rPr>
              <a:t>prilikom izvještavanja može doći do obustave plaćanja ili financijskih ispravaka od strane MA-a. Također, u slučaju nedovoljne potrošnje (manje od 80% ukupnog proračuna projekta planiranog za određeno izvještajno razdoblje), Upravljačko tijelo može smanjiti ukupni proračun Projekta (ovisno o primjenjivim postotcima), odluka se donosi ovisno od slučaja do slučaja – nije unaprijed definirana.  </a:t>
            </a:r>
            <a:r>
              <a:rPr lang="hr-HR" dirty="0"/>
              <a:t>Savjet: </a:t>
            </a:r>
            <a:r>
              <a:rPr lang="hr-HR" sz="1200" dirty="0">
                <a:solidFill>
                  <a:srgbClr val="2F5597"/>
                </a:solidFill>
                <a:latin typeface="Calibri" panose="020F0502020204030204"/>
              </a:rPr>
              <a:t>Ne čekati zadnji dan za predaju izvješća – pravovremeno početi pripremati izvještajnu dokumentaciju kako bi se poštivali rokovi i kako ne bi došlo do neplaniranog kašnjenja.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FIKSNE STOPE IZRAČUNA / FLAT RATE – Projektni partneri sve troškove plaćaju svojim vlastitim sredstvima, a nadoknadu sredstava (EU dio) dobivaju nakon odobrenja projektnog izvješća. Nadoknada sredstava za troškove definirane fiksnom stopom /flat rate ovisi o prihvatljivosti realnih troškova za koje je fiksna stopa vezana – odnosno u slučaju određenih neprihvatljivih troškova (</a:t>
            </a:r>
            <a:r>
              <a:rPr lang="hr-HR" dirty="0" err="1"/>
              <a:t>npr.kod</a:t>
            </a:r>
            <a:r>
              <a:rPr lang="hr-HR" dirty="0"/>
              <a:t> korekcija postupaka JN), i iznosi definirani fiksnim stopama biti će </a:t>
            </a:r>
            <a:r>
              <a:rPr lang="hr-HR" dirty="0" err="1"/>
              <a:t>proporcionano</a:t>
            </a:r>
            <a:r>
              <a:rPr lang="hr-HR" dirty="0"/>
              <a:t> umanjeni (u tom slučaju neće se </a:t>
            </a:r>
            <a:r>
              <a:rPr lang="hr-HR" dirty="0" err="1"/>
              <a:t>nadnoknaditi</a:t>
            </a:r>
            <a:r>
              <a:rPr lang="hr-HR" dirty="0"/>
              <a:t> cjelokupan iznos definiran </a:t>
            </a:r>
            <a:r>
              <a:rPr lang="hr-HR" dirty="0" err="1"/>
              <a:t>fiksom</a:t>
            </a:r>
            <a:r>
              <a:rPr lang="hr-HR" dirty="0"/>
              <a:t> stopom)!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667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84489-48F0-B422-E301-EA7687EFDB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5B9BA-2FCB-559E-4FEF-5A27BB1F9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7BEE49-CFC0-897B-8D21-57ED348B77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err="1"/>
              <a:t>Guidance</a:t>
            </a:r>
            <a:r>
              <a:rPr lang="hr-HR" dirty="0"/>
              <a:t> on </a:t>
            </a:r>
            <a:r>
              <a:rPr lang="hr-HR" dirty="0" err="1"/>
              <a:t>Programme</a:t>
            </a:r>
            <a:r>
              <a:rPr lang="hr-HR" dirty="0"/>
              <a:t> </a:t>
            </a:r>
            <a:r>
              <a:rPr lang="hr-HR" dirty="0" err="1"/>
              <a:t>Indicators</a:t>
            </a:r>
            <a:r>
              <a:rPr lang="hr-HR" dirty="0"/>
              <a:t>: dokument u kojem su navedeni detalji o zahtjevima izvještavanja za svaki pojedini Programski pokazatelj (Programme output </a:t>
            </a:r>
            <a:r>
              <a:rPr lang="hr-HR" dirty="0" err="1"/>
              <a:t>indicator</a:t>
            </a:r>
            <a:r>
              <a:rPr lang="hr-HR" dirty="0"/>
              <a:t>).</a:t>
            </a:r>
          </a:p>
        </p:txBody>
      </p:sp>
      <p:sp>
        <p:nvSpPr>
          <p:cNvPr id="4" name="Slide Number Placeholder 3">
            <a:extLst>
              <a:ext uri="{FF2B5EF4-FFF2-40B4-BE49-F238E27FC236}">
                <a16:creationId xmlns:a16="http://schemas.microsoft.com/office/drawing/2014/main" id="{9316CCD5-4CD6-9CED-66E5-125AF45A9D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22935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4E4C1-6FA9-D961-8484-A6D6ADCFA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5C3724-6221-FC2B-934B-F9EE0C3EC4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F3C9D9-ED4E-8DD5-C805-A9F10576520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Dostupni na programskoj stranici i na programskom </a:t>
            </a:r>
            <a:r>
              <a:rPr lang="hr-HR" dirty="0" err="1"/>
              <a:t>youtube</a:t>
            </a:r>
            <a:r>
              <a:rPr lang="hr-HR" dirty="0"/>
              <a:t> kanalu, dostaviti ćemo linkove mailom svim PP (a za projektno svim LP)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a:extLst>
              <a:ext uri="{FF2B5EF4-FFF2-40B4-BE49-F238E27FC236}">
                <a16:creationId xmlns:a16="http://schemas.microsoft.com/office/drawing/2014/main" id="{9901C950-5281-AAAE-56FB-4C2D9D8E7C4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830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hr-HR"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1619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Napomena - postoji dokument/pravila objavljena na programskoj web stranici (opisuje osnovna pravila JN za IPA korisnike i </a:t>
            </a:r>
            <a:r>
              <a:rPr lang="hr-HR" dirty="0" err="1"/>
              <a:t>neobveznike</a:t>
            </a:r>
            <a:r>
              <a:rPr lang="hr-HR" dirty="0"/>
              <a:t> ZJN)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COCOF - </a:t>
            </a:r>
            <a:r>
              <a:rPr lang="en-US" dirty="0" err="1"/>
              <a:t>dokument</a:t>
            </a:r>
            <a:r>
              <a:rPr lang="en-US" dirty="0"/>
              <a:t>/ </a:t>
            </a:r>
            <a:r>
              <a:rPr lang="en-US" dirty="0" err="1"/>
              <a:t>smjernice</a:t>
            </a:r>
            <a:r>
              <a:rPr lang="en-US" dirty="0"/>
              <a:t> EK za </a:t>
            </a:r>
            <a:r>
              <a:rPr lang="en-US" dirty="0" err="1"/>
              <a:t>financijske</a:t>
            </a:r>
            <a:r>
              <a:rPr lang="en-US" dirty="0"/>
              <a:t> </a:t>
            </a:r>
            <a:r>
              <a:rPr lang="en-US" dirty="0" err="1"/>
              <a:t>korekcije</a:t>
            </a:r>
            <a:r>
              <a:rPr lang="en-US" dirty="0"/>
              <a:t> u </a:t>
            </a:r>
            <a:r>
              <a:rPr lang="en-US" dirty="0" err="1"/>
              <a:t>slučaju</a:t>
            </a:r>
            <a:r>
              <a:rPr lang="en-US" dirty="0"/>
              <a:t> </a:t>
            </a:r>
            <a:r>
              <a:rPr lang="en-US" dirty="0" err="1"/>
              <a:t>nepridržavanja</a:t>
            </a:r>
            <a:r>
              <a:rPr lang="en-US" dirty="0"/>
              <a:t> </a:t>
            </a:r>
            <a:r>
              <a:rPr lang="en-US" dirty="0" err="1"/>
              <a:t>pravila</a:t>
            </a:r>
            <a:r>
              <a:rPr lang="en-US" dirty="0"/>
              <a:t> u </a:t>
            </a:r>
            <a:r>
              <a:rPr lang="en-US" dirty="0" err="1"/>
              <a:t>provođenju</a:t>
            </a:r>
            <a:r>
              <a:rPr lang="en-US" dirty="0"/>
              <a:t> </a:t>
            </a:r>
            <a:r>
              <a:rPr lang="en-US" dirty="0" err="1"/>
              <a:t>postupaka</a:t>
            </a:r>
            <a:r>
              <a:rPr lang="en-US" dirty="0"/>
              <a:t> JN </a:t>
            </a:r>
            <a:r>
              <a:rPr lang="hr-HR" dirty="0"/>
              <a:t>– NC (ili JS, MA) mogu primijeniti propisane korekcije za pojedini postupak - 5 -100 % financijske korekcije na iznos prijavljenog troška, ovisno o tome koliki je stupanj i značaj povrede pravila JN.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418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6749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2233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dirty="0"/>
              <a:t>Regulativa predviđa i dodatne vrste postupaka – nemamo programske template, odgovornost je isključivo na projektnim partnerima!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pl-PL" dirty="0"/>
              <a:t>Moraju poštovati načela JN!</a:t>
            </a: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present document does not refer to all types of procurement procedures mentioned in Annex II to Financing Agreement, but only for those used under the previous programming period, for which an analysis of all data related to errors, irregularities and outcomes of audit missions could be performed and the results factored in, leading to a corresponding revision for the 2021 – 2027. </a:t>
            </a: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For all other types of procedures, mentioned in Annex II but for which tender documentation packages are not referred to in this procedure, the responsibility lies solely with the PPs for choosing the best approach for their tender documentation packages, while fully observing the general principles and provisions of Annex II.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32042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-Ovdje je bitno napomenuti da su ovi pragovi definirani kao iznosi bez PDV-a.  Projektni partneri iz HR imaju budžetirane troškove sa PDV-om (ali se za određivanje praga za pojedini postupak po ZJN koriste iznosi bez PDV-a).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 trošak PDV nije prihvatljiv u okviru Programa (ako je povrativ) -  -Svi PP iz BIH i CG svoje iznose u proračunima planirali su bez PDV-a, a onda se prema svojim nacionalnim procedurama oslobađaju PDV-a. Upute o oslobađanju od PDV-a  poslane su mailom svim projektnim partnerima iz BiH i CG, kao i upute za oslobađanje od carina na nacionalnoj razini u BiH i CG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Zaključno, partneri iz HR imaju budžetirane troškove sa PDV-om – osim ako ga ne odbijaju od Porezne uprave - (ali se za određivanje praga za pojedini postupak po ZJN koriste iznosi bez PDV-a), dok partneri u BiH i CG ionako u svojim budžetima imaju budžetirane troškove bez PDV-a (te se oslobađaju PDV-a u nacionalnoj proceduri, a i pragove za javne nabave prema programskim pravilima ionako određuju bez PDV-a).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79543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864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i="0" u="none" strike="noStrike" dirty="0">
                <a:solidFill>
                  <a:srgbClr val="0000FF"/>
                </a:solidFill>
                <a:effectLst/>
                <a:latin typeface="Montserrat" panose="00000500000000000000" pitchFamily="2" charset="-18"/>
                <a:hlinkClick r:id="rId3"/>
              </a:rPr>
              <a:t>Reporting instructions for the Croatian project partners of the Interreg IPA cross-border cooperation </a:t>
            </a:r>
            <a:r>
              <a:rPr lang="en-US" b="1" i="0" u="none" strike="noStrike" dirty="0" err="1">
                <a:solidFill>
                  <a:srgbClr val="0000FF"/>
                </a:solidFill>
                <a:effectLst/>
                <a:latin typeface="Montserrat" panose="00000500000000000000" pitchFamily="2" charset="-18"/>
                <a:hlinkClick r:id="rId3"/>
              </a:rPr>
              <a:t>programmes</a:t>
            </a:r>
            <a:r>
              <a:rPr lang="hr-HR" b="1" i="0" u="none" strike="noStrike" dirty="0">
                <a:solidFill>
                  <a:srgbClr val="0000FF"/>
                </a:solidFill>
                <a:effectLst/>
                <a:latin typeface="Montserrat" panose="00000500000000000000" pitchFamily="2" charset="-18"/>
              </a:rPr>
              <a:t> </a:t>
            </a:r>
            <a:endParaRPr lang="hr-HR" dirty="0"/>
          </a:p>
          <a:p>
            <a:pPr marL="171450" indent="-171450">
              <a:buFontTx/>
              <a:buChar char="-"/>
            </a:pPr>
            <a:endParaRPr lang="hr-HR" dirty="0"/>
          </a:p>
          <a:p>
            <a:pPr marL="171450" indent="-171450">
              <a:buFontTx/>
              <a:buChar char="-"/>
            </a:pPr>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3</a:t>
            </a:fld>
            <a:endParaRPr lang="hr-HR"/>
          </a:p>
        </p:txBody>
      </p:sp>
    </p:spTree>
    <p:extLst>
      <p:ext uri="{BB962C8B-B14F-4D97-AF65-F5344CB8AC3E}">
        <p14:creationId xmlns:p14="http://schemas.microsoft.com/office/powerpoint/2010/main" val="23684571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76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32</a:t>
            </a:fld>
            <a:endParaRPr lang="hr-HR"/>
          </a:p>
        </p:txBody>
      </p:sp>
    </p:spTree>
    <p:extLst>
      <p:ext uri="{BB962C8B-B14F-4D97-AF65-F5344CB8AC3E}">
        <p14:creationId xmlns:p14="http://schemas.microsoft.com/office/powerpoint/2010/main" val="1989015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1" dirty="0">
                <a:effectLst/>
                <a:latin typeface="Calibri" panose="020F0502020204030204" pitchFamily="34" charset="0"/>
                <a:ea typeface="Calibri" panose="020F0502020204030204" pitchFamily="34" charset="0"/>
                <a:cs typeface="Times New Roman" panose="02020603050405020304" pitchFamily="18" charset="0"/>
              </a:rPr>
              <a:t>Programski priručnik o prihvatljivosti </a:t>
            </a:r>
            <a:r>
              <a:rPr lang="hr-HR" sz="1200" dirty="0">
                <a:effectLst/>
                <a:latin typeface="Calibri" panose="020F0502020204030204" pitchFamily="34" charset="0"/>
                <a:ea typeface="Calibri" panose="020F0502020204030204" pitchFamily="34" charset="0"/>
                <a:cs typeface="Times New Roman" panose="02020603050405020304" pitchFamily="18" charset="0"/>
              </a:rPr>
              <a:t>– jedan od temeljnih programskih dokumenata a u kojem su definirana pravila prihvatljivosti troškova kojih se u implementaciju trebaju pridržavati kako korisnici, tako i sva ostala programska tijela. Dokument se primjenjuje na sve odobrene projekte i sve troškove koji se prijavljuju u okviru ovog Programa – u cijelosti je usklađen sa EU regulativom, a prati i logiku kojom se zakonodavstvo primjenjuje – prvo su primjenjivi EU propisi, zatim Programska pravila a ako nešto nije njima definirano, primjenjuje se nacionalno zakonodavstvo država sudionica</a:t>
            </a:r>
          </a:p>
          <a:p>
            <a:endParaRPr lang="hr-H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hr-HR" sz="1800" b="1" dirty="0">
                <a:effectLst/>
                <a:latin typeface="Calibri" panose="020F0502020204030204" pitchFamily="34" charset="0"/>
                <a:ea typeface="MS Mincho" panose="02020609040205080304" pitchFamily="49" charset="-128"/>
                <a:cs typeface="Calibri" panose="020F0502020204030204" pitchFamily="34" charset="0"/>
              </a:rPr>
              <a:t>Upute</a:t>
            </a:r>
            <a:r>
              <a:rPr lang="hr-HR" sz="1800" dirty="0">
                <a:effectLst/>
                <a:latin typeface="Calibri" panose="020F0502020204030204" pitchFamily="34" charset="0"/>
                <a:ea typeface="MS Mincho" panose="02020609040205080304" pitchFamily="49" charset="-128"/>
                <a:cs typeface="Calibri" panose="020F0502020204030204" pitchFamily="34" charset="0"/>
              </a:rPr>
              <a:t> - Glavna je svrha dokumenta dati opći pregled pravila izvještavanja, vremenskih okvira te obveza i odgovornosti projektnih partnera, koji sudjeluju u provedbi projekata u okviru </a:t>
            </a:r>
            <a:r>
              <a:rPr lang="hr-HR" sz="1800" b="1" dirty="0">
                <a:solidFill>
                  <a:srgbClr val="000000"/>
                </a:solidFill>
                <a:effectLst/>
                <a:latin typeface="Calibri" panose="020F0502020204030204" pitchFamily="34" charset="0"/>
                <a:ea typeface="Calibri" panose="020F0502020204030204" pitchFamily="34" charset="0"/>
                <a:cs typeface="Myriad Pro"/>
              </a:rPr>
              <a:t>Programa,</a:t>
            </a:r>
            <a:r>
              <a:rPr lang="hr-HR" sz="1800" dirty="0">
                <a:effectLst/>
                <a:latin typeface="Calibri" panose="020F0502020204030204" pitchFamily="34" charset="0"/>
                <a:ea typeface="MS Mincho" panose="02020609040205080304" pitchFamily="49" charset="-128"/>
                <a:cs typeface="Calibri" panose="020F0502020204030204" pitchFamily="34" charset="0"/>
              </a:rPr>
              <a:t> prema Tijelu za kontrolu</a:t>
            </a:r>
            <a:r>
              <a:rPr lang="hr-HR" sz="1800" b="1" dirty="0">
                <a:solidFill>
                  <a:srgbClr val="000000"/>
                </a:solidFill>
                <a:effectLst/>
                <a:latin typeface="Calibri" panose="020F0502020204030204" pitchFamily="34" charset="0"/>
                <a:ea typeface="Calibri" panose="020F0502020204030204" pitchFamily="34" charset="0"/>
                <a:cs typeface="Myriad Pro"/>
              </a:rPr>
              <a:t>. </a:t>
            </a:r>
            <a:r>
              <a:rPr lang="hr-HR" sz="1800" b="0" dirty="0">
                <a:solidFill>
                  <a:srgbClr val="000000"/>
                </a:solidFill>
                <a:effectLst/>
                <a:latin typeface="Calibri" panose="020F0502020204030204" pitchFamily="34" charset="0"/>
                <a:ea typeface="Calibri" panose="020F0502020204030204" pitchFamily="34" charset="0"/>
                <a:cs typeface="Myriad Pro"/>
              </a:rPr>
              <a:t>Daje popis dokumentacije koju je potrebno priložiti u partnerskom izvještaju prema kategorijama troškova. Izradio ih je HR NC, ali su primjenjive za projektne partnere iz sve 3 države.</a:t>
            </a:r>
            <a:endParaRPr lang="hr-HR" sz="1800" b="0" dirty="0">
              <a:effectLst/>
              <a:latin typeface="Calibri" panose="020F0502020204030204" pitchFamily="34" charset="0"/>
              <a:ea typeface="MS Mincho" panose="02020609040205080304" pitchFamily="49" charset="-128"/>
              <a:cs typeface="Arial" panose="020B0604020202020204" pitchFamily="34" charset="0"/>
            </a:endParaRPr>
          </a:p>
          <a:p>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33</a:t>
            </a:fld>
            <a:endParaRPr lang="hr-HR"/>
          </a:p>
        </p:txBody>
      </p:sp>
    </p:spTree>
    <p:extLst>
      <p:ext uri="{BB962C8B-B14F-4D97-AF65-F5344CB8AC3E}">
        <p14:creationId xmlns:p14="http://schemas.microsoft.com/office/powerpoint/2010/main" val="34782569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Tx/>
              <a:buChar char="-"/>
            </a:pPr>
            <a:r>
              <a:rPr lang="hr-HR" sz="1200" dirty="0">
                <a:effectLst/>
                <a:latin typeface="Calibri" panose="020F0502020204030204" pitchFamily="34" charset="0"/>
                <a:ea typeface="Calibri" panose="020F0502020204030204" pitchFamily="34" charset="0"/>
                <a:cs typeface="Times New Roman" panose="02020603050405020304" pitchFamily="18" charset="0"/>
              </a:rPr>
              <a:t>osnovni uvjeti prihvatljivosti troškova navedeni su u </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Programme</a:t>
            </a:r>
            <a:r>
              <a:rPr lang="hr-HR" sz="1200" dirty="0">
                <a:effectLst/>
                <a:latin typeface="Calibri" panose="020F0502020204030204" pitchFamily="34" charset="0"/>
                <a:ea typeface="Calibri" panose="020F0502020204030204" pitchFamily="34" charset="0"/>
                <a:cs typeface="Times New Roman" panose="02020603050405020304" pitchFamily="18" charset="0"/>
              </a:rPr>
              <a:t> Manual on </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Eligibility</a:t>
            </a:r>
            <a:r>
              <a:rPr lang="hr-HR" sz="1200" dirty="0">
                <a:effectLst/>
                <a:latin typeface="Calibri" panose="020F0502020204030204" pitchFamily="34" charset="0"/>
                <a:ea typeface="Calibri" panose="020F0502020204030204" pitchFamily="34" charset="0"/>
                <a:cs typeface="Times New Roman" panose="02020603050405020304" pitchFamily="18" charset="0"/>
              </a:rPr>
              <a:t> (PME), dok se na slajdu nalazi jedan dio najvažnijih uvjeta. </a:t>
            </a:r>
          </a:p>
          <a:p>
            <a:pPr marL="285750" indent="-285750">
              <a:lnSpc>
                <a:spcPct val="107000"/>
              </a:lnSpc>
              <a:spcAft>
                <a:spcPts val="800"/>
              </a:spcAft>
              <a:buFontTx/>
              <a:buChar char="-"/>
            </a:pPr>
            <a:r>
              <a:rPr lang="hr-HR" sz="1200" dirty="0">
                <a:effectLst/>
                <a:latin typeface="Calibri" panose="020F0502020204030204" pitchFamily="34" charset="0"/>
                <a:ea typeface="Calibri" panose="020F0502020204030204" pitchFamily="34" charset="0"/>
                <a:cs typeface="Times New Roman" panose="02020603050405020304" pitchFamily="18" charset="0"/>
              </a:rPr>
              <a:t>Da bi trošak bio prihvatljiv, svi definirani uvjeti moraju biti zadovoljeni (troškovi moraju biti planirani u ukupnom proračunu projekta, moraju biti bitni za implementaciju i u skladu sa definiranim aktivnostima, moraju </a:t>
            </a:r>
            <a:r>
              <a:rPr lang="hr-HR" sz="1200" dirty="0" err="1">
                <a:effectLst/>
                <a:latin typeface="Calibri" panose="020F0502020204030204" pitchFamily="34" charset="0"/>
                <a:ea typeface="Calibri" panose="020F0502020204030204" pitchFamily="34" charset="0"/>
                <a:cs typeface="Times New Roman" panose="02020603050405020304" pitchFamily="18" charset="0"/>
              </a:rPr>
              <a:t>nastai</a:t>
            </a:r>
            <a:r>
              <a:rPr lang="hr-HR" sz="1200" dirty="0">
                <a:effectLst/>
                <a:latin typeface="Calibri" panose="020F0502020204030204" pitchFamily="34" charset="0"/>
                <a:ea typeface="Calibri" panose="020F0502020204030204" pitchFamily="34" charset="0"/>
                <a:cs typeface="Times New Roman" panose="02020603050405020304" pitchFamily="18" charset="0"/>
              </a:rPr>
              <a:t> tokom implementacije (osim pripremnih troškova i troškova zatvaranja), moraju nastati i biti plaćeni od strane LP-a/PP-a (osim iznimaka primjenjivih fiksnih stopa (flat rate-ova), za troškove mora postojati revizorski trag (za svaku vrstu troška treba dostaviti određeni set dokumentacije)... Da bi trošak bio prihvatljiv, on ne smije biti naveden na listi neprihvatljivih troškova, ne smiju biti duplo financirani itd. </a:t>
            </a:r>
          </a:p>
          <a:p>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34</a:t>
            </a:fld>
            <a:endParaRPr lang="hr-HR"/>
          </a:p>
        </p:txBody>
      </p:sp>
    </p:spTree>
    <p:extLst>
      <p:ext uri="{BB962C8B-B14F-4D97-AF65-F5344CB8AC3E}">
        <p14:creationId xmlns:p14="http://schemas.microsoft.com/office/powerpoint/2010/main" val="2449998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Primjer troškova: kamate na dug, kazne, troškovi darova, troškovi tečaja i sl. Također troškovi definirani na razini Programa (točka 3) – konzultantske naknade između partnera –nema podugovaranja projektnih partnera unutar projekta kao ni zaposlenika institucije projektnog partnera za vanjske usluge. </a:t>
            </a:r>
          </a:p>
        </p:txBody>
      </p:sp>
      <p:sp>
        <p:nvSpPr>
          <p:cNvPr id="4" name="Slide Number Placeholder 3"/>
          <p:cNvSpPr>
            <a:spLocks noGrp="1"/>
          </p:cNvSpPr>
          <p:nvPr>
            <p:ph type="sldNum" sz="quarter" idx="5"/>
          </p:nvPr>
        </p:nvSpPr>
        <p:spPr/>
        <p:txBody>
          <a:bodyPr/>
          <a:lstStyle/>
          <a:p>
            <a:fld id="{B35A778E-6332-4893-80FC-51D3DECD624C}" type="slidenum">
              <a:rPr lang="hr-HR" smtClean="0"/>
              <a:t>35</a:t>
            </a:fld>
            <a:endParaRPr lang="hr-HR"/>
          </a:p>
        </p:txBody>
      </p:sp>
    </p:spTree>
    <p:extLst>
      <p:ext uri="{BB962C8B-B14F-4D97-AF65-F5344CB8AC3E}">
        <p14:creationId xmlns:p14="http://schemas.microsoft.com/office/powerpoint/2010/main" val="17164566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100" dirty="0">
                <a:latin typeface="+mn-lt"/>
              </a:rPr>
              <a:t>2 opcije budžetiranja troškova, 6 osnovnih kategorija troškova. Troškovi se planiraju kroz jednu od ove dvije opcije. </a:t>
            </a:r>
          </a:p>
          <a:p>
            <a:r>
              <a:rPr lang="hr-HR" sz="1100" dirty="0">
                <a:latin typeface="+mn-lt"/>
              </a:rPr>
              <a:t>U izvještavanju se dostavlja dokumentacija samo za stvarne troškove (ovisno o metodi </a:t>
            </a:r>
            <a:r>
              <a:rPr lang="hr-HR" sz="1100" u="sng" dirty="0">
                <a:latin typeface="+mn-lt"/>
              </a:rPr>
              <a:t>– navesti primjer što se dostavlja za plaće, a što npr. za opremu).</a:t>
            </a:r>
          </a:p>
          <a:p>
            <a:endParaRPr lang="hr-HR" sz="1100" dirty="0">
              <a:latin typeface="+mn-lt"/>
            </a:endParaRPr>
          </a:p>
          <a:p>
            <a:r>
              <a:rPr lang="hr-HR" sz="1100" b="1" dirty="0">
                <a:latin typeface="+mn-lt"/>
              </a:rPr>
              <a:t>Opcija 1–</a:t>
            </a:r>
            <a:r>
              <a:rPr lang="hr-HR" sz="1100" dirty="0">
                <a:latin typeface="+mn-lt"/>
              </a:rPr>
              <a:t>troškovi vanjskih usluga i stručnjaka, opreme i radova prijavljuju kroz izvještaje kao stvarni trošak, dok se trošak osoblja računa kao fiksna stopa do 20% direktnih troškova, a uredski i </a:t>
            </a:r>
            <a:r>
              <a:rPr lang="hr-HR" sz="1100" dirty="0" err="1">
                <a:latin typeface="+mn-lt"/>
              </a:rPr>
              <a:t>admin.troškovi</a:t>
            </a:r>
            <a:r>
              <a:rPr lang="hr-HR" sz="1100" dirty="0">
                <a:latin typeface="+mn-lt"/>
              </a:rPr>
              <a:t> kao i troškovi putovanja i smještaja kao fiksna stopa do 15% od troškova osoblja. </a:t>
            </a:r>
          </a:p>
          <a:p>
            <a:r>
              <a:rPr lang="hr-HR" sz="1100" b="1" dirty="0">
                <a:latin typeface="+mn-lt"/>
              </a:rPr>
              <a:t>Opcija 2 </a:t>
            </a:r>
            <a:r>
              <a:rPr lang="hr-HR" sz="1100" dirty="0">
                <a:latin typeface="+mn-lt"/>
              </a:rPr>
              <a:t>-  troškovi plaća prijavljuju se kao stvarni troškovi, dok svi ostali troškovi ulaze u postotak flat rate-a (fiksne stope) do 40% na trošak osoblja. </a:t>
            </a:r>
          </a:p>
          <a:p>
            <a:r>
              <a:rPr lang="hr-HR" sz="1100" dirty="0">
                <a:latin typeface="+mn-lt"/>
              </a:rPr>
              <a:t>- </a:t>
            </a:r>
            <a:r>
              <a:rPr lang="hr-HR" sz="1100" dirty="0" err="1">
                <a:latin typeface="+mn-lt"/>
              </a:rPr>
              <a:t>Preparation</a:t>
            </a:r>
            <a:r>
              <a:rPr lang="hr-HR" sz="1100" dirty="0">
                <a:latin typeface="+mn-lt"/>
              </a:rPr>
              <a:t> </a:t>
            </a:r>
            <a:r>
              <a:rPr lang="hr-HR" sz="1100" dirty="0" err="1">
                <a:latin typeface="+mn-lt"/>
              </a:rPr>
              <a:t>and</a:t>
            </a:r>
            <a:r>
              <a:rPr lang="hr-HR" sz="1100" dirty="0">
                <a:latin typeface="+mn-lt"/>
              </a:rPr>
              <a:t> </a:t>
            </a:r>
            <a:r>
              <a:rPr lang="hr-HR" sz="1100" dirty="0" err="1">
                <a:latin typeface="+mn-lt"/>
              </a:rPr>
              <a:t>closure</a:t>
            </a:r>
            <a:r>
              <a:rPr lang="hr-HR" sz="1100" dirty="0">
                <a:latin typeface="+mn-lt"/>
              </a:rPr>
              <a:t> </a:t>
            </a:r>
            <a:r>
              <a:rPr lang="hr-HR" sz="1100" dirty="0" err="1">
                <a:latin typeface="+mn-lt"/>
              </a:rPr>
              <a:t>costs</a:t>
            </a:r>
            <a:r>
              <a:rPr lang="hr-HR" sz="1100" dirty="0">
                <a:latin typeface="+mn-lt"/>
              </a:rPr>
              <a:t> - </a:t>
            </a:r>
            <a:r>
              <a:rPr lang="hr-HR" sz="1100" dirty="0">
                <a:effectLst/>
                <a:latin typeface="+mn-lt"/>
                <a:ea typeface="MS Mincho" panose="02020609040205080304" pitchFamily="49" charset="-128"/>
              </a:rPr>
              <a:t>Nije potrebno dostavljati popratnu dokumentaciju za troškove pripreme i troškove zatvaranja projekta.</a:t>
            </a:r>
            <a:endParaRPr lang="hr-HR" sz="1100" dirty="0">
              <a:latin typeface="+mn-lt"/>
            </a:endParaRPr>
          </a:p>
        </p:txBody>
      </p:sp>
      <p:sp>
        <p:nvSpPr>
          <p:cNvPr id="4" name="Slide Number Placeholder 3"/>
          <p:cNvSpPr>
            <a:spLocks noGrp="1"/>
          </p:cNvSpPr>
          <p:nvPr>
            <p:ph type="sldNum" sz="quarter" idx="5"/>
          </p:nvPr>
        </p:nvSpPr>
        <p:spPr/>
        <p:txBody>
          <a:bodyPr/>
          <a:lstStyle/>
          <a:p>
            <a:fld id="{B35A778E-6332-4893-80FC-51D3DECD624C}" type="slidenum">
              <a:rPr lang="hr-HR" smtClean="0"/>
              <a:t>36</a:t>
            </a:fld>
            <a:endParaRPr lang="hr-HR"/>
          </a:p>
        </p:txBody>
      </p:sp>
    </p:spTree>
    <p:extLst>
      <p:ext uri="{BB962C8B-B14F-4D97-AF65-F5344CB8AC3E}">
        <p14:creationId xmlns:p14="http://schemas.microsoft.com/office/powerpoint/2010/main" val="28484192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800" dirty="0"/>
              <a:t>Način nadoknade troška je na 2 načina – kao FIKSNA STOPA (FLAT RATE) – do 20% od ukupnih direktnih troškova (osim troškova osoblja) i kao stvarno trošak (</a:t>
            </a:r>
            <a:r>
              <a:rPr lang="hr-HR" sz="800" dirty="0" err="1"/>
              <a:t>real</a:t>
            </a:r>
            <a:r>
              <a:rPr lang="hr-HR" sz="800" dirty="0"/>
              <a:t> </a:t>
            </a:r>
            <a:r>
              <a:rPr lang="hr-HR" sz="800" dirty="0" err="1"/>
              <a:t>cost</a:t>
            </a:r>
            <a:r>
              <a:rPr lang="hr-HR" sz="800" dirty="0"/>
              <a:t>) u Opciji 2 metode obračuna: 1.na puno radno vrijeme 100% rada na projektu ; 2.na nepuno radno vrijeme / uz fiksni postotak. </a:t>
            </a:r>
          </a:p>
          <a:p>
            <a:r>
              <a:rPr lang="hr-HR" sz="800" dirty="0"/>
              <a:t>- Za odabir FIKSNE STOPE nije potreban revizorski trag – nema dostave dokumentacije za pravdanje troška, dok je za stvarni trošak potrebno dostavljati dokumentaciju kao dokaz o izvršenju troška kroz svaki izvještaj (ugovor o radu, dokument o opisu posla i aktivnosti, platne liste, izvadak iz </a:t>
            </a:r>
            <a:r>
              <a:rPr lang="hr-HR" sz="800" dirty="0" err="1"/>
              <a:t>računovostvenog</a:t>
            </a:r>
            <a:r>
              <a:rPr lang="hr-HR" sz="800" dirty="0"/>
              <a:t> sustava..)! </a:t>
            </a:r>
          </a:p>
        </p:txBody>
      </p:sp>
      <p:sp>
        <p:nvSpPr>
          <p:cNvPr id="4" name="Slide Number Placeholder 3"/>
          <p:cNvSpPr>
            <a:spLocks noGrp="1"/>
          </p:cNvSpPr>
          <p:nvPr>
            <p:ph type="sldNum" sz="quarter" idx="5"/>
          </p:nvPr>
        </p:nvSpPr>
        <p:spPr/>
        <p:txBody>
          <a:bodyPr/>
          <a:lstStyle/>
          <a:p>
            <a:fld id="{B35A778E-6332-4893-80FC-51D3DECD624C}" type="slidenum">
              <a:rPr lang="hr-HR" smtClean="0"/>
              <a:t>37</a:t>
            </a:fld>
            <a:endParaRPr lang="hr-HR"/>
          </a:p>
        </p:txBody>
      </p:sp>
    </p:spTree>
    <p:extLst>
      <p:ext uri="{BB962C8B-B14F-4D97-AF65-F5344CB8AC3E}">
        <p14:creationId xmlns:p14="http://schemas.microsoft.com/office/powerpoint/2010/main" val="382728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800"/>
              </a:spcAft>
            </a:pPr>
            <a:r>
              <a:rPr lang="hr-HR" sz="1800" dirty="0">
                <a:effectLst/>
                <a:latin typeface="Calibri" panose="020F0502020204030204" pitchFamily="34" charset="0"/>
                <a:ea typeface="MS Mincho" panose="02020609040205080304" pitchFamily="49" charset="-128"/>
                <a:cs typeface="Arial" panose="020B0604020202020204" pitchFamily="34" charset="0"/>
              </a:rPr>
              <a:t>U sklopu prvog  izvještajnog razdoblja  sljedeći dokumenti moraju biti dostavljeni u svrhu kontrole a za potrebe osiguravanja revizijskog traga (na početku implementacije i ako dođe do promjene osoblja za vrijeme trajanje projekta):</a:t>
            </a:r>
          </a:p>
          <a:p>
            <a:pPr marL="342900" lvl="0" indent="-342900" algn="just">
              <a:lnSpc>
                <a:spcPct val="115000"/>
              </a:lnSpc>
              <a:spcAft>
                <a:spcPts val="800"/>
              </a:spcAft>
              <a:buFont typeface="Symbol" panose="05050102010706020507" pitchFamily="18" charset="2"/>
              <a:buChar char=""/>
            </a:pPr>
            <a:r>
              <a:rPr lang="hr-HR" sz="1800" dirty="0">
                <a:effectLst/>
                <a:latin typeface="Calibri" panose="020F0502020204030204" pitchFamily="34" charset="0"/>
                <a:ea typeface="MS Mincho" panose="02020609040205080304" pitchFamily="49" charset="-128"/>
                <a:cs typeface="Arial" panose="020B0604020202020204" pitchFamily="34" charset="0"/>
              </a:rPr>
              <a:t>Popis osoblja koje radi na projektu (u slobodnoj formi, </a:t>
            </a:r>
            <a:r>
              <a:rPr lang="hr-HR" sz="18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potpisan od strane predstavnika institucije </a:t>
            </a:r>
            <a:r>
              <a:rPr lang="hr-HR" sz="1800" dirty="0">
                <a:effectLst/>
                <a:latin typeface="Calibri" panose="020F0502020204030204" pitchFamily="34" charset="0"/>
                <a:ea typeface="MS Mincho" panose="02020609040205080304" pitchFamily="49" charset="-128"/>
                <a:cs typeface="Arial" panose="020B0604020202020204" pitchFamily="34" charset="0"/>
              </a:rPr>
              <a:t>ili ovlaštene osobe) potrebno je priložiti u </a:t>
            </a:r>
            <a:r>
              <a:rPr lang="hr-HR" sz="1800" dirty="0" err="1">
                <a:effectLst/>
                <a:latin typeface="Calibri" panose="020F0502020204030204" pitchFamily="34" charset="0"/>
                <a:ea typeface="MS Mincho" panose="02020609040205080304" pitchFamily="49" charset="-128"/>
                <a:cs typeface="Arial" panose="020B0604020202020204" pitchFamily="34" charset="0"/>
              </a:rPr>
              <a:t>Jemsu</a:t>
            </a:r>
            <a:r>
              <a:rPr lang="hr-HR" sz="1800" dirty="0">
                <a:effectLst/>
                <a:latin typeface="Calibri" panose="020F0502020204030204" pitchFamily="34" charset="0"/>
                <a:ea typeface="MS Mincho" panose="02020609040205080304" pitchFamily="49" charset="-128"/>
                <a:cs typeface="Arial" panose="020B0604020202020204" pitchFamily="34" charset="0"/>
              </a:rPr>
              <a:t>. </a:t>
            </a:r>
            <a:r>
              <a:rPr lang="hr-HR" sz="18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Ovaj dokument treba sadržavati popis svih zaposlenika institucije projektnog partnera koji su uključeni u projektne aktivnosti, a n</a:t>
            </a:r>
            <a:r>
              <a:rPr lang="hr-HR" sz="1800" dirty="0">
                <a:effectLst/>
                <a:latin typeface="Calibri" panose="020F0502020204030204" pitchFamily="34" charset="0"/>
                <a:ea typeface="MS Mincho" panose="02020609040205080304" pitchFamily="49" charset="-128"/>
                <a:cs typeface="Arial" panose="020B0604020202020204" pitchFamily="34" charset="0"/>
              </a:rPr>
              <a:t>ajmanje jedan zaposlenik mora biti uključen u provedbu projekta.</a:t>
            </a:r>
          </a:p>
          <a:p>
            <a:pPr marR="45085" algn="just">
              <a:lnSpc>
                <a:spcPct val="115000"/>
              </a:lnSpc>
              <a:spcBef>
                <a:spcPts val="30"/>
              </a:spcBef>
              <a:spcAft>
                <a:spcPts val="1000"/>
              </a:spcAft>
            </a:pPr>
            <a:r>
              <a:rPr lang="hr-HR" sz="1800" spc="10" dirty="0">
                <a:solidFill>
                  <a:srgbClr val="000000"/>
                </a:solidFill>
                <a:effectLst/>
                <a:latin typeface="Calibri" panose="020F0502020204030204" pitchFamily="34" charset="0"/>
                <a:ea typeface="Calibri" panose="020F0502020204030204" pitchFamily="34" charset="0"/>
                <a:cs typeface="Arial" panose="020B0604020202020204" pitchFamily="34" charset="0"/>
              </a:rPr>
              <a:t>Popis je potrebno ažurirati i ponovo dostaviti u slučaju promjena u sastavu projektnog osoblja tijekom provedbe projekta. </a:t>
            </a:r>
          </a:p>
          <a:p>
            <a:pPr marL="285750" marR="45085" lvl="0" indent="-285750" algn="just" defTabSz="914400" rtl="0" eaLnBrk="1" fontAlgn="auto" latinLnBrk="0" hangingPunct="1">
              <a:lnSpc>
                <a:spcPct val="115000"/>
              </a:lnSpc>
              <a:spcBef>
                <a:spcPts val="30"/>
              </a:spcBef>
              <a:spcAft>
                <a:spcPts val="1000"/>
              </a:spcAft>
              <a:buClrTx/>
              <a:buSzTx/>
              <a:buFont typeface="Arial" panose="020B0604020202020204" pitchFamily="34" charset="0"/>
              <a:buChar char="•"/>
              <a:tabLst/>
              <a:defRPr/>
            </a:pPr>
            <a:r>
              <a:rPr lang="hr-HR" sz="1800" b="0" dirty="0">
                <a:latin typeface="+mn-lt"/>
              </a:rPr>
              <a:t>Fiksna stopa odabrana u fazi ugovaranja ostaje nepromijenjena tijekom implementacije, te se primjenjuje na sve članove projektnog tima pojedinog partnera</a:t>
            </a:r>
          </a:p>
          <a:p>
            <a:pPr marL="285750" marR="45085" lvl="0" indent="-285750" algn="just" defTabSz="914400" rtl="0" eaLnBrk="1" fontAlgn="auto" latinLnBrk="0" hangingPunct="1">
              <a:lnSpc>
                <a:spcPct val="115000"/>
              </a:lnSpc>
              <a:spcBef>
                <a:spcPts val="30"/>
              </a:spcBef>
              <a:spcAft>
                <a:spcPts val="1000"/>
              </a:spcAft>
              <a:buClrTx/>
              <a:buSzTx/>
              <a:buFont typeface="Arial" panose="020B0604020202020204" pitchFamily="34" charset="0"/>
              <a:buChar char="•"/>
              <a:tabLst/>
              <a:defRPr/>
            </a:pPr>
            <a:r>
              <a:rPr lang="hr-HR" sz="1800" b="1" dirty="0">
                <a:solidFill>
                  <a:srgbClr val="FF0000"/>
                </a:solidFill>
                <a:ea typeface="Corbel" panose="020B0503020204020204" pitchFamily="34" charset="0"/>
                <a:cs typeface="Corbel" panose="020B0503020204020204" pitchFamily="34" charset="0"/>
              </a:rPr>
              <a:t>Napomena</a:t>
            </a:r>
            <a:r>
              <a:rPr lang="hr-HR" sz="1800" dirty="0">
                <a:solidFill>
                  <a:srgbClr val="FF0000"/>
                </a:solidFill>
                <a:ea typeface="Corbel" panose="020B0503020204020204" pitchFamily="34" charset="0"/>
                <a:cs typeface="Corbel" panose="020B0503020204020204" pitchFamily="34" charset="0"/>
              </a:rPr>
              <a:t>: </a:t>
            </a:r>
            <a:r>
              <a:rPr lang="hr-HR" sz="1800" dirty="0">
                <a:solidFill>
                  <a:srgbClr val="002060"/>
                </a:solidFill>
                <a:ea typeface="Corbel" panose="020B0503020204020204" pitchFamily="34" charset="0"/>
                <a:cs typeface="Corbel" panose="020B0503020204020204" pitchFamily="34" charset="0"/>
              </a:rPr>
              <a:t>Ukoliko prijavljeni izravni troškovi nisu u cijelosti prihvatljivi, trošak osoblja na temelju fiksne stope proporcionalno se umanjuje. </a:t>
            </a:r>
            <a:endParaRPr lang="en-US" sz="1800" dirty="0">
              <a:solidFill>
                <a:srgbClr val="002060"/>
              </a:solidFill>
              <a:ea typeface="Corbel" panose="020B0503020204020204" pitchFamily="34" charset="0"/>
              <a:cs typeface="Corbel" panose="020B0503020204020204" pitchFamily="34" charset="0"/>
            </a:endParaRPr>
          </a:p>
          <a:p>
            <a:pPr marL="0" marR="45085" indent="0" algn="just">
              <a:lnSpc>
                <a:spcPct val="115000"/>
              </a:lnSpc>
              <a:spcBef>
                <a:spcPts val="30"/>
              </a:spcBef>
              <a:spcAft>
                <a:spcPts val="1000"/>
              </a:spcAft>
              <a:buFont typeface="Arial" panose="020B0604020202020204" pitchFamily="34" charset="0"/>
              <a:buNone/>
            </a:pPr>
            <a:endParaRPr lang="hr-HR" sz="1800" dirty="0">
              <a:effectLst/>
              <a:latin typeface="Calibri" panose="020F0502020204030204" pitchFamily="34"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B35A778E-6332-4893-80FC-51D3DECD624C}" type="slidenum">
              <a:rPr lang="hr-HR" smtClean="0"/>
              <a:t>38</a:t>
            </a:fld>
            <a:endParaRPr lang="hr-HR"/>
          </a:p>
        </p:txBody>
      </p:sp>
    </p:spTree>
    <p:extLst>
      <p:ext uri="{BB962C8B-B14F-4D97-AF65-F5344CB8AC3E}">
        <p14:creationId xmlns:p14="http://schemas.microsoft.com/office/powerpoint/2010/main" val="33782183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085" indent="0" algn="just">
              <a:lnSpc>
                <a:spcPct val="115000"/>
              </a:lnSpc>
              <a:spcBef>
                <a:spcPts val="30"/>
              </a:spcBef>
              <a:spcAft>
                <a:spcPts val="1000"/>
              </a:spcAft>
              <a:buFont typeface="Arial" panose="020B0604020202020204" pitchFamily="34" charset="0"/>
              <a:buNone/>
            </a:pPr>
            <a:r>
              <a:rPr lang="hr-HR" sz="1800" dirty="0">
                <a:effectLst/>
                <a:latin typeface="Calibri" panose="020F0502020204030204" pitchFamily="34" charset="0"/>
                <a:ea typeface="MS Mincho" panose="02020609040205080304" pitchFamily="49" charset="-128"/>
                <a:cs typeface="Arial" panose="020B0604020202020204" pitchFamily="34" charset="0"/>
              </a:rPr>
              <a:t>TIME SHEET – NIJE POTREBAN (NITI FULL TIME NITI NA ODREĐENI POSTOTAK)!</a:t>
            </a:r>
          </a:p>
        </p:txBody>
      </p:sp>
      <p:sp>
        <p:nvSpPr>
          <p:cNvPr id="4" name="Slide Number Placeholder 3"/>
          <p:cNvSpPr>
            <a:spLocks noGrp="1"/>
          </p:cNvSpPr>
          <p:nvPr>
            <p:ph type="sldNum" sz="quarter" idx="5"/>
          </p:nvPr>
        </p:nvSpPr>
        <p:spPr/>
        <p:txBody>
          <a:bodyPr/>
          <a:lstStyle/>
          <a:p>
            <a:fld id="{B35A778E-6332-4893-80FC-51D3DECD624C}" type="slidenum">
              <a:rPr lang="hr-HR" smtClean="0"/>
              <a:t>39</a:t>
            </a:fld>
            <a:endParaRPr lang="hr-HR"/>
          </a:p>
        </p:txBody>
      </p:sp>
    </p:spTree>
    <p:extLst>
      <p:ext uri="{BB962C8B-B14F-4D97-AF65-F5344CB8AC3E}">
        <p14:creationId xmlns:p14="http://schemas.microsoft.com/office/powerpoint/2010/main" val="38083331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085" indent="0" algn="just">
              <a:lnSpc>
                <a:spcPct val="115000"/>
              </a:lnSpc>
              <a:spcBef>
                <a:spcPts val="30"/>
              </a:spcBef>
              <a:spcAft>
                <a:spcPts val="1000"/>
              </a:spcAft>
              <a:buFont typeface="Arial" panose="020B0604020202020204" pitchFamily="34" charset="0"/>
              <a:buNone/>
            </a:pPr>
            <a:r>
              <a:rPr lang="hr-HR" sz="1800" dirty="0">
                <a:effectLst/>
                <a:latin typeface="Calibri" panose="020F0502020204030204" pitchFamily="34" charset="0"/>
                <a:ea typeface="MS Mincho" panose="02020609040205080304" pitchFamily="49" charset="-128"/>
                <a:cs typeface="Arial" panose="020B0604020202020204" pitchFamily="34" charset="0"/>
              </a:rPr>
              <a:t>Troškovi osoblja uključuju bruto izdatke za troškove rada (plaće) zaposlenika projektnog partnera koji sudjeluju u projektu, dakle isključivo ČLANOVI PROJEKTNOG TIMA. </a:t>
            </a:r>
          </a:p>
          <a:p>
            <a:pPr marL="0" marR="45085" indent="0" algn="just">
              <a:lnSpc>
                <a:spcPct val="115000"/>
              </a:lnSpc>
              <a:spcBef>
                <a:spcPts val="30"/>
              </a:spcBef>
              <a:spcAft>
                <a:spcPts val="1000"/>
              </a:spcAft>
              <a:buFont typeface="Arial" panose="020B0604020202020204" pitchFamily="34" charset="0"/>
              <a:buNone/>
            </a:pPr>
            <a:r>
              <a:rPr lang="hr-HR" sz="1800" dirty="0">
                <a:effectLst/>
                <a:latin typeface="Calibri" panose="020F0502020204030204" pitchFamily="34" charset="0"/>
                <a:ea typeface="MS Mincho" panose="02020609040205080304" pitchFamily="49" charset="-128"/>
                <a:cs typeface="Arial" panose="020B0604020202020204" pitchFamily="34" charset="0"/>
              </a:rPr>
              <a:t>To mogu biti osobe već zaposlene u instituciji ili novozaposlene osobe zaposlene za isključivo rad na projektu. </a:t>
            </a:r>
          </a:p>
          <a:p>
            <a:pPr marL="0" marR="45085" indent="0" algn="just">
              <a:lnSpc>
                <a:spcPct val="115000"/>
              </a:lnSpc>
              <a:spcBef>
                <a:spcPts val="30"/>
              </a:spcBef>
              <a:spcAft>
                <a:spcPts val="1000"/>
              </a:spcAft>
              <a:buFont typeface="Arial" panose="020B0604020202020204" pitchFamily="34" charset="0"/>
              <a:buNone/>
            </a:pPr>
            <a:r>
              <a:rPr lang="hr-HR" sz="1800" dirty="0">
                <a:effectLst/>
                <a:latin typeface="Calibri" panose="020F0502020204030204" pitchFamily="34" charset="0"/>
                <a:ea typeface="MS Mincho" panose="02020609040205080304" pitchFamily="49" charset="-128"/>
                <a:cs typeface="Arial" panose="020B0604020202020204" pitchFamily="34" charset="0"/>
              </a:rPr>
              <a:t>PRIHVATLJIV je (za HR) Ugovor o radu na određeno ili neodređeno vrijeme ili Rješenje o rasporedu na radno mjesto</a:t>
            </a:r>
          </a:p>
          <a:p>
            <a:pPr marL="0" marR="45085" indent="0" algn="just">
              <a:lnSpc>
                <a:spcPct val="115000"/>
              </a:lnSpc>
              <a:spcBef>
                <a:spcPts val="30"/>
              </a:spcBef>
              <a:spcAft>
                <a:spcPts val="1000"/>
              </a:spcAft>
              <a:buFont typeface="Arial" panose="020B0604020202020204" pitchFamily="34" charset="0"/>
              <a:buNone/>
            </a:pPr>
            <a:endParaRPr lang="hr-HR" sz="1800" dirty="0">
              <a:effectLst/>
              <a:latin typeface="Calibri" panose="020F0502020204030204" pitchFamily="34" charset="0"/>
              <a:ea typeface="MS Mincho" panose="02020609040205080304" pitchFamily="49" charset="-128"/>
              <a:cs typeface="Arial" panose="020B0604020202020204" pitchFamily="34" charset="0"/>
            </a:endParaRPr>
          </a:p>
          <a:p>
            <a:pPr marL="0" marR="45085" indent="0" algn="just">
              <a:lnSpc>
                <a:spcPct val="115000"/>
              </a:lnSpc>
              <a:spcBef>
                <a:spcPts val="30"/>
              </a:spcBef>
              <a:spcAft>
                <a:spcPts val="1000"/>
              </a:spcAft>
              <a:buFont typeface="Arial" panose="020B0604020202020204" pitchFamily="34" charset="0"/>
              <a:buNone/>
            </a:pPr>
            <a:r>
              <a:rPr lang="hr-HR" sz="1800" dirty="0">
                <a:effectLst/>
                <a:latin typeface="Calibri" panose="020F0502020204030204" pitchFamily="34" charset="0"/>
                <a:ea typeface="MS Mincho" panose="02020609040205080304" pitchFamily="49" charset="-128"/>
                <a:cs typeface="Arial" panose="020B0604020202020204" pitchFamily="34" charset="0"/>
              </a:rPr>
              <a:t>BIH/CG – PRIHVATLJIVI SU I UGOVORI O DJELU, ALI SAMO ZA NOVOZAPOSLENE OSOBE I UKOLIKO JE TO U SKLADU S NACIONALNIM I INTERNIM PRAVILIMA INSTITUCIJE.</a:t>
            </a:r>
          </a:p>
        </p:txBody>
      </p:sp>
      <p:sp>
        <p:nvSpPr>
          <p:cNvPr id="4" name="Slide Number Placeholder 3"/>
          <p:cNvSpPr>
            <a:spLocks noGrp="1"/>
          </p:cNvSpPr>
          <p:nvPr>
            <p:ph type="sldNum" sz="quarter" idx="5"/>
          </p:nvPr>
        </p:nvSpPr>
        <p:spPr/>
        <p:txBody>
          <a:bodyPr/>
          <a:lstStyle/>
          <a:p>
            <a:fld id="{B35A778E-6332-4893-80FC-51D3DECD624C}" type="slidenum">
              <a:rPr lang="hr-HR" smtClean="0"/>
              <a:t>40</a:t>
            </a:fld>
            <a:endParaRPr lang="hr-HR"/>
          </a:p>
        </p:txBody>
      </p:sp>
    </p:spTree>
    <p:extLst>
      <p:ext uri="{BB962C8B-B14F-4D97-AF65-F5344CB8AC3E}">
        <p14:creationId xmlns:p14="http://schemas.microsoft.com/office/powerpoint/2010/main" val="4209875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hr-HR" dirty="0" err="1"/>
              <a:t>Subsidy</a:t>
            </a:r>
            <a:r>
              <a:rPr lang="hr-HR" dirty="0"/>
              <a:t> – odredbe o početku provedbe, trajanju projekta, financijski podaci, prava i obveze LP-a i MA-a, izvještajni rokovi i obveze, nepravilnosti i povrat sredstava, prihvatljivost troškova	</a:t>
            </a:r>
          </a:p>
          <a:p>
            <a:pPr marL="0" indent="0">
              <a:buFontTx/>
              <a:buNone/>
            </a:pPr>
            <a:endParaRPr lang="hr-HR" dirty="0"/>
          </a:p>
          <a:p>
            <a:pPr marL="0" indent="0">
              <a:buFontTx/>
              <a:buNone/>
            </a:pPr>
            <a:r>
              <a:rPr lang="hr-HR" dirty="0"/>
              <a:t>Partnerski – isto + definira međusobne odnose projektnog partnerstva</a:t>
            </a:r>
          </a:p>
          <a:p>
            <a:pPr marL="171450" indent="-171450">
              <a:buFontTx/>
              <a:buChar char="-"/>
            </a:pPr>
            <a:endParaRPr lang="hr-HR" dirty="0"/>
          </a:p>
          <a:p>
            <a:pPr marL="171450" indent="-171450">
              <a:buFontTx/>
              <a:buChar char="-"/>
            </a:pPr>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4</a:t>
            </a:fld>
            <a:endParaRPr lang="hr-HR"/>
          </a:p>
        </p:txBody>
      </p:sp>
    </p:spTree>
    <p:extLst>
      <p:ext uri="{BB962C8B-B14F-4D97-AF65-F5344CB8AC3E}">
        <p14:creationId xmlns:p14="http://schemas.microsoft.com/office/powerpoint/2010/main" val="31252245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45085" indent="0" algn="just">
              <a:lnSpc>
                <a:spcPct val="115000"/>
              </a:lnSpc>
              <a:spcBef>
                <a:spcPts val="30"/>
              </a:spcBef>
              <a:spcAft>
                <a:spcPts val="1000"/>
              </a:spcAft>
              <a:buFont typeface="Arial" panose="020B0604020202020204" pitchFamily="34" charset="0"/>
              <a:buNone/>
            </a:pPr>
            <a:r>
              <a:rPr lang="hr-HR" sz="1800" dirty="0">
                <a:effectLst/>
                <a:latin typeface="Calibri" panose="020F0502020204030204" pitchFamily="34" charset="0"/>
                <a:ea typeface="MS Mincho" panose="02020609040205080304" pitchFamily="49" charset="-128"/>
                <a:cs typeface="Arial" panose="020B0604020202020204" pitchFamily="34" charset="0"/>
              </a:rPr>
              <a:t>% angažmana definira se u dokumentu o zaposlenju</a:t>
            </a:r>
          </a:p>
          <a:p>
            <a:pPr marL="0" marR="45085" indent="0" algn="just">
              <a:lnSpc>
                <a:spcPct val="115000"/>
              </a:lnSpc>
              <a:spcBef>
                <a:spcPts val="30"/>
              </a:spcBef>
              <a:spcAft>
                <a:spcPts val="1000"/>
              </a:spcAft>
              <a:buFont typeface="Arial" panose="020B0604020202020204" pitchFamily="34" charset="0"/>
              <a:buNone/>
            </a:pPr>
            <a:endParaRPr lang="hr-HR" sz="1800" dirty="0">
              <a:effectLst/>
              <a:latin typeface="Calibri" panose="020F0502020204030204" pitchFamily="34"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B35A778E-6332-4893-80FC-51D3DECD624C}" type="slidenum">
              <a:rPr lang="hr-HR" smtClean="0"/>
              <a:t>41</a:t>
            </a:fld>
            <a:endParaRPr lang="hr-HR"/>
          </a:p>
        </p:txBody>
      </p:sp>
    </p:spTree>
    <p:extLst>
      <p:ext uri="{BB962C8B-B14F-4D97-AF65-F5344CB8AC3E}">
        <p14:creationId xmlns:p14="http://schemas.microsoft.com/office/powerpoint/2010/main" val="19240916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hr-HR" dirty="0"/>
              <a:t>Uredski i administrativni troškovi pokrivaju operativne i administrativne troškove institucije projektnog partnera neophodne za provedbu projekta, a uključuju troškove: najam ureda; osiguranje i porezi za zgrade u kojima se nalazi osoblje i na opremu ureda (npr. osiguranje od požara, krađe); režije (npr. struja, grijanje, voda); uredski materijal; održavanje, čišćenje i popravci; IT sustavi (podrška informatičkom sustavu administrativne prirode, povezana s provedbom projekta); troškovi komunikacija (npr. telefon, faks, internet, poštanske usluge); bankovne naknade za otvaranje i vođenje računa (npr. otvaranje i vođenje zasebnog računa projekta) i sl. Popis prihvatljivih troškova nalazi se u dokumentu Programski priručnik o prihvatljivosti troškova (PME). </a:t>
            </a:r>
          </a:p>
          <a:p>
            <a:pPr marL="0" indent="0">
              <a:buFont typeface="Arial" panose="020B0604020202020204" pitchFamily="34" charset="0"/>
              <a:buNone/>
            </a:pPr>
            <a:r>
              <a:rPr lang="hr-HR" dirty="0"/>
              <a:t>Troškovi se obračunavaju automatski u </a:t>
            </a:r>
            <a:r>
              <a:rPr lang="hr-HR" dirty="0" err="1"/>
              <a:t>Jems</a:t>
            </a:r>
            <a:r>
              <a:rPr lang="hr-HR" dirty="0"/>
              <a:t> sustavu i nadoknađuju na temelju 2 SCO opcije: 1. fiksnom stopom do 15% prihvatljivih troškova osoblja u okviru opcije 1, 2. kao dio fiksne stope do 40 % izravnih (stvarnih) troškova osoblja u okviru opcije 2. Fiksna stopa odabrana u fazi ugovaranja ostaje nepromijenjena tijekom implementacije! </a:t>
            </a:r>
          </a:p>
          <a:p>
            <a:pPr marL="0" indent="0">
              <a:buFont typeface="Arial" panose="020B0604020202020204" pitchFamily="34" charset="0"/>
              <a:buNone/>
            </a:pPr>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42</a:t>
            </a:fld>
            <a:endParaRPr lang="hr-HR"/>
          </a:p>
        </p:txBody>
      </p:sp>
    </p:spTree>
    <p:extLst>
      <p:ext uri="{BB962C8B-B14F-4D97-AF65-F5344CB8AC3E}">
        <p14:creationId xmlns:p14="http://schemas.microsoft.com/office/powerpoint/2010/main" val="1321407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pl-PL" baseline="0" dirty="0"/>
              <a:t>Za ovu troškovnu kategoriju nije potrebno dostavljati popratnu dokumentaciju kroz partnerske izvještaje. Cjelokupan popis prihvatljiv troškova pod ovom kategorijom definiran je u </a:t>
            </a:r>
            <a:r>
              <a:rPr kumimoji="0" lang="hr-HR" sz="1200" i="0" u="none" strike="noStrike" kern="1200" cap="none" spc="0" normalizeH="0" baseline="0" noProof="0" dirty="0">
                <a:ln>
                  <a:noFill/>
                </a:ln>
                <a:solidFill>
                  <a:srgbClr val="2F5597"/>
                </a:solidFill>
                <a:effectLst/>
                <a:uLnTx/>
                <a:uFillTx/>
                <a:latin typeface="Calibri" panose="020F0502020204030204"/>
                <a:ea typeface="+mn-ea"/>
                <a:cs typeface="+mn-cs"/>
              </a:rPr>
              <a:t>Programskom priručniku o prihvatljivosti troškova (PME) dostupnom na programskom Web-u. </a:t>
            </a:r>
          </a:p>
          <a:p>
            <a:pPr marL="0" indent="0">
              <a:buFont typeface="Arial" panose="020B0604020202020204" pitchFamily="34" charset="0"/>
              <a:buNone/>
            </a:pPr>
            <a:r>
              <a:rPr kumimoji="0" lang="hr-HR" sz="1200" i="0" u="none" strike="noStrike" kern="1200" cap="none" spc="0" normalizeH="0" baseline="0" noProof="0" dirty="0">
                <a:ln>
                  <a:noFill/>
                </a:ln>
                <a:solidFill>
                  <a:srgbClr val="2F5597"/>
                </a:solidFill>
                <a:effectLst/>
                <a:uLnTx/>
                <a:uFillTx/>
                <a:latin typeface="Calibri" panose="020F0502020204030204"/>
                <a:ea typeface="+mn-ea"/>
                <a:cs typeface="+mn-cs"/>
              </a:rPr>
              <a:t>Dodatna napomena: Pod ovom </a:t>
            </a:r>
            <a:r>
              <a:rPr kumimoji="0" lang="hr-HR" sz="1200" i="0" u="none" strike="noStrike" kern="1200" cap="none" spc="0" normalizeH="0" baseline="0" noProof="0" dirty="0" err="1">
                <a:ln>
                  <a:noFill/>
                </a:ln>
                <a:solidFill>
                  <a:srgbClr val="2F5597"/>
                </a:solidFill>
                <a:effectLst/>
                <a:uLnTx/>
                <a:uFillTx/>
                <a:latin typeface="Calibri" panose="020F0502020204030204"/>
                <a:ea typeface="+mn-ea"/>
                <a:cs typeface="+mn-cs"/>
              </a:rPr>
              <a:t>kateg</a:t>
            </a:r>
            <a:r>
              <a:rPr kumimoji="0" lang="hr-HR" sz="1200" i="0" u="none" strike="noStrike" kern="1200" cap="none" spc="0" normalizeH="0" baseline="0" noProof="0" dirty="0">
                <a:ln>
                  <a:noFill/>
                </a:ln>
                <a:solidFill>
                  <a:srgbClr val="2F5597"/>
                </a:solidFill>
                <a:effectLst/>
                <a:uLnTx/>
                <a:uFillTx/>
                <a:latin typeface="Calibri" panose="020F0502020204030204"/>
                <a:ea typeface="+mn-ea"/>
                <a:cs typeface="+mn-cs"/>
              </a:rPr>
              <a:t>. troška ne ulazi: u</a:t>
            </a:r>
            <a:r>
              <a:rPr lang="hr-HR" dirty="0" err="1"/>
              <a:t>redska</a:t>
            </a:r>
            <a:r>
              <a:rPr lang="hr-HR" dirty="0"/>
              <a:t> oprema, IT hardver i softver te namještaj i oprema – već se planiraju i prijavljuju pod trošak opreme. Ovo ne uključuje podršku IT sustava administrativne prirode čiji trošak spada u kategoriju uredskih i administrativnih troškova. Imati na umu da u slučaju da prijavljeni izravni troškovi osoblja nisu u cijelosti prihvatljivi, iznos uredskih i administrativnih troškova proporcionalno se umanjuje (u okviru obje SCO)! </a:t>
            </a:r>
          </a:p>
          <a:p>
            <a:pPr marL="0" indent="0">
              <a:buFont typeface="Arial" panose="020B0604020202020204" pitchFamily="34" charset="0"/>
              <a:buNone/>
            </a:pPr>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43</a:t>
            </a:fld>
            <a:endParaRPr lang="hr-HR"/>
          </a:p>
        </p:txBody>
      </p:sp>
    </p:spTree>
    <p:extLst>
      <p:ext uri="{BB962C8B-B14F-4D97-AF65-F5344CB8AC3E}">
        <p14:creationId xmlns:p14="http://schemas.microsoft.com/office/powerpoint/2010/main" val="4710932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hr-HR" baseline="0" dirty="0"/>
          </a:p>
          <a:p>
            <a:pPr marL="0" indent="0">
              <a:buFont typeface="Arial" panose="020B0604020202020204" pitchFamily="34" charset="0"/>
              <a:buNone/>
            </a:pPr>
            <a:r>
              <a:rPr lang="hr-HR" dirty="0"/>
              <a:t>Troškovi putovanja i smještaja uključuju sljedeće troškove: putni troškovi (npr. karte, putno osiguranje i osiguranje automobila, gorivo, kilometraža automobila, cestarina, naknade za parkiranje, taksi kada javni prijevoz nije dostupan, trošak registracije u sustavu ETIAS; trošak liječničkih potvrda obaveznih za prelazak granice); troškovi obroka; troškovi smještaja; troškovi vize; dnevnice. </a:t>
            </a:r>
            <a:r>
              <a:rPr lang="hr-HR" b="1" dirty="0"/>
              <a:t>Svi navedeni troškovi </a:t>
            </a:r>
            <a:r>
              <a:rPr lang="hr-HR" dirty="0"/>
              <a:t>obuhvaćeni su FIKSNOM STOPOM  - prema tome, stavke troška prijavljene pod kategorijom troškova putovanja i smještaja ne mogu se potraživati u okviru neke druge kategorije troška. Troškovi putovanja i smještaja moraju biti jasno povezani s projektnim aktivnostima. </a:t>
            </a:r>
          </a:p>
        </p:txBody>
      </p:sp>
      <p:sp>
        <p:nvSpPr>
          <p:cNvPr id="4" name="Slide Number Placeholder 3"/>
          <p:cNvSpPr>
            <a:spLocks noGrp="1"/>
          </p:cNvSpPr>
          <p:nvPr>
            <p:ph type="sldNum" sz="quarter" idx="5"/>
          </p:nvPr>
        </p:nvSpPr>
        <p:spPr/>
        <p:txBody>
          <a:bodyPr/>
          <a:lstStyle/>
          <a:p>
            <a:fld id="{B35A778E-6332-4893-80FC-51D3DECD624C}" type="slidenum">
              <a:rPr lang="hr-HR" smtClean="0"/>
              <a:t>44</a:t>
            </a:fld>
            <a:endParaRPr lang="hr-HR"/>
          </a:p>
        </p:txBody>
      </p:sp>
    </p:spTree>
    <p:extLst>
      <p:ext uri="{BB962C8B-B14F-4D97-AF65-F5344CB8AC3E}">
        <p14:creationId xmlns:p14="http://schemas.microsoft.com/office/powerpoint/2010/main" val="515000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just">
              <a:lnSpc>
                <a:spcPct val="115000"/>
              </a:lnSpc>
              <a:buFont typeface="+mj-lt"/>
              <a:buNone/>
            </a:pPr>
            <a:r>
              <a:rPr lang="hr-HR" sz="1800" dirty="0">
                <a:effectLst/>
                <a:latin typeface="Calibri" panose="020F0502020204030204" pitchFamily="34" charset="0"/>
                <a:ea typeface="MS Mincho" panose="02020609040205080304" pitchFamily="49" charset="-128"/>
                <a:cs typeface="Arial" panose="020B0604020202020204" pitchFamily="34" charset="0"/>
              </a:rPr>
              <a:t>DOKUMENTACIJA: </a:t>
            </a:r>
          </a:p>
          <a:p>
            <a:pPr marL="0" lvl="0" indent="0" algn="just">
              <a:lnSpc>
                <a:spcPct val="115000"/>
              </a:lnSpc>
              <a:buFont typeface="+mj-lt"/>
              <a:buNone/>
            </a:pPr>
            <a:r>
              <a:rPr lang="hr-HR" sz="1800" b="1" dirty="0">
                <a:effectLst/>
                <a:latin typeface="Calibri" panose="020F0502020204030204" pitchFamily="34" charset="0"/>
                <a:ea typeface="MS Mincho" panose="02020609040205080304" pitchFamily="49" charset="-128"/>
                <a:cs typeface="Arial" panose="020B0604020202020204" pitchFamily="34" charset="0"/>
              </a:rPr>
              <a:t>Refundacija troškova u okviru opcije 1 – </a:t>
            </a:r>
            <a:r>
              <a:rPr lang="hr-HR" sz="1800" b="0" dirty="0">
                <a:effectLst/>
                <a:latin typeface="Calibri" panose="020F0502020204030204" pitchFamily="34" charset="0"/>
                <a:ea typeface="MS Mincho" panose="02020609040205080304" pitchFamily="49" charset="-128"/>
                <a:cs typeface="Arial" panose="020B0604020202020204" pitchFamily="34" charset="0"/>
              </a:rPr>
              <a:t>Nije potrebno dostavljati svu popratnu dokumentaciju ali je p</a:t>
            </a:r>
            <a:r>
              <a:rPr lang="hr-HR" sz="1800" dirty="0">
                <a:effectLst/>
                <a:latin typeface="Calibri" panose="020F0502020204030204" pitchFamily="34" charset="0"/>
                <a:ea typeface="MS Mincho" panose="02020609040205080304" pitchFamily="49" charset="-128"/>
                <a:cs typeface="Arial" panose="020B0604020202020204" pitchFamily="34" charset="0"/>
              </a:rPr>
              <a:t>otrebno dokazati provedbu aktivnosti vezanih za putovanje kratkim opisom putovanja ostvarenih u relevantnom radnom paketu u </a:t>
            </a:r>
            <a:r>
              <a:rPr lang="hr-HR" sz="1800" dirty="0" err="1">
                <a:effectLst/>
                <a:latin typeface="Calibri" panose="020F0502020204030204" pitchFamily="34" charset="0"/>
                <a:ea typeface="MS Mincho" panose="02020609040205080304" pitchFamily="49" charset="-128"/>
                <a:cs typeface="Arial" panose="020B0604020202020204" pitchFamily="34" charset="0"/>
              </a:rPr>
              <a:t>Jems</a:t>
            </a:r>
            <a:r>
              <a:rPr lang="hr-HR" sz="1800" dirty="0">
                <a:effectLst/>
                <a:latin typeface="Calibri" panose="020F0502020204030204" pitchFamily="34" charset="0"/>
                <a:ea typeface="MS Mincho" panose="02020609040205080304" pitchFamily="49" charset="-128"/>
                <a:cs typeface="Arial" panose="020B0604020202020204" pitchFamily="34" charset="0"/>
              </a:rPr>
              <a:t>-u (</a:t>
            </a:r>
            <a:r>
              <a:rPr lang="hr-HR" sz="1800" b="1" i="1" dirty="0">
                <a:effectLst/>
                <a:latin typeface="Calibri" panose="020F0502020204030204" pitchFamily="34" charset="0"/>
                <a:ea typeface="MS Mincho" panose="02020609040205080304" pitchFamily="49" charset="-128"/>
                <a:cs typeface="Arial" panose="020B0604020202020204" pitchFamily="34" charset="0"/>
              </a:rPr>
              <a:t>WP Progress</a:t>
            </a:r>
            <a:r>
              <a:rPr lang="hr-HR" sz="1800" dirty="0">
                <a:effectLst/>
                <a:latin typeface="Calibri" panose="020F0502020204030204" pitchFamily="34" charset="0"/>
                <a:ea typeface="MS Mincho" panose="02020609040205080304" pitchFamily="49" charset="-128"/>
                <a:cs typeface="Arial" panose="020B0604020202020204" pitchFamily="34" charset="0"/>
              </a:rPr>
              <a:t>) te prilaganjem jednog popratnog dokumenta </a:t>
            </a:r>
            <a:r>
              <a:rPr lang="hr-HR" sz="1800" u="sng" dirty="0">
                <a:effectLst/>
                <a:latin typeface="Calibri" panose="020F0502020204030204" pitchFamily="34" charset="0"/>
                <a:ea typeface="MS Mincho" panose="02020609040205080304" pitchFamily="49" charset="-128"/>
                <a:cs typeface="Arial" panose="020B0604020202020204" pitchFamily="34" charset="0"/>
              </a:rPr>
              <a:t>koji dokazuje da je barem jedno putovanje održano za vrijeme trajanja projekta</a:t>
            </a:r>
            <a:r>
              <a:rPr lang="hr-HR" sz="1800" dirty="0">
                <a:effectLst/>
                <a:latin typeface="Calibri" panose="020F0502020204030204" pitchFamily="34" charset="0"/>
                <a:ea typeface="MS Mincho" panose="02020609040205080304" pitchFamily="49" charset="-128"/>
                <a:cs typeface="Arial" panose="020B0604020202020204" pitchFamily="34" charset="0"/>
              </a:rPr>
              <a:t> (npr. potpisna lista sa eventa/edukacije) – jednom za vrijeme trajanja implementacije projekta (za pojedinog partnera)</a:t>
            </a:r>
          </a:p>
          <a:p>
            <a:pPr marL="0" lvl="0" indent="0" algn="just">
              <a:lnSpc>
                <a:spcPct val="115000"/>
              </a:lnSpc>
              <a:buFont typeface="+mj-lt"/>
              <a:buNone/>
            </a:pPr>
            <a:endParaRPr lang="hr-HR" sz="1800" b="1" dirty="0">
              <a:effectLst/>
              <a:latin typeface="Calibri" panose="020F0502020204030204" pitchFamily="34" charset="0"/>
              <a:ea typeface="MS Mincho" panose="02020609040205080304" pitchFamily="49" charset="-128"/>
              <a:cs typeface="Arial" panose="020B0604020202020204" pitchFamily="34" charset="0"/>
            </a:endParaRPr>
          </a:p>
          <a:p>
            <a:pPr marL="0" lvl="0" indent="0" algn="just">
              <a:lnSpc>
                <a:spcPct val="115000"/>
              </a:lnSpc>
              <a:buFont typeface="+mj-lt"/>
              <a:buNone/>
            </a:pPr>
            <a:r>
              <a:rPr lang="hr-HR" sz="1800" b="1" dirty="0">
                <a:effectLst/>
                <a:latin typeface="Calibri" panose="020F0502020204030204" pitchFamily="34" charset="0"/>
                <a:ea typeface="MS Mincho" panose="02020609040205080304" pitchFamily="49" charset="-128"/>
                <a:cs typeface="Arial" panose="020B0604020202020204" pitchFamily="34" charset="0"/>
              </a:rPr>
              <a:t>Refundacija troškova u okviru opcije 2 - </a:t>
            </a:r>
            <a:r>
              <a:rPr lang="hr-HR" sz="1800" b="0" u="sng" dirty="0">
                <a:effectLst/>
                <a:latin typeface="Calibri" panose="020F0502020204030204" pitchFamily="34" charset="0"/>
                <a:ea typeface="MS Mincho" panose="02020609040205080304" pitchFamily="49" charset="-128"/>
                <a:cs typeface="Arial" panose="020B0604020202020204" pitchFamily="34" charset="0"/>
              </a:rPr>
              <a:t>Nije potrebno dostavljati popratnu dokumentaciju za ovu troškovnu kategoriju u okviru opcije 2 u okviru partnerskog </a:t>
            </a:r>
            <a:r>
              <a:rPr lang="hr-HR" sz="1800" b="0" u="sng" dirty="0" err="1">
                <a:effectLst/>
                <a:latin typeface="Calibri" panose="020F0502020204030204" pitchFamily="34" charset="0"/>
                <a:ea typeface="MS Mincho" panose="02020609040205080304" pitchFamily="49" charset="-128"/>
                <a:cs typeface="Arial" panose="020B0604020202020204" pitchFamily="34" charset="0"/>
              </a:rPr>
              <a:t>reporta</a:t>
            </a:r>
            <a:r>
              <a:rPr lang="hr-HR" sz="1800" b="0" u="sng" dirty="0">
                <a:effectLst/>
                <a:latin typeface="Calibri" panose="020F0502020204030204" pitchFamily="34" charset="0"/>
                <a:ea typeface="MS Mincho" panose="02020609040205080304" pitchFamily="49" charset="-128"/>
                <a:cs typeface="Arial" panose="020B0604020202020204" pitchFamily="34" charset="0"/>
              </a:rPr>
              <a:t>. </a:t>
            </a:r>
          </a:p>
          <a:p>
            <a:pPr marL="0" lvl="0" indent="0" algn="just">
              <a:lnSpc>
                <a:spcPct val="115000"/>
              </a:lnSpc>
              <a:buFont typeface="+mj-lt"/>
              <a:buNone/>
            </a:pPr>
            <a:r>
              <a:rPr lang="hr-HR" sz="1800" b="1" u="sng" dirty="0">
                <a:effectLst/>
                <a:latin typeface="Calibri" panose="020F0502020204030204" pitchFamily="34" charset="0"/>
                <a:ea typeface="MS Mincho" panose="02020609040205080304" pitchFamily="49" charset="-128"/>
                <a:cs typeface="Arial" panose="020B0604020202020204" pitchFamily="34" charset="0"/>
              </a:rPr>
              <a:t>ALI:</a:t>
            </a:r>
          </a:p>
          <a:p>
            <a:pPr marL="342900" lvl="0" indent="-342900" algn="just">
              <a:lnSpc>
                <a:spcPct val="115000"/>
              </a:lnSpc>
              <a:buFont typeface="+mj-lt"/>
              <a:buAutoNum type="arabicParenR"/>
            </a:pPr>
            <a:r>
              <a:rPr lang="hr-HR" sz="1800" b="1" u="sng" dirty="0">
                <a:effectLst/>
                <a:latin typeface="Calibri" panose="020F0502020204030204" pitchFamily="34" charset="0"/>
                <a:ea typeface="MS Mincho" panose="02020609040205080304" pitchFamily="49" charset="-128"/>
                <a:cs typeface="Arial" panose="020B0604020202020204" pitchFamily="34" charset="0"/>
              </a:rPr>
              <a:t>u okviru projektnog </a:t>
            </a:r>
            <a:r>
              <a:rPr lang="hr-HR" sz="1800" b="1" u="sng" dirty="0" err="1">
                <a:effectLst/>
                <a:latin typeface="Calibri" panose="020F0502020204030204" pitchFamily="34" charset="0"/>
                <a:ea typeface="MS Mincho" panose="02020609040205080304" pitchFamily="49" charset="-128"/>
                <a:cs typeface="Arial" panose="020B0604020202020204" pitchFamily="34" charset="0"/>
              </a:rPr>
              <a:t>reporta</a:t>
            </a:r>
            <a:r>
              <a:rPr lang="hr-HR" sz="1800" b="1" u="sng" dirty="0">
                <a:effectLst/>
                <a:latin typeface="Calibri" panose="020F0502020204030204" pitchFamily="34" charset="0"/>
                <a:ea typeface="MS Mincho" panose="02020609040205080304" pitchFamily="49" charset="-128"/>
                <a:cs typeface="Arial" panose="020B0604020202020204" pitchFamily="34" charset="0"/>
              </a:rPr>
              <a:t> će JS pratiti da li su planirana putovanja izvršena kroz kontrolu napretka aktivnosti/</a:t>
            </a:r>
            <a:r>
              <a:rPr lang="hr-HR" sz="1800" b="1" u="sng" dirty="0" err="1">
                <a:effectLst/>
                <a:latin typeface="Calibri" panose="020F0502020204030204" pitchFamily="34" charset="0"/>
                <a:ea typeface="MS Mincho" panose="02020609040205080304" pitchFamily="49" charset="-128"/>
                <a:cs typeface="Arial" panose="020B0604020202020204" pitchFamily="34" charset="0"/>
              </a:rPr>
              <a:t>deliverable</a:t>
            </a:r>
            <a:r>
              <a:rPr lang="hr-HR" sz="1800" b="1" u="sng" dirty="0">
                <a:effectLst/>
                <a:latin typeface="Calibri" panose="020F0502020204030204" pitchFamily="34" charset="0"/>
                <a:ea typeface="MS Mincho" panose="02020609040205080304" pitchFamily="49" charset="-128"/>
                <a:cs typeface="Arial" panose="020B0604020202020204" pitchFamily="34" charset="0"/>
              </a:rPr>
              <a:t>-a/outputa</a:t>
            </a:r>
          </a:p>
          <a:p>
            <a:pPr marL="342900" marR="0" lvl="0" indent="-342900" algn="just" defTabSz="914400" rtl="0" eaLnBrk="1" fontAlgn="auto" latinLnBrk="0" hangingPunct="1">
              <a:lnSpc>
                <a:spcPct val="115000"/>
              </a:lnSpc>
              <a:spcBef>
                <a:spcPts val="0"/>
              </a:spcBef>
              <a:spcAft>
                <a:spcPts val="0"/>
              </a:spcAft>
              <a:buClrTx/>
              <a:buSzTx/>
              <a:buFont typeface="+mj-lt"/>
              <a:buAutoNum type="arabicParenR"/>
              <a:tabLst/>
              <a:defRPr/>
            </a:pPr>
            <a:r>
              <a:rPr lang="hr-HR" sz="1800" b="1" u="sng" dirty="0"/>
              <a:t>PP/LP mora pratiti relevantna nacionalna/interna pravila vezano za putovanja </a:t>
            </a:r>
          </a:p>
          <a:p>
            <a:pPr marL="342900" lvl="0" indent="-342900" algn="just">
              <a:lnSpc>
                <a:spcPct val="115000"/>
              </a:lnSpc>
              <a:buFont typeface="+mj-lt"/>
              <a:buAutoNum type="arabicParenR"/>
            </a:pPr>
            <a:endParaRPr lang="hr-HR" sz="1800" b="1" u="sng" dirty="0">
              <a:effectLst/>
              <a:latin typeface="Calibri" panose="020F0502020204030204" pitchFamily="34" charset="0"/>
              <a:ea typeface="MS Mincho" panose="02020609040205080304" pitchFamily="49" charset="-128"/>
              <a:cs typeface="Arial" panose="020B0604020202020204" pitchFamily="34" charset="0"/>
            </a:endParaRPr>
          </a:p>
          <a:p>
            <a:pPr marL="0" lvl="0" indent="0" algn="just">
              <a:lnSpc>
                <a:spcPct val="115000"/>
              </a:lnSpc>
              <a:buFont typeface="+mj-lt"/>
              <a:buNone/>
            </a:pPr>
            <a:endParaRPr lang="hr-HR" sz="1800" b="0" u="sng" dirty="0">
              <a:effectLst/>
              <a:latin typeface="Calibri" panose="020F05020202040302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800" u="sng" dirty="0"/>
              <a:t>Putni troškovi i troškovi smještaja vanjskih stručnjaka i pružatelja usluga (uključujući govornike, voditelje, nastavnike, dionike itd.) koji sudjeluju na projektu ne mogu se uključiti u ovu kategoriju troškova</a:t>
            </a:r>
            <a:r>
              <a:rPr lang="hr-HR" sz="1800" dirty="0"/>
              <a:t>; moraju se prijaviti kao troškovi vanjske ekspertize i usluga; </a:t>
            </a:r>
            <a:r>
              <a:rPr kumimoji="0" lang="hr-HR" sz="1800" i="0" u="none" strike="noStrike" kern="1200" cap="none" spc="0" normalizeH="0" baseline="0" noProof="0" dirty="0">
                <a:ln>
                  <a:noFill/>
                </a:ln>
                <a:solidFill>
                  <a:srgbClr val="2F5597"/>
                </a:solidFill>
                <a:effectLst/>
                <a:uLnTx/>
                <a:uFillTx/>
                <a:latin typeface="Calibri" panose="020F0502020204030204"/>
                <a:ea typeface="+mn-ea"/>
                <a:cs typeface="+mn-cs"/>
              </a:rPr>
              <a:t>Ako prijavljeni izravni troškovi osoblja nisu u cijelosti prihvatljivi, iznos troškova putovanja i smještaja proporcionalno se umanjuje (u okviru obje SCO)! </a:t>
            </a:r>
          </a:p>
          <a:p>
            <a:pPr marL="0" indent="0">
              <a:buFont typeface="Arial" panose="020B0604020202020204" pitchFamily="34" charset="0"/>
              <a:buNone/>
            </a:pPr>
            <a:endParaRPr lang="hr-HR" sz="1800" dirty="0">
              <a:effectLst/>
              <a:latin typeface="Calibri" panose="020F0502020204030204" pitchFamily="34"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B35A778E-6332-4893-80FC-51D3DECD624C}" type="slidenum">
              <a:rPr lang="hr-HR" smtClean="0"/>
              <a:t>45</a:t>
            </a:fld>
            <a:endParaRPr lang="hr-HR"/>
          </a:p>
        </p:txBody>
      </p:sp>
    </p:spTree>
    <p:extLst>
      <p:ext uri="{BB962C8B-B14F-4D97-AF65-F5344CB8AC3E}">
        <p14:creationId xmlns:p14="http://schemas.microsoft.com/office/powerpoint/2010/main" val="26493715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hr-HR" dirty="0"/>
              <a:t>Uključuje troškove podugovaranja vanjskih stručnjaka za različite ekspertize nužne za provedbu projekta, a koje projektni tim sam ne može odraditi. To mogu biti troškovi: studije ili ankete, treninzi; prijevodi; razvoj IT sustava i web stranica, promocija, komunikacija, promidžba, organizacija događaja(najam, catering); sudjelovanje u događajima (npr. kotizacija za registraciju); konzultantske i računovodstvene usluge; putovanja i smještaj za vanjske stručnjake, govornike, dionike; druge specifične ekspertize (npr. IT konzultanti, publikacije, procjene utjecaja na okoliš, projektiranje i sl. Vanjska ekspertiza i usluge pokrivaju troškove koji se plaćaju na temelju ugovora i na temelju računa/zahtjeva za naknadu vanjskim stručnjacima i pružateljima usluga ugovorenih za obavljanje određenih zadataka ili aktivnosti povezanih s provedbom operacije. Za ovu kategoriju troška potrebno je obavezno provesti postupak javne nabave (kad je planiran kao realni trošak u okviru SCO 1) - Svaka PP odgovoran je osigurati poštivanje važećih pravila i načela javne nabave. Ugovaranje zaposlenika institucije projektnog partnera za obavljanje vanjskih usluga uz financijsku naknadu u okviru partnerstva na ISTOM projektu nije dozvoljeno! Plaćanje predujmova vanjskim pružateljima usluga načelno su prihvatljiva </a:t>
            </a:r>
            <a:r>
              <a:rPr lang="hr-HR" u="sng" dirty="0"/>
              <a:t>ako su u skladu s važećim pravilima javne nabave </a:t>
            </a:r>
            <a:r>
              <a:rPr lang="hr-HR" dirty="0"/>
              <a:t>i ako je tako naznačeno u ugovoru. ALI - predujmove plaćene vanjskom pružatelju usluga </a:t>
            </a:r>
            <a:r>
              <a:rPr lang="hr-HR" b="1" dirty="0"/>
              <a:t>u punom iznosu ugovora </a:t>
            </a:r>
            <a:r>
              <a:rPr lang="hr-HR" dirty="0"/>
              <a:t>nije moguće potraživati ​​bez dokaza o isporuci usluge!</a:t>
            </a:r>
          </a:p>
        </p:txBody>
      </p:sp>
      <p:sp>
        <p:nvSpPr>
          <p:cNvPr id="4" name="Slide Number Placeholder 3"/>
          <p:cNvSpPr>
            <a:spLocks noGrp="1"/>
          </p:cNvSpPr>
          <p:nvPr>
            <p:ph type="sldNum" sz="quarter" idx="5"/>
          </p:nvPr>
        </p:nvSpPr>
        <p:spPr/>
        <p:txBody>
          <a:bodyPr/>
          <a:lstStyle/>
          <a:p>
            <a:fld id="{B35A778E-6332-4893-80FC-51D3DECD624C}" type="slidenum">
              <a:rPr lang="hr-HR" smtClean="0"/>
              <a:t>46</a:t>
            </a:fld>
            <a:endParaRPr lang="hr-HR"/>
          </a:p>
        </p:txBody>
      </p:sp>
    </p:spTree>
    <p:extLst>
      <p:ext uri="{BB962C8B-B14F-4D97-AF65-F5344CB8AC3E}">
        <p14:creationId xmlns:p14="http://schemas.microsoft.com/office/powerpoint/2010/main" val="3558620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hr-HR" dirty="0"/>
              <a:t>U okviru SCO 2, kao dio fiksne stope do 40 % izravnih (stvarnih) troškova osoblja -  nije potrebno dostavljati popratnu dokumentaciju za ovu kategoriju troškova!</a:t>
            </a:r>
          </a:p>
          <a:p>
            <a:pPr marL="0" indent="0">
              <a:buFont typeface="Arial" panose="020B0604020202020204" pitchFamily="34" charset="0"/>
              <a:buNone/>
            </a:pPr>
            <a:r>
              <a:rPr lang="hr-HR" sz="1200" b="1" u="sng" dirty="0">
                <a:effectLst/>
                <a:latin typeface="Calibri" panose="020F0502020204030204" pitchFamily="34" charset="0"/>
                <a:ea typeface="MS Mincho" panose="02020609040205080304" pitchFamily="49" charset="-128"/>
                <a:cs typeface="Arial" panose="020B0604020202020204" pitchFamily="34" charset="0"/>
              </a:rPr>
              <a:t>ALI:</a:t>
            </a:r>
          </a:p>
          <a:p>
            <a:pPr marL="228600" indent="-228600">
              <a:buFont typeface="Arial" panose="020B0604020202020204" pitchFamily="34" charset="0"/>
              <a:buAutoNum type="arabicParenR"/>
            </a:pPr>
            <a:r>
              <a:rPr lang="hr-HR" sz="1200" b="1" u="sng" dirty="0">
                <a:effectLst/>
                <a:latin typeface="Calibri" panose="020F0502020204030204" pitchFamily="34" charset="0"/>
                <a:ea typeface="MS Mincho" panose="02020609040205080304" pitchFamily="49" charset="-128"/>
                <a:cs typeface="Arial" panose="020B0604020202020204" pitchFamily="34" charset="0"/>
              </a:rPr>
              <a:t>u okviru projektnog </a:t>
            </a:r>
            <a:r>
              <a:rPr lang="hr-HR" sz="1200" b="1" u="sng" dirty="0" err="1">
                <a:effectLst/>
                <a:latin typeface="Calibri" panose="020F0502020204030204" pitchFamily="34" charset="0"/>
                <a:ea typeface="MS Mincho" panose="02020609040205080304" pitchFamily="49" charset="-128"/>
                <a:cs typeface="Arial" panose="020B0604020202020204" pitchFamily="34" charset="0"/>
              </a:rPr>
              <a:t>reporta</a:t>
            </a:r>
            <a:r>
              <a:rPr lang="hr-HR" sz="1200" b="1" u="sng" dirty="0">
                <a:effectLst/>
                <a:latin typeface="Calibri" panose="020F0502020204030204" pitchFamily="34" charset="0"/>
                <a:ea typeface="MS Mincho" panose="02020609040205080304" pitchFamily="49" charset="-128"/>
                <a:cs typeface="Arial" panose="020B0604020202020204" pitchFamily="34" charset="0"/>
              </a:rPr>
              <a:t> će JS pratiti da li su planirane usluge izvršene kroz kontrolu napretka aktivnosti/</a:t>
            </a:r>
            <a:r>
              <a:rPr lang="hr-HR" sz="1200" b="1" u="sng" dirty="0" err="1">
                <a:effectLst/>
                <a:latin typeface="Calibri" panose="020F0502020204030204" pitchFamily="34" charset="0"/>
                <a:ea typeface="MS Mincho" panose="02020609040205080304" pitchFamily="49" charset="-128"/>
                <a:cs typeface="Arial" panose="020B0604020202020204" pitchFamily="34" charset="0"/>
              </a:rPr>
              <a:t>deliverable</a:t>
            </a:r>
            <a:r>
              <a:rPr lang="hr-HR" sz="1200" b="1" u="sng" dirty="0">
                <a:effectLst/>
                <a:latin typeface="Calibri" panose="020F0502020204030204" pitchFamily="34" charset="0"/>
                <a:ea typeface="MS Mincho" panose="02020609040205080304" pitchFamily="49" charset="-128"/>
                <a:cs typeface="Arial" panose="020B0604020202020204" pitchFamily="34" charset="0"/>
              </a:rPr>
              <a:t>-a/outputa</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AutoNum type="arabicParenR"/>
              <a:tabLst/>
              <a:defRPr/>
            </a:pPr>
            <a:r>
              <a:rPr lang="hr-HR" b="1" u="sng" dirty="0"/>
              <a:t>PP/LP je mora pri nabavi usluga pratiti relevantne postupke JN</a:t>
            </a:r>
          </a:p>
          <a:p>
            <a:pPr marL="0" indent="0">
              <a:buFont typeface="Arial" panose="020B0604020202020204" pitchFamily="34" charset="0"/>
              <a:buNone/>
            </a:pPr>
            <a:r>
              <a:rPr lang="hr-HR" dirty="0"/>
              <a:t> </a:t>
            </a:r>
          </a:p>
          <a:p>
            <a:pPr marL="0" indent="0">
              <a:buFont typeface="Arial" panose="020B0604020202020204" pitchFamily="34" charset="0"/>
              <a:buNone/>
            </a:pPr>
            <a:endParaRPr lang="hr-HR" dirty="0"/>
          </a:p>
          <a:p>
            <a:pPr marL="0" indent="0">
              <a:buFont typeface="Arial" panose="020B0604020202020204" pitchFamily="34" charset="0"/>
              <a:buNone/>
            </a:pPr>
            <a:r>
              <a:rPr lang="hr-HR" dirty="0"/>
              <a:t>U okviru opcije SCO 1 (kad su vanjske usluge planirane kao stvaran / realan trošak) potrebno je dostaviti svu popratnu dokumentaciju: 1. Kompletna dokumentacija javne nabave; 2.Ugovor ili narudžbenica (za vrijednosti za koje nije obvezno sklapanje ugovora)((Ugovor treba imati jasnu referencu na projekt (akronim) i Program; Za stručnjake plaćene po danu/satu potrebno je navesti cijenu po danu/satu te broj ugovorenih dana/sati kao i ukupan iznos ugovora)); 3.Račun, zahtjev za plaćanje/nadoknadu ili dokument jednake vrijednosti s nazivom Programa i projekta (akronim) te opisom pruženih usluga sukladno ugovoru (Za stručnjake koji su plaćeni po satu/danu, račun ili dokument jednake vrijednosti treba sadržavati kvantitativne informacije o naplaćenim satima/danima, cijenu po jedinici vremena i ukupnu cijenu.</a:t>
            </a:r>
          </a:p>
          <a:p>
            <a:pPr marL="0" indent="0">
              <a:buFont typeface="Arial" panose="020B0604020202020204" pitchFamily="34" charset="0"/>
              <a:buNone/>
            </a:pPr>
            <a:endParaRPr lang="hr-HR" dirty="0"/>
          </a:p>
          <a:p>
            <a:pPr marL="0" indent="0">
              <a:buFont typeface="Arial" panose="020B0604020202020204" pitchFamily="34" charset="0"/>
              <a:buNone/>
            </a:pPr>
            <a:endParaRPr lang="hr-HR" dirty="0"/>
          </a:p>
          <a:p>
            <a:pPr marL="0" indent="0">
              <a:buFont typeface="Arial" panose="020B0604020202020204" pitchFamily="34" charset="0"/>
              <a:buNone/>
            </a:pPr>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47</a:t>
            </a:fld>
            <a:endParaRPr lang="hr-HR"/>
          </a:p>
        </p:txBody>
      </p:sp>
    </p:spTree>
    <p:extLst>
      <p:ext uri="{BB962C8B-B14F-4D97-AF65-F5344CB8AC3E}">
        <p14:creationId xmlns:p14="http://schemas.microsoft.com/office/powerpoint/2010/main" val="376330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hr-HR" dirty="0"/>
              <a:t>4. Dokaz plaćanja (npr. bankovni izvod); 5. Obračun doprinosa i poreza sukladno pripadajućoj vrsti ugovora (JOPPD obrazac), ukoliko je primjenjivo.6. U slučaju troškova putovanja i smještaja vanjskih stručnjaka: računi ili dokumenti jednake vrijednosti (hotelski računi, autobusne, avionske karte itd.) uključujući dokaze plaćanja (npr. bankovni izvodi) i dokaz o povratu (troškovi unaprijed financirani od strane stručnjaka). Dokaz o njihovom sudjelovanju (npr. potpisani popis sudionika) također treba dostaviti u skladu s onim što je obvezno prema nacionalnim / institucionalnim pravilima PP-a. 7. Dokaz o provedenim aktivnostima (npr. studije, promotivni materijali i sl.; ili ako se radi o događajima: dnevni red, lista sudionika, foto dokumentacija, i sl.), uključujući dokaze vidljivosti (gdje je primjenjivo). NAPOMENA: Svaka promjena ugovora treba biti dokumentirana i dostavljena u sklopu izvještajnog perioda u kojem je promjena nastala.</a:t>
            </a:r>
          </a:p>
          <a:p>
            <a:pPr marL="0" indent="0">
              <a:buFont typeface="Arial" panose="020B0604020202020204" pitchFamily="34" charset="0"/>
              <a:buNone/>
            </a:pPr>
            <a:endParaRPr lang="hr-HR" dirty="0"/>
          </a:p>
          <a:p>
            <a:pPr marL="0" indent="0">
              <a:buFont typeface="Arial" panose="020B0604020202020204" pitchFamily="34" charset="0"/>
              <a:buNone/>
            </a:pPr>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48</a:t>
            </a:fld>
            <a:endParaRPr lang="hr-HR"/>
          </a:p>
        </p:txBody>
      </p:sp>
    </p:spTree>
    <p:extLst>
      <p:ext uri="{BB962C8B-B14F-4D97-AF65-F5344CB8AC3E}">
        <p14:creationId xmlns:p14="http://schemas.microsoft.com/office/powerpoint/2010/main" val="11702529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hr-HR" baseline="0" dirty="0"/>
          </a:p>
          <a:p>
            <a:pPr marL="342900" indent="-342900">
              <a:buFont typeface="Arial" panose="020B0604020202020204" pitchFamily="34" charset="0"/>
              <a:buChar char="•"/>
            </a:pPr>
            <a:r>
              <a:rPr lang="hr-HR" sz="1200" b="0" dirty="0">
                <a:latin typeface="+mn-lt"/>
              </a:rPr>
              <a:t>P</a:t>
            </a:r>
            <a:r>
              <a:rPr lang="en-US" sz="1200" b="0" dirty="0" err="1">
                <a:latin typeface="+mn-lt"/>
              </a:rPr>
              <a:t>rihvatljiv</a:t>
            </a:r>
            <a:r>
              <a:rPr lang="en-US" sz="1200" b="0" dirty="0">
                <a:latin typeface="+mn-lt"/>
              </a:rPr>
              <a:t> </a:t>
            </a:r>
            <a:r>
              <a:rPr lang="en-US" sz="1200" b="0" dirty="0" err="1">
                <a:latin typeface="+mn-lt"/>
              </a:rPr>
              <a:t>trošak</a:t>
            </a:r>
            <a:r>
              <a:rPr lang="en-US" sz="1200" b="0" dirty="0">
                <a:latin typeface="+mn-lt"/>
              </a:rPr>
              <a:t> je </a:t>
            </a:r>
            <a:r>
              <a:rPr lang="en-US" sz="1200" b="0" dirty="0" err="1">
                <a:latin typeface="+mn-lt"/>
              </a:rPr>
              <a:t>nabavna</a:t>
            </a:r>
            <a:r>
              <a:rPr lang="en-US" sz="1200" b="0" dirty="0">
                <a:latin typeface="+mn-lt"/>
              </a:rPr>
              <a:t> </a:t>
            </a:r>
            <a:r>
              <a:rPr lang="en-US" sz="1200" b="0" dirty="0" err="1">
                <a:latin typeface="+mn-lt"/>
              </a:rPr>
              <a:t>vrijednost</a:t>
            </a:r>
            <a:r>
              <a:rPr lang="en-US" sz="1200" b="0" dirty="0">
                <a:latin typeface="+mn-lt"/>
              </a:rPr>
              <a:t> </a:t>
            </a:r>
            <a:r>
              <a:rPr lang="en-US" sz="1200" b="0" dirty="0" err="1">
                <a:latin typeface="+mn-lt"/>
              </a:rPr>
              <a:t>opreme</a:t>
            </a:r>
            <a:r>
              <a:rPr lang="en-US" sz="1200" b="0" dirty="0">
                <a:latin typeface="+mn-lt"/>
              </a:rPr>
              <a:t>, </a:t>
            </a:r>
            <a:r>
              <a:rPr lang="en-US" sz="1200" b="0" dirty="0" err="1">
                <a:latin typeface="+mn-lt"/>
              </a:rPr>
              <a:t>trošak</a:t>
            </a:r>
            <a:r>
              <a:rPr lang="en-US" sz="1200" b="0" dirty="0">
                <a:latin typeface="+mn-lt"/>
              </a:rPr>
              <a:t> </a:t>
            </a:r>
            <a:r>
              <a:rPr lang="en-US" sz="1200" b="0" dirty="0" err="1">
                <a:latin typeface="+mn-lt"/>
              </a:rPr>
              <a:t>najma</a:t>
            </a:r>
            <a:r>
              <a:rPr lang="en-US" sz="1200" b="0" dirty="0">
                <a:latin typeface="+mn-lt"/>
              </a:rPr>
              <a:t> </a:t>
            </a:r>
            <a:r>
              <a:rPr lang="en-US" sz="1200" b="0" dirty="0" err="1">
                <a:latin typeface="+mn-lt"/>
              </a:rPr>
              <a:t>te</a:t>
            </a:r>
            <a:r>
              <a:rPr lang="en-US" sz="1200" b="0" dirty="0">
                <a:latin typeface="+mn-lt"/>
              </a:rPr>
              <a:t> </a:t>
            </a:r>
            <a:r>
              <a:rPr lang="en-US" sz="1200" b="0" dirty="0" err="1">
                <a:latin typeface="+mn-lt"/>
              </a:rPr>
              <a:t>trošak</a:t>
            </a:r>
            <a:r>
              <a:rPr lang="en-US" sz="1200" b="0" dirty="0">
                <a:latin typeface="+mn-lt"/>
              </a:rPr>
              <a:t> </a:t>
            </a:r>
            <a:r>
              <a:rPr lang="en-US" sz="1200" b="0" dirty="0" err="1">
                <a:latin typeface="+mn-lt"/>
              </a:rPr>
              <a:t>zakupa</a:t>
            </a:r>
            <a:r>
              <a:rPr lang="hr-HR" sz="1200" b="0" dirty="0">
                <a:latin typeface="+mn-lt"/>
              </a:rPr>
              <a:t> </a:t>
            </a:r>
            <a:r>
              <a:rPr lang="en-US" sz="1200" b="0" dirty="0">
                <a:latin typeface="+mn-lt"/>
              </a:rPr>
              <a:t>(</a:t>
            </a:r>
            <a:r>
              <a:rPr lang="en-US" sz="1200" b="0" dirty="0" err="1">
                <a:latin typeface="+mn-lt"/>
              </a:rPr>
              <a:t>leasinga</a:t>
            </a:r>
            <a:r>
              <a:rPr lang="en-US" sz="1200" b="0" dirty="0">
                <a:latin typeface="+mn-lt"/>
              </a:rPr>
              <a:t>)</a:t>
            </a:r>
            <a:r>
              <a:rPr lang="hr-HR" sz="1200" b="0" dirty="0">
                <a:latin typeface="+mn-lt"/>
              </a:rPr>
              <a:t> </a:t>
            </a:r>
            <a:r>
              <a:rPr lang="en-US" sz="1200" b="0" dirty="0" err="1">
                <a:latin typeface="+mn-lt"/>
              </a:rPr>
              <a:t>opreme</a:t>
            </a:r>
            <a:r>
              <a:rPr lang="en-US" sz="1200" b="0" dirty="0">
                <a:latin typeface="+mn-lt"/>
              </a:rPr>
              <a:t>. </a:t>
            </a:r>
            <a:r>
              <a:rPr lang="hr-HR" sz="1200" dirty="0">
                <a:latin typeface="+mn-lt"/>
              </a:rPr>
              <a:t>O</a:t>
            </a:r>
            <a:r>
              <a:rPr lang="en-US" sz="1200" dirty="0" err="1">
                <a:latin typeface="+mn-lt"/>
              </a:rPr>
              <a:t>prema</a:t>
            </a:r>
            <a:r>
              <a:rPr lang="en-US" sz="1200" dirty="0">
                <a:latin typeface="+mn-lt"/>
              </a:rPr>
              <a:t> </a:t>
            </a:r>
            <a:r>
              <a:rPr lang="hr-HR" sz="1200" dirty="0">
                <a:latin typeface="+mn-lt"/>
              </a:rPr>
              <a:t>mora biti </a:t>
            </a:r>
            <a:r>
              <a:rPr lang="en-US" sz="1200" dirty="0" err="1">
                <a:latin typeface="+mn-lt"/>
              </a:rPr>
              <a:t>nužna</a:t>
            </a:r>
            <a:r>
              <a:rPr lang="en-US" sz="1200" dirty="0">
                <a:latin typeface="+mn-lt"/>
              </a:rPr>
              <a:t> za </a:t>
            </a:r>
            <a:r>
              <a:rPr lang="en-US" sz="1200" dirty="0" err="1">
                <a:latin typeface="+mn-lt"/>
              </a:rPr>
              <a:t>implementaciju</a:t>
            </a:r>
            <a:r>
              <a:rPr lang="en-US" sz="1200" dirty="0">
                <a:latin typeface="+mn-lt"/>
              </a:rPr>
              <a:t> </a:t>
            </a:r>
            <a:r>
              <a:rPr lang="en-US" sz="1200" dirty="0" err="1">
                <a:latin typeface="+mn-lt"/>
              </a:rPr>
              <a:t>projekta</a:t>
            </a:r>
            <a:r>
              <a:rPr lang="hr-HR" sz="1200" dirty="0">
                <a:latin typeface="+mn-lt"/>
              </a:rPr>
              <a:t> kako bi trošak bio prihvatljiv. </a:t>
            </a:r>
          </a:p>
          <a:p>
            <a:pPr marL="342900" indent="-342900">
              <a:buFont typeface="Arial" panose="020B0604020202020204" pitchFamily="34" charset="0"/>
              <a:buChar char="•"/>
            </a:pPr>
            <a:r>
              <a:rPr lang="hr-HR" dirty="0"/>
              <a:t>Prihvatljivi izdaci za opremu ograničeni su na sljedeće: uredska oprema; IT hardver i softver; namještaj i oprema; laboratorijska oprema; strojevi i instrumenti; alati ili uređaji; vozila; druga specifična oprema potrebnu za rad (npr. mjerni instrumenti, izložbena oprema, rezervni dijelovi, potrošni materijal potreban za provedbu aktivnosti i sl.).</a:t>
            </a:r>
          </a:p>
          <a:p>
            <a:pPr marL="342900" indent="-342900">
              <a:buFont typeface="Arial" panose="020B0604020202020204" pitchFamily="34" charset="0"/>
              <a:buChar char="•"/>
            </a:pPr>
            <a:r>
              <a:rPr lang="hr-HR" dirty="0"/>
              <a:t>Troškovi opreme su prihvatljivi ako su relevantni za provedbu projekta! Opremu za opću (uredsku) uporabu potrebno je kupiti u početnoj fazi razdoblja provedbe ili kasnije u opravdanim slučajevima. Nije dopušteno dvostruko financiranje ; Svi troškovi opreme podliježu važećim pravilima javne nabave i svaka partnerska organizacija odgovorna je osigurati poštivanje pravila i načela javne nabave. Korisnici moraju osigurati vidljivost opreme koja se koristi za provedbu operacije u skladu s pravilima vidljivosti Programa; Predujmovi mogu biti prihvatljivi ako su u skladu s važećim pravilima javne nabave i ako su navedeni u ugovoru. Međutim, predujam plaćen dobavljaču opreme u punom iznosu ugovora nije moguće potraživati ​​bez dokaza o isporuci usluge; Prijenos vlasništva (ako je primjenjivo) mora se provesti u skladu s važećim nacionalnim pravilima, tj. postupak povezan s prijenosom vlasništva nad opremom mora se jasno pratiti tijekom provedbe operacije (npr. dokazati u računovodstvenim evidencijama uključenih partnera/ciljnih skupina ili u registrima inventara) jer to može biti predmet provjere od strane Programskih tijela. Kupljena oprema mora se koristiti u svrhe od javnog interesa ako se prenosi relevantnoj ciljnoj skupini.</a:t>
            </a:r>
          </a:p>
        </p:txBody>
      </p:sp>
      <p:sp>
        <p:nvSpPr>
          <p:cNvPr id="4" name="Slide Number Placeholder 3"/>
          <p:cNvSpPr>
            <a:spLocks noGrp="1"/>
          </p:cNvSpPr>
          <p:nvPr>
            <p:ph type="sldNum" sz="quarter" idx="5"/>
          </p:nvPr>
        </p:nvSpPr>
        <p:spPr/>
        <p:txBody>
          <a:bodyPr/>
          <a:lstStyle/>
          <a:p>
            <a:fld id="{B35A778E-6332-4893-80FC-51D3DECD624C}" type="slidenum">
              <a:rPr lang="hr-HR" smtClean="0"/>
              <a:t>49</a:t>
            </a:fld>
            <a:endParaRPr lang="hr-HR"/>
          </a:p>
        </p:txBody>
      </p:sp>
    </p:spTree>
    <p:extLst>
      <p:ext uri="{BB962C8B-B14F-4D97-AF65-F5344CB8AC3E}">
        <p14:creationId xmlns:p14="http://schemas.microsoft.com/office/powerpoint/2010/main" val="290008927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hr-HR"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vi-VN" sz="1200" b="0" dirty="0">
                <a:solidFill>
                  <a:schemeClr val="accent1">
                    <a:lumMod val="75000"/>
                  </a:schemeClr>
                </a:solidFill>
                <a:latin typeface="Calibri" panose="020F0502020204030204" pitchFamily="34" charset="0"/>
                <a:ea typeface="+mn-ea"/>
                <a:cs typeface="Calibri" panose="020F0502020204030204" pitchFamily="34" charset="0"/>
              </a:rPr>
              <a:t>Troškovi unajmljene ili iznajmljene opreme</a:t>
            </a:r>
            <a:r>
              <a:rPr lang="hr-HR" sz="1200" b="0" dirty="0">
                <a:solidFill>
                  <a:schemeClr val="accent1">
                    <a:lumMod val="75000"/>
                  </a:schemeClr>
                </a:solidFill>
                <a:latin typeface="Calibri" panose="020F0502020204030204" pitchFamily="34" charset="0"/>
                <a:ea typeface="+mn-ea"/>
                <a:cs typeface="Calibri" panose="020F0502020204030204" pitchFamily="34" charset="0"/>
              </a:rPr>
              <a:t>  - p</a:t>
            </a:r>
            <a:r>
              <a:rPr lang="vi-VN" sz="1200" b="0" dirty="0">
                <a:solidFill>
                  <a:schemeClr val="accent1">
                    <a:lumMod val="75000"/>
                  </a:schemeClr>
                </a:solidFill>
                <a:latin typeface="Calibri" panose="020F0502020204030204" pitchFamily="34" charset="0"/>
                <a:ea typeface="+mn-ea"/>
                <a:cs typeface="Calibri" panose="020F0502020204030204" pitchFamily="34" charset="0"/>
              </a:rPr>
              <a:t>rihvatljivi u potpunosti ako se oprema koristi </a:t>
            </a:r>
            <a:r>
              <a:rPr lang="vi-VN" sz="1200" dirty="0">
                <a:solidFill>
                  <a:schemeClr val="accent1">
                    <a:lumMod val="75000"/>
                  </a:schemeClr>
                </a:solidFill>
                <a:latin typeface="Calibri" panose="020F0502020204030204" pitchFamily="34" charset="0"/>
                <a:ea typeface="+mn-ea"/>
                <a:cs typeface="Calibri" panose="020F0502020204030204" pitchFamily="34" charset="0"/>
              </a:rPr>
              <a:t>100% za implementaciju projekta</a:t>
            </a:r>
            <a:r>
              <a:rPr lang="vi-VN" sz="1200" b="0" dirty="0">
                <a:solidFill>
                  <a:schemeClr val="accent1">
                    <a:lumMod val="75000"/>
                  </a:schemeClr>
                </a:solidFill>
                <a:latin typeface="Calibri" panose="020F0502020204030204" pitchFamily="34" charset="0"/>
                <a:ea typeface="+mn-ea"/>
                <a:cs typeface="Calibri" panose="020F0502020204030204" pitchFamily="34" charset="0"/>
              </a:rPr>
              <a:t>. </a:t>
            </a:r>
            <a:r>
              <a:rPr lang="vi-VN" sz="1200" dirty="0">
                <a:solidFill>
                  <a:schemeClr val="accent1">
                    <a:lumMod val="75000"/>
                  </a:schemeClr>
                </a:solidFill>
                <a:latin typeface="Calibri" panose="020F0502020204030204" pitchFamily="34" charset="0"/>
                <a:ea typeface="+mn-ea"/>
                <a:cs typeface="Calibri" panose="020F0502020204030204" pitchFamily="34" charset="0"/>
              </a:rPr>
              <a:t>Ako se oprema koristi samo u određenom razdoblju, troškovi prihvatljivi samo za to razdoblje</a:t>
            </a:r>
            <a:r>
              <a:rPr lang="hr-HR" sz="1200" dirty="0">
                <a:solidFill>
                  <a:schemeClr val="accent1">
                    <a:lumMod val="75000"/>
                  </a:schemeClr>
                </a:solidFill>
                <a:latin typeface="Calibri" panose="020F0502020204030204" pitchFamily="34" charset="0"/>
                <a:ea typeface="+mn-ea"/>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sz="1200" dirty="0">
              <a:solidFill>
                <a:schemeClr val="accent1">
                  <a:lumMod val="75000"/>
                </a:schemeClr>
              </a:solidFill>
              <a:latin typeface="Calibri" panose="020F0502020204030204" pitchFamily="34" charset="0"/>
              <a:ea typeface="+mn-ea"/>
              <a:cs typeface="Calibri" panose="020F0502020204030204" pitchFamily="34" charset="0"/>
            </a:endParaRPr>
          </a:p>
          <a:p>
            <a:pPr marL="0" indent="0">
              <a:buFont typeface="Arial" panose="020B0604020202020204" pitchFamily="34" charset="0"/>
              <a:buNone/>
            </a:pPr>
            <a:r>
              <a:rPr lang="hr-HR" dirty="0"/>
              <a:t>Novost u 21-27 perspektivi na našem Programu – Prihvatljivi su troškovi nabave rabljene opreme, ali uz zadovoljenje uvjeta – da ta oprema prvotno nije bila financirana  kroz neka EU sredstva (da nema dvostrukog financiranja); da cijena takve opreme odgovara tržišnim cijenama odnosno ne prelazi tržišnu cijenu, te da ima sve tehničke karakteristike potrebne za rad i u skladu je s važećim normama i standardima.</a:t>
            </a:r>
          </a:p>
          <a:p>
            <a:pPr marL="0" indent="0">
              <a:buFont typeface="Arial" panose="020B0604020202020204" pitchFamily="34" charset="0"/>
              <a:buNone/>
            </a:pPr>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50</a:t>
            </a:fld>
            <a:endParaRPr lang="hr-HR"/>
          </a:p>
        </p:txBody>
      </p:sp>
    </p:spTree>
    <p:extLst>
      <p:ext uri="{BB962C8B-B14F-4D97-AF65-F5344CB8AC3E}">
        <p14:creationId xmlns:p14="http://schemas.microsoft.com/office/powerpoint/2010/main" val="728111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LP- odgovoran za provedbu projekta, osigurava ispravno upravljanje projektom, koordinacija između partnera, komunicira s programskim tijelima, pravovremena transfer sredstava partnerima, odgovara za povrat sredstava u slučaju nepravilnosti i sl.</a:t>
            </a:r>
          </a:p>
          <a:p>
            <a:endParaRPr lang="hr-HR" dirty="0"/>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PP – odgovoran je za provedbu svojih aktivnosti i budžeta, p</a:t>
            </a:r>
            <a:r>
              <a:rPr lang="hr-HR" sz="1200" b="0" u="none" kern="1200" dirty="0">
                <a:latin typeface="Open Sans" panose="020B0606030504020204"/>
              </a:rPr>
              <a:t>ravovremeno proslijediti  potrebnu dokumentaciju i tražene informacije LP-u, pravovremeno dostavljati partnerska izvješća FLC-u, propisno čuvati projektnu dokumentaciju i dati pristup programskim tijelima</a:t>
            </a:r>
            <a:endParaRPr lang="en-US" sz="1200" b="0" u="none" kern="1200" dirty="0">
              <a:latin typeface="Open Sans" panose="020B0606030504020204"/>
            </a:endParaRPr>
          </a:p>
          <a:p>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5</a:t>
            </a:fld>
            <a:endParaRPr lang="hr-HR"/>
          </a:p>
        </p:txBody>
      </p:sp>
    </p:spTree>
    <p:extLst>
      <p:ext uri="{BB962C8B-B14F-4D97-AF65-F5344CB8AC3E}">
        <p14:creationId xmlns:p14="http://schemas.microsoft.com/office/powerpoint/2010/main" val="18681083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hr-HR" dirty="0"/>
              <a:t>U okviru SCO 2, kao dio fiksne stope do 40 % izravnih (stvarnih) troškova osoblja -  nije potrebno dostavljati popratnu dokumentaciju za ovu kategoriju troškova! </a:t>
            </a:r>
          </a:p>
          <a:p>
            <a:pPr marL="0" indent="0">
              <a:buFont typeface="Arial" panose="020B0604020202020204" pitchFamily="34" charset="0"/>
              <a:buNone/>
            </a:pPr>
            <a:r>
              <a:rPr lang="hr-HR" b="1" dirty="0"/>
              <a:t>ALI:</a:t>
            </a:r>
          </a:p>
          <a:p>
            <a:pPr marL="228600" indent="-228600">
              <a:buFont typeface="Arial" panose="020B0604020202020204" pitchFamily="34" charset="0"/>
              <a:buAutoNum type="arabicParenR"/>
            </a:pPr>
            <a:r>
              <a:rPr lang="hr-HR" b="1" u="sng" dirty="0"/>
              <a:t>u okviru projektnog </a:t>
            </a:r>
            <a:r>
              <a:rPr lang="hr-HR" b="1" u="sng" dirty="0" err="1"/>
              <a:t>reporta</a:t>
            </a:r>
            <a:r>
              <a:rPr lang="hr-HR" b="1" u="sng" dirty="0"/>
              <a:t> će JS pratiti da li je planirana oprema nabavljena i koristi se u predviđene svrhe kroz kontrolu napretka aktivnosti/</a:t>
            </a:r>
            <a:r>
              <a:rPr lang="hr-HR" b="1" u="sng" dirty="0" err="1"/>
              <a:t>deliverable</a:t>
            </a:r>
            <a:r>
              <a:rPr lang="hr-HR" b="1" u="sng" dirty="0"/>
              <a:t>-a/outputa</a:t>
            </a:r>
          </a:p>
          <a:p>
            <a:pPr marL="228600" indent="-228600">
              <a:buFont typeface="Arial" panose="020B0604020202020204" pitchFamily="34" charset="0"/>
              <a:buAutoNum type="arabicParenR"/>
            </a:pPr>
            <a:r>
              <a:rPr lang="hr-HR" b="1" u="sng" dirty="0"/>
              <a:t>PP/LP je mora pri nabavi opreme pratiti relevantne postupke JN</a:t>
            </a:r>
          </a:p>
          <a:p>
            <a:pPr marL="228600" indent="-228600">
              <a:buFont typeface="Arial" panose="020B0604020202020204" pitchFamily="34" charset="0"/>
              <a:buAutoNum type="arabicParenR"/>
            </a:pPr>
            <a:endParaRPr lang="hr-HR" b="1" dirty="0"/>
          </a:p>
          <a:p>
            <a:pPr marL="0" indent="0">
              <a:buFont typeface="Arial" panose="020B0604020202020204" pitchFamily="34" charset="0"/>
              <a:buNone/>
            </a:pPr>
            <a:endParaRPr lang="hr-HR" dirty="0"/>
          </a:p>
          <a:p>
            <a:pPr marL="0" indent="0">
              <a:buFont typeface="Arial" panose="020B0604020202020204" pitchFamily="34" charset="0"/>
              <a:buNone/>
            </a:pPr>
            <a:r>
              <a:rPr lang="hr-HR" dirty="0"/>
              <a:t>U okviru opcije SCO 1 (kad je oprema planirana kao stvaran / realan trošak) potrebno je dostaviti svu popratnu dokumentaciju: Kompletna dokumentacija javne nabave; Ugovor koji utvrđuje robu koja će se isporučiti i sve usluge povezane s instalacijom i/ili održavanjem robe/opreme ili narudžbenica (za vrijednosti za koje nije obvezno sklapanje ugovora); Račun ili dokument jednake vrijednosti s nazivom Programa i projekta (akronim); Dokaz plaćanja (npr. bankovni izvod); Dokaz o dostavi, instalaciji i stavljanju opreme u upotrebu (npr. dostavnica, foto dokumentacija, inventarna lista, zapisnik o stavljanju u upotrebu i sl.); Dokaz da je nabavljena oprema označena sukladno programskim zahtjevima vezanim uz vidljivost, informiranje i obavještavanje; Ispis/izvod iz materijalnih računovodstvenih evidencija/inventurna lista/popis imovine. NAPOMENA:  Svaka promjena ugovora treba biti dokumentirana i dostavljena u sklopu izvještajnog perioda u kojem je promjena nastala.</a:t>
            </a:r>
          </a:p>
          <a:p>
            <a:pPr marL="0" indent="0">
              <a:buFont typeface="Arial" panose="020B0604020202020204" pitchFamily="34" charset="0"/>
              <a:buNone/>
            </a:pPr>
            <a:endParaRPr lang="hr-HR" dirty="0"/>
          </a:p>
          <a:p>
            <a:pPr marL="0" indent="0">
              <a:buFont typeface="Arial" panose="020B0604020202020204" pitchFamily="34" charset="0"/>
              <a:buNone/>
            </a:pPr>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51</a:t>
            </a:fld>
            <a:endParaRPr lang="hr-HR"/>
          </a:p>
        </p:txBody>
      </p:sp>
    </p:spTree>
    <p:extLst>
      <p:ext uri="{BB962C8B-B14F-4D97-AF65-F5344CB8AC3E}">
        <p14:creationId xmlns:p14="http://schemas.microsoft.com/office/powerpoint/2010/main" val="4390878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Troškovi infrastrukture i radova su prihvatljivi samo ako su neposredno povezani s ciljevima Programa i projekta koji provodite.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200" b="0" dirty="0">
                <a:latin typeface="Calibri" panose="020F0502020204030204" pitchFamily="34" charset="0"/>
                <a:cs typeface="Calibri" panose="020F0502020204030204" pitchFamily="34" charset="0"/>
              </a:rPr>
              <a:t>U</a:t>
            </a:r>
            <a:r>
              <a:rPr lang="vi-VN" sz="1200" b="0" dirty="0">
                <a:latin typeface="Calibri" panose="020F0502020204030204" pitchFamily="34" charset="0"/>
                <a:cs typeface="Calibri" panose="020F0502020204030204" pitchFamily="34" charset="0"/>
              </a:rPr>
              <a:t>laganja u infrastrukturu mogu</a:t>
            </a:r>
            <a:r>
              <a:rPr lang="hr-HR" sz="1200" b="0" dirty="0">
                <a:latin typeface="Calibri" panose="020F0502020204030204" pitchFamily="34" charset="0"/>
                <a:cs typeface="Calibri" panose="020F0502020204030204" pitchFamily="34" charset="0"/>
              </a:rPr>
              <a:t> se</a:t>
            </a:r>
            <a:r>
              <a:rPr lang="vi-VN" sz="1200" b="0" dirty="0">
                <a:latin typeface="Calibri" panose="020F0502020204030204" pitchFamily="34" charset="0"/>
                <a:cs typeface="Calibri" panose="020F0502020204030204" pitchFamily="34" charset="0"/>
              </a:rPr>
              <a:t> odnositi na</a:t>
            </a:r>
            <a:r>
              <a:rPr lang="hr-HR" sz="1200" b="0" dirty="0">
                <a:latin typeface="Calibri" panose="020F0502020204030204" pitchFamily="34" charset="0"/>
                <a:cs typeface="Calibri" panose="020F0502020204030204" pitchFamily="34" charset="0"/>
              </a:rPr>
              <a:t> određeni</a:t>
            </a:r>
            <a:r>
              <a:rPr lang="vi-VN" sz="1200" b="0" dirty="0">
                <a:latin typeface="Calibri" panose="020F0502020204030204" pitchFamily="34" charset="0"/>
                <a:cs typeface="Calibri" panose="020F0502020204030204" pitchFamily="34" charset="0"/>
              </a:rPr>
              <a:t> objekt (npr. zgradu) koji će biti novoizgrađen ili na </a:t>
            </a:r>
            <a:r>
              <a:rPr lang="hr-HR" sz="1200" b="0" dirty="0">
                <a:latin typeface="Calibri" panose="020F0502020204030204" pitchFamily="34" charset="0"/>
                <a:cs typeface="Calibri" panose="020F0502020204030204" pitchFamily="34" charset="0"/>
              </a:rPr>
              <a:t>adaptaciju/</a:t>
            </a:r>
            <a:r>
              <a:rPr lang="vi-VN" sz="1200" b="0" dirty="0">
                <a:latin typeface="Calibri" panose="020F0502020204030204" pitchFamily="34" charset="0"/>
                <a:cs typeface="Calibri" panose="020F0502020204030204" pitchFamily="34" charset="0"/>
              </a:rPr>
              <a:t>obnovu već postojeće infrastrukture</a:t>
            </a:r>
            <a:r>
              <a:rPr lang="hr-HR" sz="1200" b="0"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200" b="0" dirty="0">
                <a:latin typeface="Calibri" panose="020F0502020204030204" pitchFamily="34" charset="0"/>
                <a:cs typeface="Calibri" panose="020F0502020204030204" pitchFamily="34" charset="0"/>
              </a:rPr>
              <a:t>Prilikom izvođenja radova potrebno je poštivati zahtjeve informiranja i vidljivosti, kao što je bilo već predstavljeno u prezentaciji o vidljivosti.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1667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Prilikom prijavljivanja troškova vezanih uz izvođenje radova, potrebno je u </a:t>
            </a:r>
            <a:r>
              <a:rPr lang="hr-HR" dirty="0" err="1"/>
              <a:t>Jems</a:t>
            </a:r>
            <a:r>
              <a:rPr lang="hr-HR" dirty="0"/>
              <a:t> priložiti sljedeću popratnu dokumentaciju: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 Svu dokumentaciju provedene javne nabave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 Ugovor o radovima u kojem je jasno naznačen naziv našeg programa i akronim projekta. Sve eventualne promjene ugovora moraju biti u skladu s važećim pravilima javne nabave i trebaju biti dokumentirane.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 Račun s jasno naznačenom specifikacijom troškova, nazivom našeg programa i akronimom projekta – račun se može odnositi i samo na privremenu građevinsku situaciju. Račun treba uključivati detaljni opis provedenih radova, sukladno ugovoru.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 Dokaz o plaćanju (npr. izvadak iz bankovnog sustava) i dokaz da je trošak propisno knjižen (kartice konta iz računovodstvenog sustava)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 Fotografije koje prate sve faze gradnje (uključujući potrebne elemente vidljivosti, kao što je već bilo predstavljeno u prezentaciji o vidljivosti)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 Izvješće nadzornog inženjera</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U </a:t>
            </a:r>
            <a:r>
              <a:rPr lang="hr-HR" b="1" dirty="0"/>
              <a:t>slučaju nabave zemljišta</a:t>
            </a:r>
            <a:r>
              <a:rPr lang="hr-HR" dirty="0"/>
              <a:t>, potrebno je priložiti sve potrebne dozvole odnosno suglasnosti koje su vezane uz izvođenje radova te dokaz o vlasništvu </a:t>
            </a:r>
          </a:p>
          <a:p>
            <a:pPr marL="0" indent="0">
              <a:buFont typeface="Arial" panose="020B0604020202020204" pitchFamily="34" charset="0"/>
              <a:buNone/>
            </a:pPr>
            <a:r>
              <a:rPr lang="hr-HR" b="1" dirty="0"/>
              <a:t>U slučaju planiranih manjih radova (npr. unutarnjeg uređenja prostora i sl. u okviru SCO 2, kao dio fiksne stope do 40 % izravnih (stvarnih) troškova osoblja -  nije potrebno dostavljati popratnu dokumentaciju za ovu kategoriju troškova! </a:t>
            </a:r>
          </a:p>
          <a:p>
            <a:pPr marL="0" indent="0">
              <a:buFont typeface="Arial" panose="020B0604020202020204" pitchFamily="34" charset="0"/>
              <a:buNone/>
            </a:pPr>
            <a:r>
              <a:rPr lang="hr-HR" b="1" dirty="0"/>
              <a:t>ALI:</a:t>
            </a:r>
          </a:p>
          <a:p>
            <a:pPr marL="228600" indent="-228600">
              <a:buFont typeface="Arial" panose="020B0604020202020204" pitchFamily="34" charset="0"/>
              <a:buAutoNum type="arabicParenR"/>
            </a:pPr>
            <a:r>
              <a:rPr lang="hr-HR" b="1" u="sng" dirty="0"/>
              <a:t>u okviru projektnog </a:t>
            </a:r>
            <a:r>
              <a:rPr lang="hr-HR" b="1" u="sng" dirty="0" err="1"/>
              <a:t>reporta</a:t>
            </a:r>
            <a:r>
              <a:rPr lang="hr-HR" b="1" u="sng" dirty="0"/>
              <a:t> će JS pratiti da li su planirani radovi izvršeni kroz kontrolu napretka aktivnosti/</a:t>
            </a:r>
            <a:r>
              <a:rPr lang="hr-HR" b="1" u="sng" dirty="0" err="1"/>
              <a:t>deliverable</a:t>
            </a:r>
            <a:r>
              <a:rPr lang="hr-HR" b="1" u="sng" dirty="0"/>
              <a:t>-a/outputa</a:t>
            </a:r>
          </a:p>
          <a:p>
            <a:pPr marL="228600" indent="-228600">
              <a:buFont typeface="Arial" panose="020B0604020202020204" pitchFamily="34" charset="0"/>
              <a:buAutoNum type="arabicParenR"/>
            </a:pPr>
            <a:r>
              <a:rPr lang="hr-HR" b="1" u="sng" dirty="0"/>
              <a:t>PP/LP je mora pri nabavi radova pratiti relevantne postupke JN</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4631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b="0" dirty="0">
                <a:latin typeface="Calibri" panose="020F0502020204030204" pitchFamily="34" charset="0"/>
                <a:cs typeface="Calibri" panose="020F0502020204030204" pitchFamily="34" charset="0"/>
              </a:rPr>
              <a:t>-</a:t>
            </a:r>
            <a:r>
              <a:rPr lang="vi-VN" b="0" dirty="0">
                <a:latin typeface="Calibri" panose="020F0502020204030204" pitchFamily="34" charset="0"/>
                <a:cs typeface="Calibri" panose="020F0502020204030204" pitchFamily="34" charset="0"/>
              </a:rPr>
              <a:t>Korisnici su dužni čuvati sve popratne dokumente </a:t>
            </a:r>
            <a:r>
              <a:rPr lang="hr-HR" b="0" dirty="0">
                <a:latin typeface="Calibri" panose="020F0502020204030204" pitchFamily="34" charset="0"/>
                <a:cs typeface="Calibri" panose="020F0502020204030204" pitchFamily="34" charset="0"/>
              </a:rPr>
              <a:t>vezane uz provedene aktivnosti i evidentiranje troškova. Dokumenti mogu biti originalni tiskani dokumenti ili ovjerene kopije tiskanih dokumenata ili se mogu nalaziti u elektronskom obliku. </a:t>
            </a:r>
            <a:r>
              <a:rPr lang="hr-HR" b="1" dirty="0">
                <a:latin typeface="Calibri" panose="020F0502020204030204" pitchFamily="34" charset="0"/>
                <a:cs typeface="Calibri" panose="020F0502020204030204" pitchFamily="34" charset="0"/>
              </a:rPr>
              <a:t>Svi ugovori i računi trebaju sadržavati naziv Programa i akronim projekta – BEZ OBZIRA NA SCO METODU KOJA SE KORISTI!</a:t>
            </a:r>
            <a:endParaRPr lang="hr-HR" b="0" dirty="0">
              <a:latin typeface="Calibri" panose="020F0502020204030204" pitchFamily="34" charset="0"/>
              <a:cs typeface="Calibri" panose="020F0502020204030204" pitchFamily="34" charset="0"/>
            </a:endParaRPr>
          </a:p>
          <a:p>
            <a:r>
              <a:rPr lang="hr-HR" b="0" dirty="0">
                <a:latin typeface="Calibri" panose="020F0502020204030204" pitchFamily="34" charset="0"/>
                <a:cs typeface="Calibri" panose="020F0502020204030204" pitchFamily="34" charset="0"/>
              </a:rPr>
              <a:t>-Dokumenti se trebaju čuvati barem 5 godina od 31. prosinca/decembra godine u kojoj je Program isplatio zadnju tranšu ugovorenog iznosa </a:t>
            </a:r>
            <a:r>
              <a:rPr lang="hr-HR" b="0" dirty="0" err="1">
                <a:latin typeface="Calibri" panose="020F0502020204030204" pitchFamily="34" charset="0"/>
                <a:cs typeface="Calibri" panose="020F0502020204030204" pitchFamily="34" charset="0"/>
              </a:rPr>
              <a:t>Lead</a:t>
            </a:r>
            <a:r>
              <a:rPr lang="hr-HR" b="0" dirty="0">
                <a:latin typeface="Calibri" panose="020F0502020204030204" pitchFamily="34" charset="0"/>
                <a:cs typeface="Calibri" panose="020F0502020204030204" pitchFamily="34" charset="0"/>
              </a:rPr>
              <a:t> Partneru. </a:t>
            </a:r>
          </a:p>
          <a:p>
            <a:r>
              <a:rPr lang="hr-HR" b="0" dirty="0">
                <a:latin typeface="Calibri" panose="020F0502020204030204" pitchFamily="34" charset="0"/>
                <a:cs typeface="Calibri" panose="020F0502020204030204" pitchFamily="34" charset="0"/>
              </a:rPr>
              <a:t>-</a:t>
            </a:r>
            <a:r>
              <a:rPr lang="vi-VN" b="0" dirty="0">
                <a:latin typeface="Calibri" panose="020F0502020204030204" pitchFamily="34" charset="0"/>
                <a:cs typeface="Calibri" panose="020F0502020204030204" pitchFamily="34" charset="0"/>
              </a:rPr>
              <a:t>U svrhu</a:t>
            </a:r>
            <a:r>
              <a:rPr lang="hr-HR" b="0" dirty="0">
                <a:latin typeface="Calibri" panose="020F0502020204030204" pitchFamily="34" charset="0"/>
                <a:cs typeface="Calibri" panose="020F0502020204030204" pitchFamily="34" charset="0"/>
              </a:rPr>
              <a:t> provođenja</a:t>
            </a:r>
            <a:r>
              <a:rPr lang="vi-VN" b="0" dirty="0">
                <a:latin typeface="Calibri" panose="020F0502020204030204" pitchFamily="34" charset="0"/>
                <a:cs typeface="Calibri" panose="020F0502020204030204" pitchFamily="34" charset="0"/>
              </a:rPr>
              <a:t> kontrole i revizije, LP i PP moraju</a:t>
            </a:r>
            <a:r>
              <a:rPr lang="hr-HR" b="0" dirty="0">
                <a:latin typeface="Calibri" panose="020F0502020204030204" pitchFamily="34" charset="0"/>
                <a:cs typeface="Calibri" panose="020F0502020204030204" pitchFamily="34" charset="0"/>
              </a:rPr>
              <a:t> biti u mogućnosti</a:t>
            </a:r>
            <a:r>
              <a:rPr lang="vi-VN" b="0" dirty="0">
                <a:latin typeface="Calibri" panose="020F0502020204030204" pitchFamily="34" charset="0"/>
                <a:cs typeface="Calibri" panose="020F0502020204030204" pitchFamily="34" charset="0"/>
              </a:rPr>
              <a:t> dostaviti sve potrebne dokumente i</a:t>
            </a:r>
            <a:r>
              <a:rPr lang="hr-HR" b="0" dirty="0">
                <a:latin typeface="Calibri" panose="020F0502020204030204" pitchFamily="34" charset="0"/>
                <a:cs typeface="Calibri" panose="020F0502020204030204" pitchFamily="34" charset="0"/>
              </a:rPr>
              <a:t> </a:t>
            </a:r>
            <a:r>
              <a:rPr lang="vi-VN" b="0" dirty="0">
                <a:latin typeface="Calibri" panose="020F0502020204030204" pitchFamily="34" charset="0"/>
                <a:cs typeface="Calibri" panose="020F0502020204030204" pitchFamily="34" charset="0"/>
              </a:rPr>
              <a:t>informacije </a:t>
            </a:r>
            <a:r>
              <a:rPr lang="hr-HR" b="0" dirty="0">
                <a:latin typeface="Calibri" panose="020F0502020204030204" pitchFamily="34" charset="0"/>
                <a:cs typeface="Calibri" panose="020F0502020204030204" pitchFamily="34" charset="0"/>
              </a:rPr>
              <a:t>na zahtjev programskih tijela (tijekom provedbe projekta i u razdoblju od 5 godina navedenom gore).</a:t>
            </a:r>
          </a:p>
          <a:p>
            <a:r>
              <a:rPr lang="hr-HR" dirty="0">
                <a:latin typeface="Calibri" panose="020F0502020204030204" pitchFamily="34" charset="0"/>
                <a:cs typeface="Calibri" panose="020F0502020204030204" pitchFamily="34" charset="0"/>
              </a:rPr>
              <a:t>-Radi preglednosti i lakšeg provođenja kontrole i revizije, troškove je potrebno dokumentirati prema proračunskim kategorijama.</a:t>
            </a:r>
          </a:p>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CFFED-4F8B-4131-AA6D-2966990A9FE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2966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hr-HR" b="0" dirty="0">
                <a:latin typeface="Calibri" panose="020F0502020204030204" pitchFamily="34" charset="0"/>
                <a:ea typeface="Open Sans" panose="020B0606030504020204" pitchFamily="34" charset="0"/>
                <a:cs typeface="Calibri" panose="020F0502020204030204" pitchFamily="34" charset="0"/>
              </a:rPr>
              <a:t>Troškovi se u </a:t>
            </a:r>
            <a:r>
              <a:rPr lang="hr-HR" b="0" dirty="0" err="1">
                <a:latin typeface="Calibri" panose="020F0502020204030204" pitchFamily="34" charset="0"/>
                <a:ea typeface="Open Sans" panose="020B0606030504020204" pitchFamily="34" charset="0"/>
                <a:cs typeface="Calibri" panose="020F0502020204030204" pitchFamily="34" charset="0"/>
              </a:rPr>
              <a:t>Jemsu</a:t>
            </a:r>
            <a:r>
              <a:rPr lang="hr-HR" b="0" dirty="0">
                <a:latin typeface="Calibri" panose="020F0502020204030204" pitchFamily="34" charset="0"/>
                <a:ea typeface="Open Sans" panose="020B0606030504020204" pitchFamily="34" charset="0"/>
                <a:cs typeface="Calibri" panose="020F0502020204030204" pitchFamily="34" charset="0"/>
              </a:rPr>
              <a:t> prijavljuju u </a:t>
            </a:r>
            <a:r>
              <a:rPr lang="hr-HR" dirty="0">
                <a:latin typeface="Calibri" panose="020F0502020204030204" pitchFamily="34" charset="0"/>
                <a:ea typeface="Open Sans" panose="020B0606030504020204" pitchFamily="34" charset="0"/>
                <a:cs typeface="Calibri" panose="020F0502020204030204" pitchFamily="34" charset="0"/>
              </a:rPr>
              <a:t>valuti u kojoj su stvarno nastali odnosno u kojoj su plaćeni.</a:t>
            </a:r>
            <a:endParaRPr lang="hr-HR" b="0" dirty="0">
              <a:latin typeface="Calibri"/>
              <a:ea typeface="Open Sans" panose="020B0606030504020204" pitchFamily="34" charset="0"/>
              <a:cs typeface="Calibri"/>
            </a:endParaRPr>
          </a:p>
          <a:p>
            <a:r>
              <a:rPr lang="hr-HR" b="0" dirty="0">
                <a:latin typeface="Calibri"/>
                <a:ea typeface="Open Sans" panose="020B0606030504020204" pitchFamily="34" charset="0"/>
                <a:cs typeface="Calibri"/>
              </a:rPr>
              <a:t>Tečaj za preračunavanje je definiran </a:t>
            </a:r>
            <a:r>
              <a:rPr lang="hr-HR" dirty="0">
                <a:latin typeface="Calibri"/>
                <a:ea typeface="Open Sans" panose="020B0606030504020204" pitchFamily="34" charset="0"/>
                <a:cs typeface="Calibri"/>
              </a:rPr>
              <a:t>u </a:t>
            </a:r>
            <a:r>
              <a:rPr lang="hr-HR" dirty="0" err="1">
                <a:latin typeface="Calibri"/>
                <a:ea typeface="Open Sans" panose="020B0606030504020204" pitchFamily="34" charset="0"/>
                <a:cs typeface="Calibri"/>
              </a:rPr>
              <a:t>Jemsu</a:t>
            </a:r>
            <a:r>
              <a:rPr lang="hr-HR" b="0" dirty="0">
                <a:latin typeface="Calibri"/>
                <a:ea typeface="Open Sans" panose="020B0606030504020204" pitchFamily="34" charset="0"/>
                <a:cs typeface="Calibri"/>
              </a:rPr>
              <a:t>, a preračunavanje se vrši </a:t>
            </a:r>
            <a:r>
              <a:rPr lang="hr-HR" dirty="0">
                <a:latin typeface="Calibri"/>
                <a:ea typeface="Open Sans" panose="020B0606030504020204" pitchFamily="34" charset="0"/>
                <a:cs typeface="Calibri"/>
              </a:rPr>
              <a:t>automatski</a:t>
            </a:r>
            <a:r>
              <a:rPr lang="hr-HR" b="0" dirty="0">
                <a:latin typeface="Calibri"/>
                <a:ea typeface="Open Sans" panose="020B0606030504020204" pitchFamily="34" charset="0"/>
                <a:cs typeface="Calibri"/>
              </a:rPr>
              <a:t> prema tečaju EK (</a:t>
            </a:r>
            <a:r>
              <a:rPr lang="hr-HR" b="0" dirty="0" err="1">
                <a:latin typeface="Calibri"/>
                <a:ea typeface="Open Sans" panose="020B0606030504020204" pitchFamily="34" charset="0"/>
                <a:cs typeface="Calibri"/>
              </a:rPr>
              <a:t>Inforeuro</a:t>
            </a:r>
            <a:r>
              <a:rPr lang="hr-HR" b="0" dirty="0">
                <a:latin typeface="Calibri"/>
                <a:ea typeface="Open Sans" panose="020B0606030504020204" pitchFamily="34" charset="0"/>
                <a:cs typeface="Calibri"/>
              </a:rPr>
              <a:t>) za mjesec u kojem se podnosi izvješće kojim su obuhvaćeni troškovi.</a:t>
            </a:r>
          </a:p>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CFFED-4F8B-4131-AA6D-2966990A9FE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30002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sz="1200" b="0" dirty="0">
                <a:latin typeface="Calibri" panose="020F0502020204030204" pitchFamily="34" charset="0"/>
                <a:cs typeface="Calibri" panose="020F0502020204030204" pitchFamily="34" charset="0"/>
              </a:rPr>
              <a:t>-P</a:t>
            </a:r>
            <a:r>
              <a:rPr lang="en-US" sz="1200" b="0" dirty="0" err="1">
                <a:latin typeface="Calibri" panose="020F0502020204030204" pitchFamily="34" charset="0"/>
                <a:cs typeface="Calibri" panose="020F0502020204030204" pitchFamily="34" charset="0"/>
              </a:rPr>
              <a:t>otrebno</a:t>
            </a:r>
            <a:r>
              <a:rPr lang="en-US" sz="1200" b="0" dirty="0">
                <a:latin typeface="Calibri" panose="020F0502020204030204" pitchFamily="34" charset="0"/>
                <a:cs typeface="Calibri" panose="020F0502020204030204" pitchFamily="34" charset="0"/>
              </a:rPr>
              <a:t> je </a:t>
            </a:r>
            <a:r>
              <a:rPr lang="en-US" sz="1200" b="0" dirty="0" err="1">
                <a:latin typeface="Calibri" panose="020F0502020204030204" pitchFamily="34" charset="0"/>
                <a:cs typeface="Calibri" panose="020F0502020204030204" pitchFamily="34" charset="0"/>
              </a:rPr>
              <a:t>pravilno</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računovodstveno</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evidentirati</a:t>
            </a:r>
            <a:r>
              <a:rPr lang="hr-HR" sz="1200" b="0" dirty="0">
                <a:latin typeface="Calibri" panose="020F0502020204030204" pitchFamily="34" charset="0"/>
                <a:cs typeface="Calibri" panose="020F0502020204030204" pitchFamily="34" charset="0"/>
              </a:rPr>
              <a:t> svaki trošak koji nastane u sklopu vaših projekata</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te</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osigurati</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jasan</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revizorski</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trag</a:t>
            </a:r>
            <a:r>
              <a:rPr lang="hr-HR" sz="1200" b="0" dirty="0">
                <a:latin typeface="Calibri" panose="020F0502020204030204" pitchFamily="34" charset="0"/>
                <a:cs typeface="Calibri" panose="020F0502020204030204" pitchFamily="34" charset="0"/>
              </a:rPr>
              <a:t>!</a:t>
            </a:r>
          </a:p>
          <a:p>
            <a:r>
              <a:rPr lang="hr-HR" sz="1200" b="0" dirty="0">
                <a:latin typeface="Calibri" panose="020F0502020204030204" pitchFamily="34" charset="0"/>
                <a:cs typeface="Calibri" panose="020F0502020204030204" pitchFamily="34" charset="0"/>
              </a:rPr>
              <a:t>-D</a:t>
            </a:r>
            <a:r>
              <a:rPr lang="vi-VN" sz="1200" b="0" dirty="0">
                <a:latin typeface="Calibri" panose="020F0502020204030204" pitchFamily="34" charset="0"/>
                <a:cs typeface="Calibri" panose="020F0502020204030204" pitchFamily="34" charset="0"/>
              </a:rPr>
              <a:t>a bi troškovi bili prihvatljivi nužno je da su </a:t>
            </a:r>
            <a:r>
              <a:rPr lang="vi-VN" sz="1200" dirty="0">
                <a:latin typeface="Calibri" panose="020F0502020204030204" pitchFamily="34" charset="0"/>
                <a:cs typeface="Calibri" panose="020F0502020204030204" pitchFamily="34" charset="0"/>
              </a:rPr>
              <a:t>vidljivi i provjerljivi </a:t>
            </a:r>
            <a:r>
              <a:rPr lang="vi-VN" sz="1200" b="0" dirty="0">
                <a:latin typeface="Calibri" panose="020F0502020204030204" pitchFamily="34" charset="0"/>
                <a:cs typeface="Calibri" panose="020F0502020204030204" pitchFamily="34" charset="0"/>
              </a:rPr>
              <a:t>kroz </a:t>
            </a:r>
            <a:r>
              <a:rPr lang="vi-VN" sz="1200" dirty="0">
                <a:latin typeface="Calibri" panose="020F0502020204030204" pitchFamily="34" charset="0"/>
                <a:cs typeface="Calibri" panose="020F0502020204030204" pitchFamily="34" charset="0"/>
              </a:rPr>
              <a:t>računovodstveni sustav partnera </a:t>
            </a:r>
            <a:r>
              <a:rPr lang="vi-VN" sz="1200" b="0" dirty="0">
                <a:latin typeface="Calibri" panose="020F0502020204030204" pitchFamily="34" charset="0"/>
                <a:cs typeface="Calibri" panose="020F0502020204030204" pitchFamily="34" charset="0"/>
              </a:rPr>
              <a:t>te da su vođeni </a:t>
            </a:r>
            <a:r>
              <a:rPr lang="vi-VN" sz="1200" dirty="0">
                <a:latin typeface="Calibri" panose="020F0502020204030204" pitchFamily="34" charset="0"/>
                <a:cs typeface="Calibri" panose="020F0502020204030204" pitchFamily="34" charset="0"/>
              </a:rPr>
              <a:t>u skladu s računovodstvenim</a:t>
            </a:r>
            <a:r>
              <a:rPr lang="hr-HR" sz="1200" dirty="0">
                <a:latin typeface="Calibri" panose="020F0502020204030204" pitchFamily="34" charset="0"/>
                <a:cs typeface="Calibri" panose="020F0502020204030204" pitchFamily="34" charset="0"/>
              </a:rPr>
              <a:t> </a:t>
            </a:r>
            <a:r>
              <a:rPr lang="vi-VN" sz="1200" dirty="0">
                <a:latin typeface="Calibri" panose="020F0502020204030204" pitchFamily="34" charset="0"/>
                <a:cs typeface="Calibri" panose="020F0502020204030204" pitchFamily="34" charset="0"/>
              </a:rPr>
              <a:t>standardima zemlje u kojoj se partner nalazi</a:t>
            </a:r>
            <a:r>
              <a:rPr lang="hr-HR" sz="1200" dirty="0">
                <a:latin typeface="Calibri" panose="020F0502020204030204" pitchFamily="34" charset="0"/>
                <a:cs typeface="Calibri" panose="020F0502020204030204" pitchFamily="34" charset="0"/>
              </a:rPr>
              <a:t>.</a:t>
            </a:r>
            <a:endParaRPr lang="hr-HR" sz="1200" b="0" dirty="0">
              <a:latin typeface="Calibri" panose="020F0502020204030204" pitchFamily="34" charset="0"/>
              <a:cs typeface="Calibri" panose="020F0502020204030204" pitchFamily="34" charset="0"/>
            </a:endParaRPr>
          </a:p>
          <a:p>
            <a:r>
              <a:rPr lang="hr-HR" sz="1200" b="0" dirty="0">
                <a:latin typeface="Calibri" panose="020F0502020204030204" pitchFamily="34" charset="0"/>
                <a:cs typeface="Calibri" panose="020F0502020204030204" pitchFamily="34" charset="0"/>
              </a:rPr>
              <a:t>-Troškove možete evidentirati </a:t>
            </a:r>
            <a:r>
              <a:rPr lang="en-US" sz="1200" b="0" dirty="0">
                <a:latin typeface="Calibri" panose="020F0502020204030204" pitchFamily="34" charset="0"/>
                <a:cs typeface="Calibri" panose="020F0502020204030204" pitchFamily="34" charset="0"/>
              </a:rPr>
              <a:t>u </a:t>
            </a:r>
            <a:r>
              <a:rPr lang="en-US" sz="1200" b="0" dirty="0" err="1">
                <a:latin typeface="Calibri" panose="020F0502020204030204" pitchFamily="34" charset="0"/>
                <a:cs typeface="Calibri" panose="020F0502020204030204" pitchFamily="34" charset="0"/>
              </a:rPr>
              <a:t>sklopu</a:t>
            </a:r>
            <a:r>
              <a:rPr lang="hr-HR" sz="1200" b="0" dirty="0">
                <a:latin typeface="Calibri" panose="020F0502020204030204" pitchFamily="34" charset="0"/>
                <a:cs typeface="Calibri" panose="020F0502020204030204" pitchFamily="34" charset="0"/>
              </a:rPr>
              <a:t> svog</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redovnog</a:t>
            </a:r>
            <a:r>
              <a:rPr lang="hr-HR" sz="1200" b="0" dirty="0">
                <a:latin typeface="Calibri" panose="020F0502020204030204" pitchFamily="34" charset="0"/>
                <a:cs typeface="Calibri" panose="020F0502020204030204" pitchFamily="34" charset="0"/>
              </a:rPr>
              <a:t> računovodstvenog</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sustava</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ili</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može</a:t>
            </a:r>
            <a:r>
              <a:rPr lang="hr-HR" sz="1200" b="0" dirty="0">
                <a:latin typeface="Calibri" panose="020F0502020204030204" pitchFamily="34" charset="0"/>
                <a:cs typeface="Calibri" panose="020F0502020204030204" pitchFamily="34" charset="0"/>
              </a:rPr>
              <a:t>te koristiti</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zasebn</a:t>
            </a:r>
            <a:r>
              <a:rPr lang="hr-HR" sz="1200" b="0" dirty="0">
                <a:latin typeface="Calibri" panose="020F0502020204030204" pitchFamily="34" charset="0"/>
                <a:cs typeface="Calibri" panose="020F0502020204030204" pitchFamily="34" charset="0"/>
              </a:rPr>
              <a:t>i</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sustav</a:t>
            </a:r>
            <a:r>
              <a:rPr lang="hr-HR" sz="1200" b="0" dirty="0">
                <a:latin typeface="Calibri" panose="020F0502020204030204" pitchFamily="34" charset="0"/>
                <a:cs typeface="Calibri" panose="020F0502020204030204" pitchFamily="34" charset="0"/>
              </a:rPr>
              <a:t> - bitno je da s</a:t>
            </a:r>
            <a:r>
              <a:rPr lang="en-US" sz="1200" b="0" dirty="0" err="1">
                <a:latin typeface="Calibri" panose="020F0502020204030204" pitchFamily="34" charset="0"/>
                <a:cs typeface="Calibri" panose="020F0502020204030204" pitchFamily="34" charset="0"/>
              </a:rPr>
              <a:t>ustav</a:t>
            </a:r>
            <a:r>
              <a:rPr lang="en-US" sz="1200" b="0" dirty="0">
                <a:latin typeface="Calibri" panose="020F0502020204030204" pitchFamily="34" charset="0"/>
                <a:cs typeface="Calibri" panose="020F0502020204030204" pitchFamily="34" charset="0"/>
              </a:rPr>
              <a:t> </a:t>
            </a:r>
            <a:r>
              <a:rPr lang="hr-HR" sz="1200" b="0" dirty="0">
                <a:latin typeface="Calibri" panose="020F0502020204030204" pitchFamily="34" charset="0"/>
                <a:cs typeface="Calibri" panose="020F0502020204030204" pitchFamily="34" charset="0"/>
              </a:rPr>
              <a:t>omogućava </a:t>
            </a:r>
            <a:r>
              <a:rPr lang="en-US" sz="1200" b="0" dirty="0">
                <a:latin typeface="Calibri" panose="020F0502020204030204" pitchFamily="34" charset="0"/>
                <a:cs typeface="Calibri" panose="020F0502020204030204" pitchFamily="34" charset="0"/>
              </a:rPr>
              <a:t>da se </a:t>
            </a:r>
            <a:r>
              <a:rPr lang="en-US" sz="1200" dirty="0" err="1">
                <a:latin typeface="Calibri" panose="020F0502020204030204" pitchFamily="34" charset="0"/>
                <a:cs typeface="Calibri" panose="020F0502020204030204" pitchFamily="34" charset="0"/>
              </a:rPr>
              <a:t>svi</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računi</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i</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troškovi</a:t>
            </a:r>
            <a:r>
              <a:rPr lang="en-US" sz="1200" dirty="0">
                <a:latin typeface="Calibri" panose="020F0502020204030204" pitchFamily="34" charset="0"/>
                <a:cs typeface="Calibri" panose="020F0502020204030204" pitchFamily="34" charset="0"/>
              </a:rPr>
              <a:t> koji se </a:t>
            </a:r>
            <a:r>
              <a:rPr lang="en-US" sz="1200" dirty="0" err="1">
                <a:latin typeface="Calibri" panose="020F0502020204030204" pitchFamily="34" charset="0"/>
                <a:cs typeface="Calibri" panose="020F0502020204030204" pitchFamily="34" charset="0"/>
              </a:rPr>
              <a:t>odnose</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na</a:t>
            </a:r>
            <a:r>
              <a:rPr lang="en-US" sz="1200" dirty="0">
                <a:latin typeface="Calibri" panose="020F0502020204030204" pitchFamily="34" charset="0"/>
                <a:cs typeface="Calibri" panose="020F0502020204030204" pitchFamily="34" charset="0"/>
              </a:rPr>
              <a:t> </a:t>
            </a:r>
            <a:r>
              <a:rPr lang="hr-HR" sz="1200" dirty="0">
                <a:latin typeface="Calibri" panose="020F0502020204030204" pitchFamily="34" charset="0"/>
                <a:cs typeface="Calibri" panose="020F0502020204030204" pitchFamily="34" charset="0"/>
              </a:rPr>
              <a:t>vaš </a:t>
            </a:r>
            <a:r>
              <a:rPr lang="en-US" sz="1200" dirty="0" err="1">
                <a:latin typeface="Calibri" panose="020F0502020204030204" pitchFamily="34" charset="0"/>
                <a:cs typeface="Calibri" panose="020F0502020204030204" pitchFamily="34" charset="0"/>
              </a:rPr>
              <a:t>projekt</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mogu</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jednostavno</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identificirati</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i</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provjeriti</a:t>
            </a:r>
            <a:r>
              <a:rPr lang="hr-HR" sz="1200" b="0" dirty="0">
                <a:latin typeface="Calibri" panose="020F0502020204030204" pitchFamily="34" charset="0"/>
                <a:cs typeface="Calibri" panose="020F0502020204030204" pitchFamily="34" charset="0"/>
              </a:rPr>
              <a:t>, a to </a:t>
            </a:r>
            <a:r>
              <a:rPr lang="en-US" sz="1200" b="0" dirty="0">
                <a:latin typeface="Calibri" panose="020F0502020204030204" pitchFamily="34" charset="0"/>
                <a:cs typeface="Calibri" panose="020F0502020204030204" pitchFamily="34" charset="0"/>
              </a:rPr>
              <a:t>se </a:t>
            </a:r>
            <a:r>
              <a:rPr lang="en-US" sz="1200" b="0" dirty="0" err="1">
                <a:latin typeface="Calibri" panose="020F0502020204030204" pitchFamily="34" charset="0"/>
                <a:cs typeface="Calibri" panose="020F0502020204030204" pitchFamily="34" charset="0"/>
              </a:rPr>
              <a:t>može</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postići</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ili</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na</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način</a:t>
            </a:r>
            <a:r>
              <a:rPr lang="en-US" sz="1200" b="0" dirty="0">
                <a:latin typeface="Calibri" panose="020F0502020204030204" pitchFamily="34" charset="0"/>
                <a:cs typeface="Calibri" panose="020F0502020204030204" pitchFamily="34" charset="0"/>
              </a:rPr>
              <a:t> da se u </a:t>
            </a:r>
            <a:r>
              <a:rPr lang="en-US" sz="1200" b="0" dirty="0" err="1">
                <a:latin typeface="Calibri" panose="020F0502020204030204" pitchFamily="34" charset="0"/>
                <a:cs typeface="Calibri" panose="020F0502020204030204" pitchFamily="34" charset="0"/>
              </a:rPr>
              <a:t>sklopu</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postojećeg</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sustava</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omogući</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jasna</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identifikacija</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i</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praćenje</a:t>
            </a:r>
            <a:r>
              <a:rPr lang="en-US" sz="1200" b="0" dirty="0">
                <a:latin typeface="Calibri" panose="020F0502020204030204" pitchFamily="34" charset="0"/>
                <a:cs typeface="Calibri" panose="020F0502020204030204" pitchFamily="34" charset="0"/>
              </a:rPr>
              <a:t> </a:t>
            </a:r>
            <a:r>
              <a:rPr lang="en-US" sz="1200" b="0" dirty="0" err="1">
                <a:latin typeface="Calibri" panose="020F0502020204030204" pitchFamily="34" charset="0"/>
                <a:cs typeface="Calibri" panose="020F0502020204030204" pitchFamily="34" charset="0"/>
              </a:rPr>
              <a:t>troškova</a:t>
            </a:r>
            <a:r>
              <a:rPr lang="hr-HR" sz="1200" b="0" dirty="0">
                <a:latin typeface="Calibri" panose="020F0502020204030204" pitchFamily="34" charset="0"/>
                <a:cs typeface="Calibri" panose="020F0502020204030204" pitchFamily="34" charset="0"/>
              </a:rPr>
              <a:t> ili tako da se </a:t>
            </a:r>
            <a:r>
              <a:rPr lang="en-US" sz="1200" b="0" dirty="0" err="1">
                <a:latin typeface="Calibri" panose="020F0502020204030204" pitchFamily="34" charset="0"/>
                <a:cs typeface="Calibri" panose="020F0502020204030204" pitchFamily="34" charset="0"/>
              </a:rPr>
              <a:t>korist</a:t>
            </a:r>
            <a:r>
              <a:rPr lang="hr-HR" sz="1200" b="0" dirty="0">
                <a:latin typeface="Calibri" panose="020F0502020204030204" pitchFamily="34" charset="0"/>
                <a:cs typeface="Calibri" panose="020F0502020204030204" pitchFamily="34" charset="0"/>
              </a:rPr>
              <a:t>i</a:t>
            </a:r>
            <a:r>
              <a:rPr lang="en-US" sz="1200" b="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posebn</a:t>
            </a:r>
            <a:r>
              <a:rPr lang="hr-HR" sz="1200" dirty="0">
                <a:latin typeface="Calibri" panose="020F0502020204030204" pitchFamily="34" charset="0"/>
                <a:cs typeface="Calibri" panose="020F0502020204030204" pitchFamily="34" charset="0"/>
              </a:rPr>
              <a:t>a</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aktivnost</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ili</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mjesto</a:t>
            </a:r>
            <a:r>
              <a:rPr lang="en-US" sz="1200" dirty="0">
                <a:latin typeface="Calibri" panose="020F0502020204030204" pitchFamily="34" charset="0"/>
                <a:cs typeface="Calibri" panose="020F0502020204030204" pitchFamily="34" charset="0"/>
              </a:rPr>
              <a:t> </a:t>
            </a:r>
            <a:r>
              <a:rPr lang="en-US" sz="1200" dirty="0" err="1">
                <a:latin typeface="Calibri" panose="020F0502020204030204" pitchFamily="34" charset="0"/>
                <a:cs typeface="Calibri" panose="020F0502020204030204" pitchFamily="34" charset="0"/>
              </a:rPr>
              <a:t>troška</a:t>
            </a:r>
            <a:r>
              <a:rPr lang="en-US" sz="1200" dirty="0">
                <a:latin typeface="Calibri" panose="020F0502020204030204" pitchFamily="34" charset="0"/>
                <a:cs typeface="Calibri" panose="020F0502020204030204" pitchFamily="34" charset="0"/>
              </a:rPr>
              <a:t> za </a:t>
            </a:r>
            <a:r>
              <a:rPr lang="en-US" sz="1200" dirty="0" err="1">
                <a:latin typeface="Calibri" panose="020F0502020204030204" pitchFamily="34" charset="0"/>
                <a:cs typeface="Calibri" panose="020F0502020204030204" pitchFamily="34" charset="0"/>
              </a:rPr>
              <a:t>projekt</a:t>
            </a:r>
            <a:r>
              <a:rPr lang="hr-HR" sz="1200" dirty="0">
                <a:latin typeface="Calibri" panose="020F0502020204030204" pitchFamily="34" charset="0"/>
                <a:cs typeface="Calibri" panose="020F0502020204030204" pitchFamily="34" charset="0"/>
              </a:rPr>
              <a:t>.</a:t>
            </a:r>
            <a:endParaRPr lang="hr-HR" sz="1200" b="0" dirty="0">
              <a:latin typeface="Calibri" panose="020F0502020204030204" pitchFamily="34" charset="0"/>
              <a:cs typeface="Calibri" panose="020F0502020204030204" pitchFamily="34" charset="0"/>
            </a:endParaRPr>
          </a:p>
          <a:p>
            <a:r>
              <a:rPr lang="hr-HR" sz="1200" b="0" dirty="0">
                <a:solidFill>
                  <a:schemeClr val="accent1">
                    <a:lumMod val="50000"/>
                  </a:schemeClr>
                </a:solidFill>
                <a:latin typeface="Calibri" panose="020F0502020204030204" pitchFamily="34" charset="0"/>
                <a:cs typeface="Calibri" panose="020F0502020204030204" pitchFamily="34" charset="0"/>
              </a:rPr>
              <a:t>-</a:t>
            </a:r>
            <a:r>
              <a:rPr lang="en-US" sz="1200" b="0" dirty="0" err="1">
                <a:solidFill>
                  <a:schemeClr val="accent1">
                    <a:lumMod val="50000"/>
                  </a:schemeClr>
                </a:solidFill>
                <a:latin typeface="Calibri" panose="020F0502020204030204" pitchFamily="34" charset="0"/>
                <a:cs typeface="Calibri" panose="020F0502020204030204" pitchFamily="34" charset="0"/>
              </a:rPr>
              <a:t>Projektni</a:t>
            </a:r>
            <a:r>
              <a:rPr lang="en-US" sz="1200" b="0" dirty="0">
                <a:solidFill>
                  <a:schemeClr val="accent1">
                    <a:lumMod val="50000"/>
                  </a:schemeClr>
                </a:solidFill>
                <a:latin typeface="Calibri" panose="020F0502020204030204" pitchFamily="34" charset="0"/>
                <a:cs typeface="Calibri" panose="020F0502020204030204" pitchFamily="34" charset="0"/>
              </a:rPr>
              <a:t> </a:t>
            </a:r>
            <a:r>
              <a:rPr lang="en-US" sz="1200" b="0" dirty="0" err="1">
                <a:solidFill>
                  <a:schemeClr val="accent1">
                    <a:lumMod val="50000"/>
                  </a:schemeClr>
                </a:solidFill>
                <a:latin typeface="Calibri" panose="020F0502020204030204" pitchFamily="34" charset="0"/>
                <a:cs typeface="Calibri" panose="020F0502020204030204" pitchFamily="34" charset="0"/>
              </a:rPr>
              <a:t>partneri</a:t>
            </a:r>
            <a:r>
              <a:rPr lang="en-US" sz="1200" b="0" dirty="0">
                <a:solidFill>
                  <a:schemeClr val="accent1">
                    <a:lumMod val="50000"/>
                  </a:schemeClr>
                </a:solidFill>
                <a:latin typeface="Calibri" panose="020F0502020204030204" pitchFamily="34" charset="0"/>
                <a:cs typeface="Calibri" panose="020F0502020204030204" pitchFamily="34" charset="0"/>
              </a:rPr>
              <a:t> </a:t>
            </a:r>
            <a:r>
              <a:rPr lang="en-US" sz="1200" b="0" dirty="0" err="1">
                <a:solidFill>
                  <a:schemeClr val="accent1">
                    <a:lumMod val="50000"/>
                  </a:schemeClr>
                </a:solidFill>
                <a:latin typeface="Calibri" panose="020F0502020204030204" pitchFamily="34" charset="0"/>
                <a:cs typeface="Calibri" panose="020F0502020204030204" pitchFamily="34" charset="0"/>
              </a:rPr>
              <a:t>trebaju</a:t>
            </a:r>
            <a:r>
              <a:rPr lang="en-US" sz="1200" b="0" dirty="0">
                <a:solidFill>
                  <a:schemeClr val="accent1">
                    <a:lumMod val="50000"/>
                  </a:schemeClr>
                </a:solidFill>
                <a:latin typeface="Calibri" panose="020F0502020204030204" pitchFamily="34" charset="0"/>
                <a:cs typeface="Calibri" panose="020F0502020204030204" pitchFamily="34" charset="0"/>
              </a:rPr>
              <a:t> </a:t>
            </a:r>
            <a:r>
              <a:rPr lang="en-US" sz="1200" b="0" dirty="0" err="1">
                <a:solidFill>
                  <a:schemeClr val="accent1">
                    <a:lumMod val="50000"/>
                  </a:schemeClr>
                </a:solidFill>
                <a:latin typeface="Calibri" panose="020F0502020204030204" pitchFamily="34" charset="0"/>
                <a:cs typeface="Calibri" panose="020F0502020204030204" pitchFamily="34" charset="0"/>
              </a:rPr>
              <a:t>priložiti</a:t>
            </a:r>
            <a:r>
              <a:rPr lang="en-US" sz="1200" b="0" dirty="0">
                <a:solidFill>
                  <a:schemeClr val="accent1">
                    <a:lumMod val="50000"/>
                  </a:schemeClr>
                </a:solidFill>
                <a:latin typeface="Calibri" panose="020F0502020204030204" pitchFamily="34" charset="0"/>
                <a:cs typeface="Calibri" panose="020F0502020204030204" pitchFamily="34" charset="0"/>
              </a:rPr>
              <a:t> </a:t>
            </a:r>
            <a:r>
              <a:rPr lang="en-US" sz="1200" dirty="0" err="1">
                <a:solidFill>
                  <a:schemeClr val="accent1">
                    <a:lumMod val="50000"/>
                  </a:schemeClr>
                </a:solidFill>
                <a:latin typeface="Calibri" panose="020F0502020204030204" pitchFamily="34" charset="0"/>
                <a:cs typeface="Calibri" panose="020F0502020204030204" pitchFamily="34" charset="0"/>
              </a:rPr>
              <a:t>računovodstvene</a:t>
            </a:r>
            <a:r>
              <a:rPr lang="en-US" sz="1200" dirty="0">
                <a:solidFill>
                  <a:schemeClr val="accent1">
                    <a:lumMod val="50000"/>
                  </a:schemeClr>
                </a:solidFill>
                <a:latin typeface="Calibri" panose="020F0502020204030204" pitchFamily="34" charset="0"/>
                <a:cs typeface="Calibri" panose="020F0502020204030204" pitchFamily="34" charset="0"/>
              </a:rPr>
              <a:t> </a:t>
            </a:r>
            <a:r>
              <a:rPr lang="en-US" sz="1200" dirty="0" err="1">
                <a:solidFill>
                  <a:schemeClr val="accent1">
                    <a:lumMod val="50000"/>
                  </a:schemeClr>
                </a:solidFill>
                <a:latin typeface="Calibri" panose="020F0502020204030204" pitchFamily="34" charset="0"/>
                <a:cs typeface="Calibri" panose="020F0502020204030204" pitchFamily="34" charset="0"/>
              </a:rPr>
              <a:t>evidencije</a:t>
            </a:r>
            <a:r>
              <a:rPr lang="en-US" sz="1200" b="0" dirty="0">
                <a:solidFill>
                  <a:schemeClr val="accent1">
                    <a:lumMod val="50000"/>
                  </a:schemeClr>
                </a:solidFill>
                <a:latin typeface="Calibri" panose="020F0502020204030204" pitchFamily="34" charset="0"/>
                <a:cs typeface="Calibri" panose="020F0502020204030204" pitchFamily="34" charset="0"/>
              </a:rPr>
              <a:t> </a:t>
            </a:r>
            <a:r>
              <a:rPr lang="hr-HR" sz="1200" b="0" dirty="0">
                <a:solidFill>
                  <a:schemeClr val="accent1">
                    <a:lumMod val="50000"/>
                  </a:schemeClr>
                </a:solidFill>
                <a:latin typeface="Calibri" panose="020F0502020204030204" pitchFamily="34" charset="0"/>
                <a:cs typeface="Calibri" panose="020F0502020204030204" pitchFamily="34" charset="0"/>
              </a:rPr>
              <a:t>Nacionalnim kontrolorima</a:t>
            </a:r>
            <a:r>
              <a:rPr lang="en-US" sz="1200" b="0" dirty="0">
                <a:solidFill>
                  <a:schemeClr val="accent1">
                    <a:lumMod val="50000"/>
                  </a:schemeClr>
                </a:solidFill>
                <a:latin typeface="Calibri" panose="020F0502020204030204" pitchFamily="34" charset="0"/>
                <a:cs typeface="Calibri" panose="020F0502020204030204" pitchFamily="34" charset="0"/>
              </a:rPr>
              <a:t> za </a:t>
            </a:r>
            <a:r>
              <a:rPr lang="en-US" sz="1200" b="0" dirty="0" err="1">
                <a:solidFill>
                  <a:schemeClr val="accent1">
                    <a:lumMod val="50000"/>
                  </a:schemeClr>
                </a:solidFill>
                <a:latin typeface="Calibri" panose="020F0502020204030204" pitchFamily="34" charset="0"/>
                <a:cs typeface="Calibri" panose="020F0502020204030204" pitchFamily="34" charset="0"/>
              </a:rPr>
              <a:t>svaki</a:t>
            </a:r>
            <a:r>
              <a:rPr lang="en-US" sz="1200" b="0" dirty="0">
                <a:solidFill>
                  <a:schemeClr val="accent1">
                    <a:lumMod val="50000"/>
                  </a:schemeClr>
                </a:solidFill>
                <a:latin typeface="Calibri" panose="020F0502020204030204" pitchFamily="34" charset="0"/>
                <a:cs typeface="Calibri" panose="020F0502020204030204" pitchFamily="34" charset="0"/>
              </a:rPr>
              <a:t> </a:t>
            </a:r>
            <a:r>
              <a:rPr lang="en-US" sz="1200" b="0" dirty="0" err="1">
                <a:solidFill>
                  <a:schemeClr val="accent1">
                    <a:lumMod val="50000"/>
                  </a:schemeClr>
                </a:solidFill>
                <a:latin typeface="Calibri" panose="020F0502020204030204" pitchFamily="34" charset="0"/>
                <a:cs typeface="Calibri" panose="020F0502020204030204" pitchFamily="34" charset="0"/>
              </a:rPr>
              <a:t>pojedini</a:t>
            </a:r>
            <a:r>
              <a:rPr lang="en-US" sz="1200" b="0" dirty="0">
                <a:solidFill>
                  <a:schemeClr val="accent1">
                    <a:lumMod val="50000"/>
                  </a:schemeClr>
                </a:solidFill>
                <a:latin typeface="Calibri" panose="020F0502020204030204" pitchFamily="34" charset="0"/>
                <a:cs typeface="Calibri" panose="020F0502020204030204" pitchFamily="34" charset="0"/>
              </a:rPr>
              <a:t> </a:t>
            </a:r>
            <a:r>
              <a:rPr lang="en-US" sz="1200" b="0" dirty="0" err="1">
                <a:solidFill>
                  <a:schemeClr val="accent1">
                    <a:lumMod val="50000"/>
                  </a:schemeClr>
                </a:solidFill>
                <a:latin typeface="Calibri" panose="020F0502020204030204" pitchFamily="34" charset="0"/>
                <a:cs typeface="Calibri" panose="020F0502020204030204" pitchFamily="34" charset="0"/>
              </a:rPr>
              <a:t>trošak</a:t>
            </a:r>
            <a:r>
              <a:rPr lang="en-US" sz="1200" b="0" dirty="0">
                <a:solidFill>
                  <a:schemeClr val="accent1">
                    <a:lumMod val="50000"/>
                  </a:schemeClr>
                </a:solidFill>
                <a:latin typeface="Calibri" panose="020F0502020204030204" pitchFamily="34" charset="0"/>
                <a:cs typeface="Calibri" panose="020F0502020204030204" pitchFamily="34" charset="0"/>
              </a:rPr>
              <a:t> </a:t>
            </a:r>
            <a:r>
              <a:rPr lang="hr-HR" sz="1200" b="0" dirty="0">
                <a:solidFill>
                  <a:schemeClr val="accent1">
                    <a:lumMod val="50000"/>
                  </a:schemeClr>
                </a:solidFill>
                <a:latin typeface="Calibri" panose="020F0502020204030204" pitchFamily="34" charset="0"/>
                <a:cs typeface="Calibri" panose="020F0502020204030204" pitchFamily="34" charset="0"/>
              </a:rPr>
              <a:t>osim flat rate i </a:t>
            </a:r>
            <a:r>
              <a:rPr lang="hr-HR" sz="1200" b="0" dirty="0" err="1">
                <a:solidFill>
                  <a:schemeClr val="accent1">
                    <a:lumMod val="50000"/>
                  </a:schemeClr>
                </a:solidFill>
                <a:latin typeface="Calibri" panose="020F0502020204030204" pitchFamily="34" charset="0"/>
                <a:cs typeface="Calibri" panose="020F0502020204030204" pitchFamily="34" charset="0"/>
              </a:rPr>
              <a:t>lump</a:t>
            </a:r>
            <a:r>
              <a:rPr lang="hr-HR" sz="1200" b="0" dirty="0">
                <a:solidFill>
                  <a:schemeClr val="accent1">
                    <a:lumMod val="50000"/>
                  </a:schemeClr>
                </a:solidFill>
                <a:latin typeface="Calibri" panose="020F0502020204030204" pitchFamily="34" charset="0"/>
                <a:cs typeface="Calibri" panose="020F0502020204030204" pitchFamily="34" charset="0"/>
              </a:rPr>
              <a:t> </a:t>
            </a:r>
            <a:r>
              <a:rPr lang="hr-HR" sz="1200" b="0" dirty="0" err="1">
                <a:solidFill>
                  <a:schemeClr val="accent1">
                    <a:lumMod val="50000"/>
                  </a:schemeClr>
                </a:solidFill>
                <a:latin typeface="Calibri" panose="020F0502020204030204" pitchFamily="34" charset="0"/>
                <a:cs typeface="Calibri" panose="020F0502020204030204" pitchFamily="34" charset="0"/>
              </a:rPr>
              <a:t>sum</a:t>
            </a:r>
            <a:r>
              <a:rPr lang="hr-HR" sz="1200" b="0" dirty="0">
                <a:solidFill>
                  <a:schemeClr val="accent1">
                    <a:lumMod val="50000"/>
                  </a:schemeClr>
                </a:solidFill>
                <a:latin typeface="Calibri" panose="020F0502020204030204" pitchFamily="34" charset="0"/>
                <a:cs typeface="Calibri" panose="020F0502020204030204" pitchFamily="34" charset="0"/>
              </a:rPr>
              <a:t> </a:t>
            </a:r>
            <a:r>
              <a:rPr lang="hr-HR" sz="1200" b="0" dirty="0" err="1">
                <a:solidFill>
                  <a:schemeClr val="accent1">
                    <a:lumMod val="50000"/>
                  </a:schemeClr>
                </a:solidFill>
                <a:latin typeface="Calibri" panose="020F0502020204030204" pitchFamily="34" charset="0"/>
                <a:cs typeface="Calibri" panose="020F0502020204030204" pitchFamily="34" charset="0"/>
              </a:rPr>
              <a:t>poračunskih</a:t>
            </a:r>
            <a:r>
              <a:rPr lang="hr-HR" sz="1200" b="0" dirty="0">
                <a:solidFill>
                  <a:schemeClr val="accent1">
                    <a:lumMod val="50000"/>
                  </a:schemeClr>
                </a:solidFill>
                <a:latin typeface="Calibri" panose="020F0502020204030204" pitchFamily="34" charset="0"/>
                <a:cs typeface="Calibri" panose="020F0502020204030204" pitchFamily="34" charset="0"/>
              </a:rPr>
              <a:t> kategorija.</a:t>
            </a:r>
            <a:endParaRPr lang="hr-HR" sz="1200" b="0"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5060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b="1" dirty="0" err="1"/>
              <a:t>Programme</a:t>
            </a:r>
            <a:r>
              <a:rPr lang="hr-HR" b="1" dirty="0"/>
              <a:t> Manual on </a:t>
            </a:r>
            <a:r>
              <a:rPr lang="hr-HR" b="1" dirty="0" err="1"/>
              <a:t>Eligibility</a:t>
            </a:r>
            <a:r>
              <a:rPr lang="hr-HR" dirty="0"/>
              <a:t>: radi se o dokumentu u kojem su detaljno objašnjene prihvatljivost odnosno neprihvatljivost troškova u provedbi vaših projekta.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b="1" dirty="0"/>
              <a:t>Project </a:t>
            </a:r>
            <a:r>
              <a:rPr lang="hr-HR" b="1" dirty="0" err="1"/>
              <a:t>Implementation</a:t>
            </a:r>
            <a:r>
              <a:rPr lang="hr-HR" b="1" dirty="0"/>
              <a:t> Manual</a:t>
            </a:r>
            <a:r>
              <a:rPr lang="hr-HR" dirty="0"/>
              <a:t>: radi se o krovnom provedbenom dokumentu u kojem su </a:t>
            </a:r>
            <a:r>
              <a:rPr lang="hr-HR" sz="1800" dirty="0">
                <a:effectLst/>
                <a:latin typeface="Calibri" panose="020F0502020204030204" pitchFamily="34" charset="0"/>
                <a:ea typeface="Calibri" panose="020F0502020204030204" pitchFamily="34" charset="0"/>
              </a:rPr>
              <a:t>definirani načini i uvjeti provođenja vaših projekata – na webu objavljena VER 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200" b="1" dirty="0" err="1">
                <a:solidFill>
                  <a:srgbClr val="003399"/>
                </a:solidFill>
                <a:latin typeface="Calibri" panose="020F0502020204030204"/>
              </a:rPr>
              <a:t>Public</a:t>
            </a:r>
            <a:r>
              <a:rPr lang="hr-HR" sz="1200" b="1" dirty="0">
                <a:solidFill>
                  <a:srgbClr val="003399"/>
                </a:solidFill>
                <a:latin typeface="Calibri" panose="020F0502020204030204"/>
              </a:rPr>
              <a:t> </a:t>
            </a:r>
            <a:r>
              <a:rPr lang="hr-HR" sz="1200" b="1" dirty="0" err="1">
                <a:solidFill>
                  <a:srgbClr val="003399"/>
                </a:solidFill>
                <a:latin typeface="Calibri" panose="020F0502020204030204"/>
              </a:rPr>
              <a:t>procurement</a:t>
            </a:r>
            <a:r>
              <a:rPr lang="hr-HR" sz="1200" b="1" dirty="0">
                <a:solidFill>
                  <a:srgbClr val="003399"/>
                </a:solidFill>
                <a:latin typeface="Calibri" panose="020F0502020204030204"/>
              </a:rPr>
              <a:t> </a:t>
            </a:r>
            <a:r>
              <a:rPr lang="hr-HR" sz="1200" b="1" dirty="0" err="1">
                <a:solidFill>
                  <a:srgbClr val="003399"/>
                </a:solidFill>
                <a:latin typeface="Calibri" panose="020F0502020204030204"/>
              </a:rPr>
              <a:t>rules</a:t>
            </a:r>
            <a:r>
              <a:rPr lang="hr-HR" sz="1200" b="1" dirty="0">
                <a:solidFill>
                  <a:srgbClr val="003399"/>
                </a:solidFill>
                <a:latin typeface="Calibri" panose="020F0502020204030204"/>
              </a:rPr>
              <a:t> for </a:t>
            </a:r>
            <a:r>
              <a:rPr lang="hr-HR" sz="1200" b="1" dirty="0" err="1">
                <a:solidFill>
                  <a:srgbClr val="003399"/>
                </a:solidFill>
                <a:latin typeface="Calibri" panose="020F0502020204030204"/>
              </a:rPr>
              <a:t>all</a:t>
            </a:r>
            <a:r>
              <a:rPr lang="hr-HR" sz="1200" b="1" dirty="0">
                <a:solidFill>
                  <a:srgbClr val="003399"/>
                </a:solidFill>
                <a:latin typeface="Calibri" panose="020F0502020204030204"/>
              </a:rPr>
              <a:t> IPA </a:t>
            </a:r>
            <a:r>
              <a:rPr lang="hr-HR" sz="1200" b="1" dirty="0" err="1">
                <a:solidFill>
                  <a:srgbClr val="003399"/>
                </a:solidFill>
                <a:latin typeface="Calibri" panose="020F0502020204030204"/>
              </a:rPr>
              <a:t>beneficiaries</a:t>
            </a:r>
            <a:r>
              <a:rPr lang="hr-HR" sz="1200" b="1" dirty="0">
                <a:solidFill>
                  <a:srgbClr val="003399"/>
                </a:solidFill>
                <a:latin typeface="Calibri" panose="020F0502020204030204"/>
              </a:rPr>
              <a:t> </a:t>
            </a:r>
            <a:r>
              <a:rPr lang="hr-HR" sz="1200" b="1" dirty="0" err="1">
                <a:solidFill>
                  <a:srgbClr val="003399"/>
                </a:solidFill>
                <a:latin typeface="Calibri" panose="020F0502020204030204"/>
              </a:rPr>
              <a:t>and</a:t>
            </a:r>
            <a:r>
              <a:rPr lang="hr-HR" sz="1200" b="1" dirty="0">
                <a:solidFill>
                  <a:srgbClr val="003399"/>
                </a:solidFill>
                <a:latin typeface="Calibri" panose="020F0502020204030204"/>
              </a:rPr>
              <a:t> Croatian </a:t>
            </a:r>
            <a:r>
              <a:rPr lang="hr-HR" sz="1200" b="1" dirty="0" err="1">
                <a:solidFill>
                  <a:srgbClr val="003399"/>
                </a:solidFill>
                <a:latin typeface="Calibri" panose="020F0502020204030204"/>
              </a:rPr>
              <a:t>private</a:t>
            </a:r>
            <a:r>
              <a:rPr lang="hr-HR" sz="1200" b="1" dirty="0">
                <a:solidFill>
                  <a:srgbClr val="003399"/>
                </a:solidFill>
                <a:latin typeface="Calibri" panose="020F0502020204030204"/>
              </a:rPr>
              <a:t> </a:t>
            </a:r>
            <a:r>
              <a:rPr lang="hr-HR" sz="1200" b="1" dirty="0" err="1">
                <a:solidFill>
                  <a:srgbClr val="003399"/>
                </a:solidFill>
                <a:latin typeface="Calibri" panose="020F0502020204030204"/>
              </a:rPr>
              <a:t>partners</a:t>
            </a:r>
            <a:r>
              <a:rPr lang="hr-HR" sz="1200" dirty="0">
                <a:solidFill>
                  <a:srgbClr val="003399"/>
                </a:solidFill>
                <a:latin typeface="Calibri" panose="020F0502020204030204"/>
              </a:rPr>
              <a:t>: radi se dokumentu koji objašnjava pravila provođenja javne nabave u sklopu vaših projekata.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200" b="1" dirty="0" err="1">
                <a:solidFill>
                  <a:srgbClr val="003399"/>
                </a:solidFill>
                <a:latin typeface="Calibri" panose="020F0502020204030204"/>
              </a:rPr>
              <a:t>Jems</a:t>
            </a:r>
            <a:r>
              <a:rPr lang="hr-HR" sz="1200" b="1" dirty="0">
                <a:solidFill>
                  <a:srgbClr val="003399"/>
                </a:solidFill>
                <a:latin typeface="Calibri" panose="020F0502020204030204"/>
              </a:rPr>
              <a:t> </a:t>
            </a:r>
            <a:r>
              <a:rPr lang="hr-HR" sz="1200" b="1" dirty="0" err="1">
                <a:solidFill>
                  <a:srgbClr val="003399"/>
                </a:solidFill>
                <a:latin typeface="Calibri" panose="020F0502020204030204"/>
              </a:rPr>
              <a:t>user</a:t>
            </a:r>
            <a:r>
              <a:rPr lang="hr-HR" sz="1200" b="1" dirty="0">
                <a:solidFill>
                  <a:srgbClr val="003399"/>
                </a:solidFill>
                <a:latin typeface="Calibri" panose="020F0502020204030204"/>
              </a:rPr>
              <a:t> manual</a:t>
            </a:r>
            <a:r>
              <a:rPr lang="hr-HR" sz="1200" dirty="0">
                <a:solidFill>
                  <a:srgbClr val="003399"/>
                </a:solidFill>
                <a:latin typeface="Calibri" panose="020F0502020204030204"/>
              </a:rPr>
              <a:t>: radi se o praktičnom vodiču kroz sustav </a:t>
            </a:r>
            <a:r>
              <a:rPr lang="hr-HR" sz="1200" dirty="0" err="1">
                <a:solidFill>
                  <a:srgbClr val="003399"/>
                </a:solidFill>
                <a:latin typeface="Calibri" panose="020F0502020204030204"/>
              </a:rPr>
              <a:t>Jems</a:t>
            </a:r>
            <a:r>
              <a:rPr lang="hr-HR" sz="1200" dirty="0">
                <a:solidFill>
                  <a:srgbClr val="003399"/>
                </a:solidFill>
                <a:latin typeface="Calibri" panose="020F0502020204030204"/>
              </a:rPr>
              <a:t> razvijen od strane Interact-a za sve programe koji koriste </a:t>
            </a:r>
            <a:r>
              <a:rPr lang="hr-HR" sz="1200" dirty="0" err="1">
                <a:solidFill>
                  <a:srgbClr val="003399"/>
                </a:solidFill>
                <a:latin typeface="Calibri" panose="020F0502020204030204"/>
              </a:rPr>
              <a:t>Jems</a:t>
            </a:r>
            <a:r>
              <a:rPr lang="hr-HR" sz="1200" dirty="0">
                <a:solidFill>
                  <a:srgbClr val="003399"/>
                </a:solidFill>
                <a:latin typeface="Calibri" panose="020F0502020204030204"/>
              </a:rPr>
              <a:t> (web stranica/manual)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200" b="1" dirty="0">
                <a:solidFill>
                  <a:srgbClr val="003399"/>
                </a:solidFill>
                <a:latin typeface="Calibri" panose="020F0502020204030204"/>
              </a:rPr>
              <a:t>Interreg brand design manual</a:t>
            </a:r>
            <a:r>
              <a:rPr lang="hr-HR" sz="1200" dirty="0">
                <a:solidFill>
                  <a:srgbClr val="003399"/>
                </a:solidFill>
                <a:latin typeface="Calibri" panose="020F0502020204030204"/>
              </a:rPr>
              <a:t>: razvijen od strane Interact-a za sve Interreg programe u EU, kao što smo već naveli ranije u prezentaciji o vidljivosti, ovaj dokument propisuje načine na koje je potrebno osigurati vidljivost vaših projekata.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sz="1200" dirty="0">
                <a:solidFill>
                  <a:srgbClr val="003399"/>
                </a:solidFill>
                <a:latin typeface="Calibri" panose="020F0502020204030204"/>
              </a:rPr>
              <a:t>Svi navedeni dokumenti dostupni su na našem programskom webu.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547944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58</a:t>
            </a:fld>
            <a:endParaRPr lang="hr-HR"/>
          </a:p>
        </p:txBody>
      </p:sp>
    </p:spTree>
    <p:extLst>
      <p:ext uri="{BB962C8B-B14F-4D97-AF65-F5344CB8AC3E}">
        <p14:creationId xmlns:p14="http://schemas.microsoft.com/office/powerpoint/2010/main" val="198901585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Ukoliko tijekom projekta nastupe okolnosti koje bi ugrozile njegovu provedbu ili na nju značajno utjecale (npr. promjena zakonodavstva, financijske poteškoće, izmjene u partnerstvu...) projekt može biti modificiran.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Modifikacija je iznimka, a ne pravilo i potrebno je pokazati da nastale okolnosti u provedbi drugačije ne mogu biti prevaziđene.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Modifikacijom ne može biti promijenena svrha i suština projekta i moguća je samo tijekom trajanja projekta (ne po završetku).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Modifikacije zahtijevaju različito vrijeme i odluke programskih tijela, ovisno o vrsti.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46312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hr-HR" b="1" dirty="0"/>
              <a:t>Manje modifikacije</a:t>
            </a:r>
            <a:r>
              <a:rPr lang="hr-HR" b="0" dirty="0"/>
              <a:t>:</a:t>
            </a:r>
          </a:p>
          <a:p>
            <a:pPr marL="171450" indent="-171450">
              <a:buFont typeface="Arial" panose="020B0604020202020204" pitchFamily="34" charset="0"/>
              <a:buChar char="•"/>
            </a:pPr>
            <a:r>
              <a:rPr lang="hr-HR" b="0" dirty="0"/>
              <a:t>u administrativne spadaju izmjene kontakata, bankovnog računa, članova projektnog tima, pravnih zastupnika, naziva partnera (bez utjecaja na pravnu osobnost) i pravno sljedništvo ukoliko pravni sljednik ispunjava iste kriterije prihvatljivosti. </a:t>
            </a:r>
            <a:r>
              <a:rPr lang="hr-HR" b="1" dirty="0"/>
              <a:t>Za a</a:t>
            </a:r>
            <a:r>
              <a:rPr lang="hr-HR" sz="1200" b="1" dirty="0">
                <a:solidFill>
                  <a:schemeClr val="accent5">
                    <a:lumMod val="75000"/>
                  </a:schemeClr>
                </a:solidFill>
                <a:latin typeface="Open Sans" panose="020B0606030504020204"/>
              </a:rPr>
              <a:t>dministrativne izmjene nije potrebno podnošenje formalnog zahtjeva, dovoljna je e-mail obavijest JS-u</a:t>
            </a:r>
            <a:r>
              <a:rPr lang="hr-HR" sz="1200" dirty="0">
                <a:solidFill>
                  <a:schemeClr val="accent5">
                    <a:lumMod val="75000"/>
                  </a:schemeClr>
                </a:solidFill>
                <a:latin typeface="Open Sans" panose="020B0606030504020204"/>
              </a:rPr>
              <a:t>.</a:t>
            </a:r>
            <a:endParaRPr lang="hr-HR" b="0" dirty="0"/>
          </a:p>
          <a:p>
            <a:pPr marL="171450" indent="-171450">
              <a:buFont typeface="Arial" panose="020B0604020202020204" pitchFamily="34" charset="0"/>
              <a:buChar char="•"/>
            </a:pPr>
            <a:r>
              <a:rPr lang="hr-HR" b="0" dirty="0"/>
              <a:t>promjene u planu rada uključuju npr. izmjenu početka i/ili kraja provedbe aktivnosti, količine isporučevina ili lokacije aktivnosti;</a:t>
            </a:r>
          </a:p>
          <a:p>
            <a:pPr marL="171450" indent="-171450">
              <a:buFont typeface="Arial" panose="020B0604020202020204" pitchFamily="34" charset="0"/>
              <a:buChar char="•"/>
            </a:pPr>
            <a:r>
              <a:rPr lang="hr-HR" b="0" dirty="0"/>
              <a:t>proračunske promjene odnose se na preraspodjelu novca između i unutar proračunskih kategorija. Komunicira ih samo vodeći partner Zajedničkom tajništvu i upisuju se u tablicu za realokaciju proračuna.</a:t>
            </a:r>
          </a:p>
          <a:p>
            <a:pPr marL="0" indent="0">
              <a:buFont typeface="Arial" panose="020B0604020202020204" pitchFamily="34" charset="0"/>
              <a:buNone/>
            </a:pPr>
            <a:r>
              <a:rPr lang="hr-HR" b="0" dirty="0"/>
              <a:t>Manje modifikacije odobrava JS, zahtijevaju manje vremena i mogu biti zatražene </a:t>
            </a:r>
            <a:r>
              <a:rPr lang="hr-HR" b="1" dirty="0"/>
              <a:t>najkasnije mjesec prije završetka projekta</a:t>
            </a:r>
            <a:r>
              <a:rPr lang="hr-HR" b="0" dirty="0"/>
              <a:t>.</a:t>
            </a:r>
          </a:p>
          <a:p>
            <a:pPr marL="0" indent="0">
              <a:buFont typeface="Arial" panose="020B0604020202020204" pitchFamily="34" charset="0"/>
              <a:buNone/>
            </a:pPr>
            <a:r>
              <a:rPr lang="hr-HR" b="1" dirty="0"/>
              <a:t>Veće modifikacije su</a:t>
            </a:r>
            <a:r>
              <a:rPr lang="hr-HR" b="0" dirty="0"/>
              <a:t>:</a:t>
            </a:r>
          </a:p>
          <a:p>
            <a:pPr marL="171450" indent="-171450">
              <a:buFont typeface="Arial" panose="020B0604020202020204" pitchFamily="34" charset="0"/>
              <a:buChar char="•"/>
            </a:pPr>
            <a:r>
              <a:rPr lang="hr-HR" b="0" dirty="0"/>
              <a:t>povlačenje ili izmjena partnera. U slučaju povlačenja, preostali partneri mogu preuzeti nerealizirane aktivnosti i neutrošena sredstva partnera koji se povukao. Ukoliko to nije moguće, partner može biti zamijenjen, a novi mora ispuniti sve kriterije prihvatljivosti.</a:t>
            </a:r>
          </a:p>
          <a:p>
            <a:pPr marL="171450" indent="-171450">
              <a:buFont typeface="Arial" panose="020B0604020202020204" pitchFamily="34" charset="0"/>
              <a:buChar char="•"/>
            </a:pPr>
            <a:r>
              <a:rPr lang="hr-HR" b="0" dirty="0"/>
              <a:t>raspodjela novca među projektnim partnerima (max 10% partnerskog proračuna s kojeg se preraspodjeljuje);</a:t>
            </a:r>
          </a:p>
          <a:p>
            <a:pPr marL="171450" indent="-171450">
              <a:buFont typeface="Arial" panose="020B0604020202020204" pitchFamily="34" charset="0"/>
              <a:buChar char="•"/>
            </a:pPr>
            <a:r>
              <a:rPr lang="bs-Latn-BA" dirty="0"/>
              <a:t>p</a:t>
            </a:r>
            <a:r>
              <a:rPr lang="en-US" dirty="0" err="1"/>
              <a:t>roduljenje</a:t>
            </a:r>
            <a:r>
              <a:rPr lang="en-US" dirty="0"/>
              <a:t> </a:t>
            </a:r>
            <a:r>
              <a:rPr lang="en-US" dirty="0" err="1"/>
              <a:t>trajanja</a:t>
            </a:r>
            <a:r>
              <a:rPr lang="en-US" dirty="0"/>
              <a:t> </a:t>
            </a:r>
            <a:r>
              <a:rPr lang="en-US" dirty="0" err="1"/>
              <a:t>projekta</a:t>
            </a:r>
            <a:r>
              <a:rPr lang="en-US" dirty="0"/>
              <a:t> </a:t>
            </a:r>
            <a:r>
              <a:rPr lang="en-US" dirty="0" err="1"/>
              <a:t>znači</a:t>
            </a:r>
            <a:r>
              <a:rPr lang="en-US" dirty="0"/>
              <a:t> </a:t>
            </a:r>
            <a:r>
              <a:rPr lang="en-US" dirty="0" err="1"/>
              <a:t>produljenje</a:t>
            </a:r>
            <a:r>
              <a:rPr lang="en-US" dirty="0"/>
              <a:t> </a:t>
            </a:r>
            <a:r>
              <a:rPr lang="en-US" dirty="0" err="1"/>
              <a:t>vremenskog</a:t>
            </a:r>
            <a:r>
              <a:rPr lang="en-US" dirty="0"/>
              <a:t> </a:t>
            </a:r>
            <a:r>
              <a:rPr lang="en-US" dirty="0" err="1"/>
              <a:t>okvira</a:t>
            </a:r>
            <a:r>
              <a:rPr lang="en-US" dirty="0"/>
              <a:t> za </a:t>
            </a:r>
            <a:r>
              <a:rPr lang="en-US" dirty="0" err="1"/>
              <a:t>prihvatljivost</a:t>
            </a:r>
            <a:r>
              <a:rPr lang="en-US" dirty="0"/>
              <a:t> </a:t>
            </a:r>
            <a:r>
              <a:rPr lang="en-US" dirty="0" err="1"/>
              <a:t>troškova</a:t>
            </a:r>
            <a:r>
              <a:rPr lang="bs-Latn-BA" dirty="0"/>
              <a:t>. </a:t>
            </a:r>
            <a:r>
              <a:rPr lang="bs-Latn-BA" b="1" dirty="0"/>
              <a:t>Projekti koji inicijalno traju 36 mjeseci, ne mogu biti produljeni;</a:t>
            </a:r>
          </a:p>
          <a:p>
            <a:pPr marL="171450" indent="-171450">
              <a:buFont typeface="Arial" panose="020B0604020202020204" pitchFamily="34" charset="0"/>
              <a:buChar char="•"/>
            </a:pPr>
            <a:r>
              <a:rPr lang="bs-Latn-BA" b="0" dirty="0"/>
              <a:t>izmjene projekta koji utiču na postizanje rezultata i outputa povezanih sa programskim indikatorima;</a:t>
            </a:r>
          </a:p>
          <a:p>
            <a:pPr marL="171450" indent="-171450">
              <a:buFont typeface="Arial" panose="020B0604020202020204" pitchFamily="34" charset="0"/>
              <a:buChar char="•"/>
            </a:pPr>
            <a:r>
              <a:rPr lang="bs-Latn-BA" b="0" dirty="0"/>
              <a:t>izmjene lokacije i/ili vrste investicije ukoliko ne dovode u pitanje svrhu investicije i njen prekogranični karakter.</a:t>
            </a:r>
          </a:p>
          <a:p>
            <a:pPr marL="0" indent="0">
              <a:buFont typeface="Arial" panose="020B0604020202020204" pitchFamily="34" charset="0"/>
              <a:buNone/>
            </a:pPr>
            <a:r>
              <a:rPr lang="bs-Latn-BA" b="0" dirty="0"/>
              <a:t>Veće modifikacije odobrava MA/MC, traju dulje i mogu biti zatražene </a:t>
            </a:r>
            <a:r>
              <a:rPr lang="bs-Latn-BA" b="1" dirty="0"/>
              <a:t>najkasnije 3 mjeseca prije završetka projekta</a:t>
            </a:r>
            <a:r>
              <a:rPr lang="bs-Latn-BA" b="0" dirty="0"/>
              <a:t>.</a:t>
            </a:r>
          </a:p>
          <a:p>
            <a:pPr marL="0" indent="0">
              <a:buFont typeface="Arial" panose="020B0604020202020204" pitchFamily="34" charset="0"/>
              <a:buNone/>
            </a:pPr>
            <a:r>
              <a:rPr lang="bs-Latn-BA" b="0" dirty="0"/>
              <a:t>Veće modifikacije mogu značiti i dodatak na </a:t>
            </a:r>
            <a:r>
              <a:rPr lang="bs-Latn-BA" b="0" i="1" dirty="0"/>
              <a:t>Subsidy Contract</a:t>
            </a:r>
            <a:r>
              <a:rPr lang="bs-Latn-BA" b="0" dirty="0"/>
              <a:t>.</a:t>
            </a:r>
            <a:endParaRPr lang="hr-HR"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4730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hr-HR" dirty="0"/>
              <a:t>Zajednički elektronički sustav nadzora (Joint Electronic Monitoring System - Jems) je razvio Interact za potrebe svih transnacionalnih i prekograničnih programa</a:t>
            </a:r>
          </a:p>
          <a:p>
            <a:pPr marL="171450" indent="-171450">
              <a:buFontTx/>
              <a:buChar char="-"/>
            </a:pPr>
            <a:r>
              <a:rPr lang="hr-HR" dirty="0"/>
              <a:t>Neophodan za rad u ovom programskom razdoblju</a:t>
            </a:r>
          </a:p>
          <a:p>
            <a:pPr marL="171450" indent="-171450">
              <a:buFontTx/>
              <a:buChar char="-"/>
            </a:pPr>
            <a:r>
              <a:rPr lang="hr-HR" dirty="0"/>
              <a:t>Omogućuje komunikaciju između programskih tijela i korisnika</a:t>
            </a:r>
          </a:p>
          <a:p>
            <a:pPr marL="171450" indent="-171450">
              <a:buFontTx/>
              <a:buChar char="-"/>
            </a:pPr>
            <a:r>
              <a:rPr lang="hr-HR" dirty="0"/>
              <a:t>koristi ga velika zajednica Interreg programa (50-ak Interreg programa diljem Europe)</a:t>
            </a:r>
          </a:p>
          <a:p>
            <a:pPr marL="171450" indent="-171450">
              <a:buFontTx/>
              <a:buChar char="-"/>
            </a:pPr>
            <a:r>
              <a:rPr lang="hr-HR" dirty="0"/>
              <a:t>Jems je online sustav koji pokriva cijeli životni ciklus projekta, koristiti će se za izvještavanje o tijeku provedbe projekta (i sadržajno i financijski)</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hr-HR" dirty="0"/>
              <a:t>Vodeći partner mora otvoriti korisnički račun u Jemsu i koristiti Jems za slanje projektnih prijava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hr-HR" dirty="0"/>
              <a:t>Popunjavanje i podnošenje partnerskih/projektnih izvještaja, podnošenje modifikacija aplikacije i/ili budžeta, praćenje potrošnje, vremenskog plana aktivnosti i deliverable-ova…</a:t>
            </a:r>
          </a:p>
          <a:p>
            <a:pPr marL="0" indent="0">
              <a:buFontTx/>
              <a:buNone/>
            </a:pPr>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6</a:t>
            </a:fld>
            <a:endParaRPr lang="hr-HR"/>
          </a:p>
        </p:txBody>
      </p:sp>
    </p:spTree>
    <p:extLst>
      <p:ext uri="{BB962C8B-B14F-4D97-AF65-F5344CB8AC3E}">
        <p14:creationId xmlns:p14="http://schemas.microsoft.com/office/powerpoint/2010/main" val="369909297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Koraci u modifikaciji:</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LP treba uključiti sve partnere u razgovore o modifikaciji i objediniti eventualne zahtjeve za modifikacijom svih partnera u jedan zahtjev.</a:t>
            </a:r>
          </a:p>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Ovisno o vrsti modifikacije, potrebno je popuniti pripadajuće programske obrasce (</a:t>
            </a:r>
            <a:r>
              <a:rPr lang="hr-HR" i="1" dirty="0"/>
              <a:t>Request for modification form</a:t>
            </a:r>
            <a:r>
              <a:rPr lang="hr-HR" dirty="0"/>
              <a:t>; </a:t>
            </a:r>
            <a:r>
              <a:rPr lang="hr-HR" i="1" dirty="0"/>
              <a:t>Budget realocation table </a:t>
            </a:r>
            <a:r>
              <a:rPr lang="hr-HR" dirty="0"/>
              <a:t>– dodaci PIM-a) i poslati ih </a:t>
            </a:r>
            <a:r>
              <a:rPr lang="hr-HR" b="1" dirty="0"/>
              <a:t>e-mailom projektnom manageru u JS</a:t>
            </a:r>
            <a:r>
              <a:rPr lang="hr-HR" dirty="0"/>
              <a:t>.</a:t>
            </a:r>
          </a:p>
          <a:p>
            <a:pPr marL="0" indent="0">
              <a:buNone/>
            </a:pPr>
            <a:r>
              <a:rPr lang="hr-HR" dirty="0"/>
              <a:t>JS i MA mogu zatražiti dodatna pojašnjenja, dokumentaciju ili dopunu obrazaca za modifikaciju (e-mailom).</a:t>
            </a:r>
          </a:p>
          <a:p>
            <a:pPr marL="0" indent="0">
              <a:buNone/>
            </a:pPr>
            <a:r>
              <a:rPr lang="hr-HR" dirty="0"/>
              <a:t>Postupak unosa promjena i potvrde u Jemsu, isti je kao i tijekom optimizacije.</a:t>
            </a:r>
          </a:p>
          <a:p>
            <a:pPr marL="0" indent="0">
              <a:buNone/>
            </a:pPr>
            <a:r>
              <a:rPr lang="hr-HR" dirty="0"/>
              <a:t>Nakon prihvatanja modifikacije projekt će dobiti oznaku nove verzije u Jemsu.</a:t>
            </a:r>
          </a:p>
        </p:txBody>
      </p:sp>
      <p:sp>
        <p:nvSpPr>
          <p:cNvPr id="4" name="Slide Number Placeholder 3"/>
          <p:cNvSpPr>
            <a:spLocks noGrp="1"/>
          </p:cNvSpPr>
          <p:nvPr>
            <p:ph type="sldNum" sz="quarter" idx="5"/>
          </p:nvPr>
        </p:nvSpPr>
        <p:spPr/>
        <p:txBody>
          <a:bodyPr/>
          <a:lstStyle/>
          <a:p>
            <a:fld id="{B35A778E-6332-4893-80FC-51D3DECD624C}" type="slidenum">
              <a:rPr lang="hr-HR" smtClean="0"/>
              <a:t>61</a:t>
            </a:fld>
            <a:endParaRPr lang="hr-HR"/>
          </a:p>
        </p:txBody>
      </p:sp>
    </p:spTree>
    <p:extLst>
      <p:ext uri="{BB962C8B-B14F-4D97-AF65-F5344CB8AC3E}">
        <p14:creationId xmlns:p14="http://schemas.microsoft.com/office/powerpoint/2010/main" val="11238280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Font typeface="Arial" panose="020B0604020202020204" pitchFamily="34" charset="0"/>
              <a:buNone/>
            </a:pPr>
            <a:r>
              <a:rPr lang="hr-HR" sz="1200" b="0" dirty="0">
                <a:solidFill>
                  <a:srgbClr val="FFAB40"/>
                </a:solidFill>
              </a:rPr>
              <a:t>Važne napomene:</a:t>
            </a:r>
          </a:p>
          <a:p>
            <a:pPr marL="171450" indent="-171450" algn="just">
              <a:buFont typeface="Arial" panose="020B0604020202020204" pitchFamily="34" charset="0"/>
              <a:buChar char="•"/>
            </a:pPr>
            <a:r>
              <a:rPr lang="hr-HR" sz="1200" b="0" dirty="0">
                <a:solidFill>
                  <a:srgbClr val="FFAB40"/>
                </a:solidFill>
              </a:rPr>
              <a:t>Nije moguće realizirati više od jedne modifikacije tijekom izvještajnog perioda – U IZNIMNIM SLUČAJEVIMA (FORCE MAJEURE) UZ OBRAZLOŽENJE I ODOBRENJE JS/MA-a MOŽE VIŠE OD 1!</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200" b="0" dirty="0">
                <a:solidFill>
                  <a:srgbClr val="4285F4"/>
                </a:solidFill>
              </a:rPr>
              <a:t>Modifikacija mora biti pokrenuta i zaključena u Jemsu prije isteka izvještajnog perioda, kako bi se izvještaj odnosio na posljednju verziju projekta.</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200" b="0" dirty="0">
                <a:solidFill>
                  <a:srgbClr val="4285F4"/>
                </a:solidFill>
              </a:rPr>
              <a:t>Važenje modificirane verzije projekta računa se od dostave 1. zahtjeva za modifikaciju Zajedničkom tajništvu (neovisno o komunikaciji od zahtjeva do odobrenja) </a:t>
            </a:r>
            <a:r>
              <a:rPr lang="hr-HR" sz="1200" b="1" dirty="0">
                <a:solidFill>
                  <a:srgbClr val="4285F4"/>
                </a:solidFill>
              </a:rPr>
              <a:t>– ako se zahtjev odobri.</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200" b="0" dirty="0">
                <a:solidFill>
                  <a:srgbClr val="4285F4"/>
                </a:solidFill>
              </a:rPr>
              <a:t>Odbijena modifikacija ne može ponovno biti zatražena.</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200" b="0" i="1" dirty="0">
                <a:solidFill>
                  <a:srgbClr val="4285F4"/>
                </a:solidFill>
              </a:rPr>
              <a:t>Flat rate </a:t>
            </a:r>
            <a:r>
              <a:rPr lang="hr-HR" sz="1200" b="0" dirty="0">
                <a:solidFill>
                  <a:srgbClr val="4285F4"/>
                </a:solidFill>
              </a:rPr>
              <a:t>i </a:t>
            </a:r>
            <a:r>
              <a:rPr lang="hr-HR" sz="1200" b="0" i="1" dirty="0">
                <a:solidFill>
                  <a:srgbClr val="4285F4"/>
                </a:solidFill>
              </a:rPr>
              <a:t>lump sum </a:t>
            </a:r>
            <a:r>
              <a:rPr lang="hr-HR" sz="1200" b="0" dirty="0">
                <a:solidFill>
                  <a:srgbClr val="4285F4"/>
                </a:solidFill>
              </a:rPr>
              <a:t>iznose nije dozvoljeno preraspodjeljivati modifikacijom.</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1200" b="1" dirty="0">
                <a:solidFill>
                  <a:srgbClr val="4285F4"/>
                </a:solidFill>
              </a:rPr>
              <a:t>Proračun projekta modifikacijom ne može biti uvećan</a:t>
            </a:r>
            <a:r>
              <a:rPr lang="hr-HR" sz="1200" b="0" dirty="0">
                <a:solidFill>
                  <a:srgbClr val="4285F4"/>
                </a:solidFill>
              </a:rPr>
              <a:t>.</a:t>
            </a:r>
          </a:p>
          <a:p>
            <a:pPr marL="171450" indent="-171450" algn="just">
              <a:buFont typeface="Arial" panose="020B0604020202020204" pitchFamily="34" charset="0"/>
              <a:buChar char="•"/>
            </a:pPr>
            <a:endParaRPr lang="hr-HR" sz="1200" b="1" dirty="0">
              <a:solidFill>
                <a:srgbClr val="FFAB40"/>
              </a:solidFill>
            </a:endParaRPr>
          </a:p>
          <a:p>
            <a:pPr marL="171450" indent="-171450">
              <a:buFontTx/>
              <a:buChar char="-"/>
            </a:pPr>
            <a:endParaRPr lang="hr-HR" dirty="0"/>
          </a:p>
          <a:p>
            <a:pPr marL="171450" indent="-171450">
              <a:buFontTx/>
              <a:buChar char="-"/>
            </a:pPr>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62</a:t>
            </a:fld>
            <a:endParaRPr lang="hr-HR"/>
          </a:p>
        </p:txBody>
      </p:sp>
    </p:spTree>
    <p:extLst>
      <p:ext uri="{BB962C8B-B14F-4D97-AF65-F5344CB8AC3E}">
        <p14:creationId xmlns:p14="http://schemas.microsoft.com/office/powerpoint/2010/main" val="341871161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Referentni dokumenti za modifikaciju projekta.</a:t>
            </a:r>
          </a:p>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ACFFED-4F8B-4131-AA6D-2966990A9FE2}"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22988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05F371-E2F1-483C-B856-97B0AE3CB61A}" type="slidenum">
              <a:rPr kumimoji="0" lang="hr-H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hr-H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700621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5785B-6205-4EC3-B4BA-E4971369D3BC}" type="slidenum">
              <a:rPr kumimoji="0" lang="hr-H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hr-H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63928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Prvo objasniti kako Smjernice funkcioniraju (točan izračun ili postotak)</a:t>
            </a:r>
          </a:p>
          <a:p>
            <a:r>
              <a:rPr lang="hr-HR" dirty="0"/>
              <a:t>Temeljeno na podacima iz razdoblja 2014-2020.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5785B-6205-4EC3-B4BA-E4971369D3BC}" type="slidenum">
              <a:rPr kumimoji="0" lang="hr-H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hr-H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67799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5785B-6205-4EC3-B4BA-E4971369D3BC}" type="slidenum">
              <a:rPr kumimoji="0" lang="hr-H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hr-H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639283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Spomenuti točku 10 – diskriminirajući uvjeti sposobnosti – više nisu tako čest problem</a:t>
            </a:r>
          </a:p>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5785B-6205-4EC3-B4BA-E4971369D3BC}" type="slidenum">
              <a:rPr kumimoji="0" lang="hr-H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hr-H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456716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dirty="0"/>
              <a:t>Za 10% - 1. slučajevi u kojima su minimalne razine sposobnosti za određeni ugovor povezane s predmetom ugovora, ali nisu razmjerne predmetu ugovora; 2. slučajevi u kojima su, tijekom ocjene ponuditelja/natjecatelja, kriteriji za odabir ponude upotrijebljeni kao kriteriji za dodjelu ugovora; 3. slučajevi u kojima se zahtijevaju određene trgovačke oznake/marke/standardi, osim ako se takvi zahtjevi odnose na dodatni dio ugovora, a potencijalni učinak na proračun EU-a je samo formalne prirode</a:t>
            </a:r>
          </a:p>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5785B-6205-4EC3-B4BA-E4971369D3BC}" type="slidenum">
              <a:rPr kumimoji="0" lang="hr-H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hr-H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894488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Članak 264.</a:t>
            </a:r>
            <a:endParaRPr lang="en-US" dirty="0"/>
          </a:p>
          <a:p>
            <a:r>
              <a:rPr lang="hr-HR" dirty="0"/>
              <a:t>(1) Javni naručitelj navodi u dokumentaciji o nabavi potvrde, dokumente, izjave i druga dokazna sredstva kojima gospodarski subjekt dokazuje nepostojanje osnova za isključenje te ispunjavanje kriterija za odabir gospodarskog subjekta.</a:t>
            </a:r>
            <a:endParaRPr lang="hr-HR" dirty="0">
              <a:ea typeface="Calibri"/>
              <a:cs typeface="Calibri"/>
            </a:endParaRPr>
          </a:p>
          <a:p>
            <a:r>
              <a:rPr lang="hr-HR" dirty="0"/>
              <a:t>(2) Javni naručitelj ne smije zahtijevati od gospodarskog subjekta druge načine dokazivanja osim načina propisanih ovim pododjeljkom te pododjeljkom 4. ovoga odjeljka.</a:t>
            </a:r>
            <a:endParaRPr lang="hr-HR"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5785B-6205-4EC3-B4BA-E4971369D3BC}" type="slidenum">
              <a:rPr kumimoji="0" lang="hr-H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hr-H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4626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hr-HR" dirty="0"/>
              <a:t>Na programskim web stranicama u glavnom izborniku nalazi se ikona aplikacije Jems, koja vodi direktno na aplikaciju</a:t>
            </a:r>
          </a:p>
          <a:p>
            <a:pPr marL="171450" indent="-171450">
              <a:buFontTx/>
              <a:buChar char="-"/>
            </a:pPr>
            <a:endParaRPr lang="hr-HR" dirty="0"/>
          </a:p>
          <a:p>
            <a:pPr marL="171450" indent="-171450">
              <a:buFont typeface="Arial" panose="020B0604020202020204" pitchFamily="34" charset="0"/>
              <a:buChar char="•"/>
            </a:pPr>
            <a:r>
              <a:rPr lang="hr-HR" dirty="0"/>
              <a:t>Registracija se odvija kao i u svim ostalim web aplikacijama – potrebno je unijeti e-mail (koji će ujedno biti i korisničko ime) i lozinku</a:t>
            </a:r>
          </a:p>
          <a:p>
            <a:pPr marL="171450" indent="-171450">
              <a:buFont typeface="Arial" panose="020B0604020202020204" pitchFamily="34" charset="0"/>
              <a:buChar char="•"/>
            </a:pPr>
            <a:r>
              <a:rPr lang="hr-HR" dirty="0"/>
              <a:t>Preporučamo da e-mail bude poslovni, a ne privatni e-mail, jer sve obavijesti sustava stizat će na taj e-mail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dirty="0"/>
              <a:t>Nakon što se unesu potrebni podaci, na navedeni e-mail će stići aktivacijski link; tek nakon što kliknete na aktivacijski link, bit ćete u mogućnosti se logirati u Jems i kreirati aplikaciju</a:t>
            </a:r>
          </a:p>
          <a:p>
            <a:pPr marL="171450" indent="-171450">
              <a:buFont typeface="Arial" panose="020B0604020202020204" pitchFamily="34" charset="0"/>
              <a:buChar char="•"/>
            </a:pPr>
            <a:r>
              <a:rPr lang="hr-HR" dirty="0"/>
              <a:t>ukoliko ga ne vidite, prvo pogledajte spam folder vašeg e-maila prije nego se obratite tehničkoj podršci</a:t>
            </a:r>
          </a:p>
          <a:p>
            <a:pPr marL="171450" indent="-171450">
              <a:buFont typeface="Arial" panose="020B0604020202020204" pitchFamily="34" charset="0"/>
              <a:buChar char="•"/>
            </a:pPr>
            <a:endParaRPr lang="hr-HR" dirty="0"/>
          </a:p>
          <a:p>
            <a:pPr marL="171450" indent="-171450">
              <a:buFont typeface="Arial" panose="020B0604020202020204" pitchFamily="34" charset="0"/>
              <a:buChar char="•"/>
            </a:pPr>
            <a:r>
              <a:rPr lang="hr-HR" dirty="0"/>
              <a:t>Ukoliko ste već registrirani u Jems sustav, ali ste zaboravili svoju lozinku, možete ju resetirati klikom na link „Forgot password”</a:t>
            </a:r>
          </a:p>
          <a:p>
            <a:pPr marL="171450" indent="-171450">
              <a:buFont typeface="Arial" panose="020B0604020202020204" pitchFamily="34" charset="0"/>
              <a:buChar char="•"/>
            </a:pPr>
            <a:r>
              <a:rPr lang="hr-HR" dirty="0"/>
              <a:t>Otvara se prozorčić u kojem je potrebno upisati e-mail adresu s kojom ste se registrirali u Jems sustav - na tu e-mail adresu će stići link za reset lozinke</a:t>
            </a:r>
          </a:p>
          <a:p>
            <a:pPr marL="171450" indent="-171450">
              <a:buFont typeface="Arial" panose="020B0604020202020204" pitchFamily="34" charset="0"/>
              <a:buChar char="•"/>
            </a:pPr>
            <a:r>
              <a:rPr lang="hr-HR" dirty="0"/>
              <a:t>Nakon klika na link u e-mailu možete sami unijeti novu željenu lozinku</a:t>
            </a:r>
          </a:p>
        </p:txBody>
      </p:sp>
      <p:sp>
        <p:nvSpPr>
          <p:cNvPr id="4" name="Slide Number Placeholder 3"/>
          <p:cNvSpPr>
            <a:spLocks noGrp="1"/>
          </p:cNvSpPr>
          <p:nvPr>
            <p:ph type="sldNum" sz="quarter" idx="5"/>
          </p:nvPr>
        </p:nvSpPr>
        <p:spPr/>
        <p:txBody>
          <a:bodyPr/>
          <a:lstStyle/>
          <a:p>
            <a:fld id="{B35A778E-6332-4893-80FC-51D3DECD624C}" type="slidenum">
              <a:rPr lang="hr-HR" smtClean="0"/>
              <a:t>7</a:t>
            </a:fld>
            <a:endParaRPr lang="hr-HR"/>
          </a:p>
        </p:txBody>
      </p:sp>
    </p:spTree>
    <p:extLst>
      <p:ext uri="{BB962C8B-B14F-4D97-AF65-F5344CB8AC3E}">
        <p14:creationId xmlns:p14="http://schemas.microsoft.com/office/powerpoint/2010/main" val="17409538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dirty="0"/>
              <a:t>Prije isteka roka za dostavu ponuda, potencijalni ponuditelji su zahtijevali pojašnjenje i izmjenu navodeći da elektronička oprema ima najduže 3 god jamstva od proizvođača, a najjednostavniji građevinski radovi do 5 godina. Traženo je smanjenje najdužeg jamstvenog roka.</a:t>
            </a:r>
          </a:p>
          <a:p>
            <a:r>
              <a:rPr lang="hr-HR" dirty="0"/>
              <a:t>Samo jedna od 4 dostavljene ponude je nudila 120 i više mjeseci.</a:t>
            </a:r>
          </a:p>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5785B-6205-4EC3-B4BA-E4971369D3BC}" type="slidenum">
              <a:rPr kumimoji="0" lang="hr-H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hr-H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478726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r-HR"/>
              <a:t>Projektni partner se pravdao problemima na tržištu uzrokovanih COVID-19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5785B-6205-4EC3-B4BA-E4971369D3BC}" type="slidenum">
              <a:rPr kumimoji="0" lang="hr-H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hr-H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1369722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5785B-6205-4EC3-B4BA-E4971369D3BC}" type="slidenum">
              <a:rPr kumimoji="0" lang="hr-H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hr-H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7915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65785B-6205-4EC3-B4BA-E4971369D3BC}" type="slidenum">
              <a:rPr kumimoji="0" lang="hr-HR"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hr-HR"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13998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95</a:t>
            </a:fld>
            <a:endParaRPr lang="hr-HR"/>
          </a:p>
        </p:txBody>
      </p:sp>
    </p:spTree>
    <p:extLst>
      <p:ext uri="{BB962C8B-B14F-4D97-AF65-F5344CB8AC3E}">
        <p14:creationId xmlns:p14="http://schemas.microsoft.com/office/powerpoint/2010/main" val="395866389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Mogu biti redovne terenske posjete u okviru predviđenih procedura pojedinog programskog tijela, ali i izvanredne terenske posjete po zahtjevu drugog programskog tijela (npr. MA i/ili revizije), i/ili drugog programa / EK; ili radi specifične provjere zbog npr. prijavljene nepravilnosti.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U pravilu su terenske posjete unaprijed najavljene projektnom partneru, no u slučaju izvanredne terenske posjete (zbog npr. provjere prijave nepravilnosti) mogu biti i nenajavljene.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6696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Terenske posjete projektnim partnerima (bilo u sjedištu projektnog partnera ili na lokacijama na kojima se provodi projekt ili izvode radovi / instalira oprema) mogu vršiti sva programska tijela, ali u pravilu su to (bilo pojedinačno ili predstavnici više tijela odjednom):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dirty="0"/>
              <a:t>Nacionalni kontrolori – prema određenoj </a:t>
            </a:r>
            <a:r>
              <a:rPr lang="hr-HR" dirty="0" err="1"/>
              <a:t>risk</a:t>
            </a:r>
            <a:r>
              <a:rPr lang="hr-HR" dirty="0"/>
              <a:t> metodologiji, posebno kod projekata koji sadržavaju radove ili nabavljaju vrijednu opremu – ali i u drugim slučajevima (prema profesionalnoj prosudbi kontrolora i rezultatu provedene </a:t>
            </a:r>
            <a:r>
              <a:rPr lang="hr-HR" dirty="0" err="1"/>
              <a:t>risk</a:t>
            </a:r>
            <a:r>
              <a:rPr lang="hr-HR" dirty="0"/>
              <a:t> analize projekta i projektnog partnera)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dirty="0"/>
              <a:t>Zajedničko tajništvo – u pravilu barem jednom za vrijeme trajanja projekta, u pravilu kod svih projektnih partnera. JS je u obvezi na terenu provjeriti da li je nabavljena oprema veće vrijednosti / izvršeni radovi. Moguće je i sudjelovanje Zajedničkog tajništva na eventima koji se organiziraju u okviru implementacije projekta (npr. početna/završna konferencija, ali i razni drugi eventi namijenjeni </a:t>
            </a:r>
            <a:r>
              <a:rPr lang="hr-HR" dirty="0" err="1"/>
              <a:t>target</a:t>
            </a:r>
            <a:r>
              <a:rPr lang="hr-HR" dirty="0"/>
              <a:t> grupama).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dirty="0"/>
              <a:t>Upravljačko tijelo – također prema određenoj </a:t>
            </a:r>
            <a:r>
              <a:rPr lang="hr-HR" dirty="0" err="1"/>
              <a:t>risk</a:t>
            </a:r>
            <a:r>
              <a:rPr lang="hr-HR" dirty="0"/>
              <a:t> metodologiji za vrijeme trajanja implementacije projekta, ali i nakon završetka projekta –  npr. provjere: da li je određena investicija (zgrada, oprema) u funkciji kao što je bilo planirano projektom (</a:t>
            </a:r>
            <a:r>
              <a:rPr lang="hr-HR" dirty="0" err="1"/>
              <a:t>tkz</a:t>
            </a:r>
            <a:r>
              <a:rPr lang="hr-HR" dirty="0"/>
              <a:t>. </a:t>
            </a:r>
            <a:r>
              <a:rPr lang="hr-HR" dirty="0" err="1"/>
              <a:t>durability</a:t>
            </a:r>
            <a:r>
              <a:rPr lang="hr-HR" dirty="0"/>
              <a:t> </a:t>
            </a:r>
            <a:r>
              <a:rPr lang="hr-HR" dirty="0" err="1"/>
              <a:t>check</a:t>
            </a:r>
            <a:r>
              <a:rPr lang="hr-HR" dirty="0"/>
              <a:t>), provjera izvršenja planiranih outputa / rezultata.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dirty="0"/>
              <a:t>Revizije – ARPA, </a:t>
            </a:r>
            <a:r>
              <a:rPr lang="hr-HR" dirty="0" err="1"/>
              <a:t>GoA</a:t>
            </a:r>
            <a:r>
              <a:rPr lang="hr-HR" dirty="0"/>
              <a:t> (</a:t>
            </a:r>
            <a:r>
              <a:rPr lang="en-GB" sz="1800" dirty="0">
                <a:solidFill>
                  <a:srgbClr val="2F5496"/>
                </a:solidFill>
                <a:effectLst/>
                <a:latin typeface="Calibri" panose="020F0502020204030204" pitchFamily="34" charset="0"/>
                <a:ea typeface="Calibri" panose="020F0502020204030204" pitchFamily="34" charset="0"/>
              </a:rPr>
              <a:t>Group of Auditors</a:t>
            </a:r>
            <a:r>
              <a:rPr lang="hr-HR" sz="1800" dirty="0">
                <a:solidFill>
                  <a:srgbClr val="2F5496"/>
                </a:solidFill>
                <a:effectLst/>
                <a:latin typeface="Calibri" panose="020F0502020204030204" pitchFamily="34" charset="0"/>
                <a:ea typeface="Calibri" panose="020F0502020204030204" pitchFamily="34" charset="0"/>
              </a:rPr>
              <a:t>) </a:t>
            </a:r>
            <a:r>
              <a:rPr lang="hr-HR" dirty="0"/>
              <a:t>– u okviru postupka revizija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Nacionalna tijela također mogu posjetiti projektne partnere / projektne događaje; Program također u okviru različitih programskih događaja može organizirati posjete projektima za članove Odbora za praćenje i/ili predstavnika EK.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86874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ARPA je odgovorna za provođenje revizija sustava i revizija operacija kako bi se Europskoj komisiji (EK) pružilo neovisno jamstvo da sustavi upravljanja i kontrole (DMCS) funkcioniraju učinkovito, te da su izdaci zakoniti i pravilni.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2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Revizije sustava – usmjerene na provjeru/kontrolu uspostavljenih procedura na programskoj razini (da li sustav funkcionira pravilno i u skladu s propisanim procedurama programskih tijela).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hr-HR" sz="12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hr-HR" sz="12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Revizije operacija (projekata) – usmjerene na provjeru/kontrolu pravilnosti / zakonitosti prijavljenih i isplaćenih troškova.</a:t>
            </a: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04792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U slučaju utvrđenih nepravilnosti i povrata neprihvatljivih sredstava, moguće je: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hr-HR" dirty="0"/>
              <a:t>Odbijanje neprihvatljivih iznosa od sljedeće isplate – za projekte koji su u tijeku implementacije, tj. od iznosa koji je trebao biti isplaćen nakon odobravanja sljedećeg projektnog izvještaja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hr-HR" dirty="0"/>
              <a:t>Povrat sredstava od strane LP/PP - u slučaju završenih projekata ili ako je potraživani iznos u sljedećem izvještaju manji od utvrđenog neprihvatljivog iznosa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3012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100</a:t>
            </a:fld>
            <a:endParaRPr lang="hr-HR"/>
          </a:p>
        </p:txBody>
      </p:sp>
    </p:spTree>
    <p:extLst>
      <p:ext uri="{BB962C8B-B14F-4D97-AF65-F5344CB8AC3E}">
        <p14:creationId xmlns:p14="http://schemas.microsoft.com/office/powerpoint/2010/main" val="185293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Arial" panose="020B0604020202020204" pitchFamily="34" charset="0"/>
              <a:buChar char="•"/>
            </a:pPr>
            <a:r>
              <a:rPr lang="hr-HR" dirty="0"/>
              <a:t>Kako bi mogli raditi u Jems-u, projektni partneri se moraju dodati svojem projektu, to se radi u dijelu „Project privilages”</a:t>
            </a:r>
          </a:p>
          <a:p>
            <a:pPr marL="228600" indent="-228600">
              <a:buFont typeface="Arial" panose="020B0604020202020204" pitchFamily="34" charset="0"/>
              <a:buChar char="•"/>
            </a:pPr>
            <a:r>
              <a:rPr lang="hr-HR" dirty="0"/>
              <a:t>moraju se dodati svi partneri, uključujući LP-a, a dodaje onaj koji je kreirao aplikaciju</a:t>
            </a:r>
          </a:p>
          <a:p>
            <a:pPr marL="228600" indent="-228600">
              <a:buFont typeface="Arial" panose="020B0604020202020204" pitchFamily="34" charset="0"/>
              <a:buChar char="•"/>
            </a:pPr>
            <a:r>
              <a:rPr lang="hr-HR" dirty="0"/>
              <a:t>Povezati korisnike s projektom, dodijeliti prava kako bi mogli izrađivati izvještaje („edit”) i popunjavati ostale sekcije u Jemsu (i za LP-a i za sve PP-e)</a:t>
            </a:r>
          </a:p>
          <a:p>
            <a:pPr marL="228600" indent="-228600">
              <a:buFont typeface="Arial" panose="020B0604020202020204" pitchFamily="34" charset="0"/>
              <a:buChar char="•"/>
            </a:pPr>
            <a:r>
              <a:rPr lang="hr-HR" dirty="0"/>
              <a:t>Edit prava dodjeljuje korisnik kojem je prethodno dodijeljen u rubrici „</a:t>
            </a:r>
            <a:r>
              <a:rPr lang="hr-HR" b="0" i="0" dirty="0">
                <a:effectLst/>
                <a:latin typeface="Open Sans" panose="020B0606030504020204" pitchFamily="34" charset="0"/>
              </a:rPr>
              <a:t>Project managers” dodijeljena ovlast „manage”</a:t>
            </a:r>
          </a:p>
          <a:p>
            <a:pPr marL="228600" indent="-228600">
              <a:buFont typeface="Arial" panose="020B0604020202020204" pitchFamily="34" charset="0"/>
              <a:buChar char="•"/>
            </a:pPr>
            <a:r>
              <a:rPr lang="hr-HR" b="0" i="0" dirty="0">
                <a:effectLst/>
                <a:latin typeface="Open Sans" panose="020B0606030504020204" pitchFamily="34" charset="0"/>
              </a:rPr>
              <a:t>Korisnici koji se dodaju timu moraju biti registrirani u Jems </a:t>
            </a:r>
          </a:p>
          <a:p>
            <a:pPr marL="228600" indent="-228600">
              <a:buFont typeface="Arial" panose="020B0604020202020204" pitchFamily="34" charset="0"/>
              <a:buChar char="•"/>
            </a:pPr>
            <a:endParaRPr lang="hr-HR" b="0" i="0" dirty="0">
              <a:effectLst/>
              <a:latin typeface="Open Sans" panose="020B0606030504020204" pitchFamily="34" charset="0"/>
            </a:endParaRPr>
          </a:p>
          <a:p>
            <a:pPr marL="228600" indent="-228600">
              <a:buFont typeface="Arial" panose="020B0604020202020204" pitchFamily="34" charset="0"/>
              <a:buChar char="•"/>
            </a:pPr>
            <a:r>
              <a:rPr lang="hr-HR" dirty="0"/>
              <a:t>Ispuniti kontakt podatke za Project managera (od LP-a), za Communication i financial managera projekta (ovisno o strukturi partnerstva i podjeli uloga, mogu biti kod LP-a ili ostalih partnera)</a:t>
            </a:r>
          </a:p>
          <a:p>
            <a:pPr marL="228600" indent="-228600">
              <a:buFont typeface="Arial" panose="020B0604020202020204" pitchFamily="34" charset="0"/>
              <a:buChar char="•"/>
            </a:pPr>
            <a:r>
              <a:rPr lang="hr-HR" dirty="0"/>
              <a:t>Od korisnika se očekuje da ažurira podatke o osobama koje vode projekt u ovom odjeljku, tako da ih se uvijek može lako kontaktirati</a:t>
            </a:r>
          </a:p>
          <a:p>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8</a:t>
            </a:fld>
            <a:endParaRPr lang="hr-HR"/>
          </a:p>
        </p:txBody>
      </p:sp>
    </p:spTree>
    <p:extLst>
      <p:ext uri="{BB962C8B-B14F-4D97-AF65-F5344CB8AC3E}">
        <p14:creationId xmlns:p14="http://schemas.microsoft.com/office/powerpoint/2010/main" val="5241680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I nakon završetka implementacije projekta, projektni partneri imaju određene obveze sukladno potpisanom SC-u., prvenstveno je to obveza podnošenja finalnih </a:t>
            </a:r>
            <a:r>
              <a:rPr lang="hr-HR" dirty="0" err="1"/>
              <a:t>reporta</a:t>
            </a:r>
            <a:r>
              <a:rPr lang="hr-HR" dirty="0"/>
              <a:t> (partnerskih i projektnog).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b="1" dirty="0"/>
              <a:t>Sva plaćanja (za nastale troškove u implementaciji projekta) moraju se izvršiti u roku za podnošenje finalnih partnerskih </a:t>
            </a:r>
            <a:r>
              <a:rPr lang="hr-HR" b="1" dirty="0" err="1"/>
              <a:t>reporta</a:t>
            </a:r>
            <a:r>
              <a:rPr lang="hr-HR" b="1" dirty="0"/>
              <a:t> – 1 mjesec nakon završetka implementacije.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96125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Svi popratni dokumenti koji čine revizijski trag (kao što su računi, javna nabave itd.) moraju ostati dostupni u prostorijama svakog korisnika najmanje u razdoblju od pet (5) godina. Ovo razdoblje počinje od 31. prosinca godine u kojoj je Upravljačko tijelo izvršilo posljednju uplatu LP-u. Po zatvaranju projekata, MA/JS će obavijestiti svakog LP-a o točnom datumu početka gore navedenih razdoblja čuvanja dokumentacije, LP će obavijestiti PP-ove.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Tijekom cijelog razdoblja čuvanja dokumentacije, svim tijelima ovlaštenim za obavljanje kontrola i revizija mora biti omogućen pristup projektu i svoj relevantnoj dokumentaciji i računima projekta.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Rezultati projekta koji imaju karakter ulaganja u infrastrukturu ili proizvodnih ulaganja ili ulaganja u opremu ostat će u vlasništvu pojedinog LP/PP najmanje pet (5) godina nakon konačne isplate korisniku.</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Zabranjeno je: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 Prestanak ili prijenos investicije van programskog područja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 Promjena vlasništva nad infrastrukturom i/ili opremom koja rezultira nepravednom prednošću poduzeću ili tijelu javne vlasti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-Značajna promjena koja utječe na prirodu, ciljeve ili uvjete provedbe projekta koja bi rezultirala promjenom izvornih ciljeva projekta.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Ako se bilo koji od gore navedenih uvjeta dogodi bilo kada unutar 5 godina nakon konačne isplate korisniku, dotični korisnik mora odmah obavijestiti MA/JS. Upravljačko tijelo će zatim povrat sredstava razmjerno razdoblju za koje zahtjevi nisu ispunjeni.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Kao opće načelo služenja općem interesu s javnim financiranjem iz EU sredstva, očekuje se da će rezultati projekta (npr. procesi koji vode do novih usluga) biti besplatno dostupni javnosti. Stoga bi projektni partneri trebali objavljivati ​​i širiti svoje outpute i rezultate projekta široj javnosti.</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U slučaju da JS/MA ne smatra kvalitetu glavnih rezultata projekta dostatnom ili indikatori na razini projekta ili programa nisu postignuti, JS/MA zadržava pravo primijeniti korekcije u </a:t>
            </a:r>
            <a:r>
              <a:rPr lang="hr-HR" dirty="0" err="1"/>
              <a:t>u</a:t>
            </a:r>
            <a:r>
              <a:rPr lang="hr-HR" dirty="0"/>
              <a:t> skladu s odredbama SC-a.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hr-H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hr-HR" dirty="0"/>
              <a:t>Ključno je osigurati kontinuitet i dostupnost razvijenog softvera i web platformi, preporučuje se da partnerstvo zadrži obvezu upravljanja putem određene organizacije odgovorne za funkcionalno održavanje, usluge hostinga i obnavljanje web domena tijekom minimalnog razdoblja od pet godina nakon zatvaranja projekta. Svi digitalni alati i web stranice moraju biti označeni u skladu s pravilima vidljivosti Programa.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5A778E-6332-4893-80FC-51D3DECD624C}" type="slidenum">
              <a:rPr kumimoji="0" lang="hr-H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hr-H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9256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53ACFFED-4F8B-4131-AA6D-2966990A9FE2}" type="slidenum">
              <a:rPr lang="hr-HR" smtClean="0"/>
              <a:t>104</a:t>
            </a:fld>
            <a:endParaRPr lang="hr-HR"/>
          </a:p>
        </p:txBody>
      </p:sp>
    </p:spTree>
    <p:extLst>
      <p:ext uri="{BB962C8B-B14F-4D97-AF65-F5344CB8AC3E}">
        <p14:creationId xmlns:p14="http://schemas.microsoft.com/office/powerpoint/2010/main" val="402539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hr-HR" dirty="0"/>
              <a:t>Cilj odjeljka „Project reporting schedule” je definirati rokove za izvješćivanje projekta u suradnji vodećeg partnera i project managera. Rokovi za prijavu mogu se dodati pomoću gumba „+ Add reporting deadline”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dirty="0"/>
              <a:t>Kad ste upisali rokove izvještavanja, pošaljete e-mail vašem project manageru, pa ćete skupa provjeriti da li ste sve dobro ispunili</a:t>
            </a:r>
          </a:p>
          <a:p>
            <a:pPr marL="171450" indent="-171450">
              <a:buFont typeface="Arial" panose="020B0604020202020204" pitchFamily="34" charset="0"/>
              <a:buChar char="•"/>
            </a:pPr>
            <a:r>
              <a:rPr lang="hr-HR" dirty="0"/>
              <a:t>Pregled s rokovima za prijavu financiranja projekta i sadržaja dostupan je u ovoj sekciji</a:t>
            </a:r>
          </a:p>
          <a:p>
            <a:pPr marL="171450" indent="-171450">
              <a:buFont typeface="Arial" panose="020B0604020202020204" pitchFamily="34" charset="0"/>
              <a:buChar char="•"/>
            </a:pPr>
            <a:r>
              <a:rPr lang="hr-HR" dirty="0"/>
              <a:t>Definirani rokovi izvješćivanja prikazani su u terminskom planu projekta</a:t>
            </a:r>
          </a:p>
          <a:p>
            <a:pPr marL="171450" indent="-171450">
              <a:buFont typeface="Arial" panose="020B0604020202020204" pitchFamily="34" charset="0"/>
              <a:buChar char="•"/>
            </a:pPr>
            <a:endParaRPr lang="hr-HR" dirty="0"/>
          </a:p>
          <a:p>
            <a:pPr marL="171450" indent="-171450">
              <a:buFont typeface="Arial" panose="020B0604020202020204" pitchFamily="34" charset="0"/>
              <a:buChar char="•"/>
            </a:pPr>
            <a:r>
              <a:rPr lang="hr-HR" dirty="0"/>
              <a:t>Vodeći partner je ispunio bankovne podatke (ispunjava samo LP)</a:t>
            </a:r>
          </a:p>
          <a:p>
            <a:pPr marL="171450" indent="-171450">
              <a:buFont typeface="Arial" panose="020B0604020202020204" pitchFamily="34" charset="0"/>
              <a:buChar char="•"/>
            </a:pPr>
            <a:r>
              <a:rPr lang="hr-HR" dirty="0"/>
              <a:t>Ako se mijenja račun ili banka, hitno ažurirati podatke u ovoj sekciji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dirty="0"/>
              <a:t>Vodeći partner ispunjava bankovne podatke, a ostali partneri popunjavaju podatke o lokaciji projektne dokumentacije („</a:t>
            </a:r>
            <a:r>
              <a:rPr lang="hr-HR" b="0" dirty="0">
                <a:effectLst/>
                <a:latin typeface="Open Sans" panose="020B0606030504020204" pitchFamily="34" charset="0"/>
              </a:rPr>
              <a:t>Location of documents”</a:t>
            </a:r>
            <a:r>
              <a:rPr lang="hr-HR" dirty="0"/>
              <a:t>)</a:t>
            </a:r>
          </a:p>
          <a:p>
            <a:endParaRPr lang="hr-HR" dirty="0"/>
          </a:p>
        </p:txBody>
      </p:sp>
      <p:sp>
        <p:nvSpPr>
          <p:cNvPr id="4" name="Slide Number Placeholder 3"/>
          <p:cNvSpPr>
            <a:spLocks noGrp="1"/>
          </p:cNvSpPr>
          <p:nvPr>
            <p:ph type="sldNum" sz="quarter" idx="5"/>
          </p:nvPr>
        </p:nvSpPr>
        <p:spPr/>
        <p:txBody>
          <a:bodyPr/>
          <a:lstStyle/>
          <a:p>
            <a:fld id="{B35A778E-6332-4893-80FC-51D3DECD624C}" type="slidenum">
              <a:rPr lang="hr-HR" smtClean="0"/>
              <a:t>9</a:t>
            </a:fld>
            <a:endParaRPr lang="hr-HR"/>
          </a:p>
        </p:txBody>
      </p:sp>
    </p:spTree>
    <p:extLst>
      <p:ext uri="{BB962C8B-B14F-4D97-AF65-F5344CB8AC3E}">
        <p14:creationId xmlns:p14="http://schemas.microsoft.com/office/powerpoint/2010/main" val="17626043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29A9-90E3-805A-DF0D-F9E8028AD71F}"/>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3070C199-3682-B37B-2286-F5369550AF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EC557150-A44E-E6C7-9205-4501A64B6C73}"/>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88C973DA-588E-EDC6-5C58-F1CE573DD145}"/>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A73A35AD-7031-9068-7269-884E141DE034}"/>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3147057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C913-2BAF-E9D5-92F8-D22493596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6B83F09F-4F82-1BA9-1756-93FF84EAB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ACC63EA3-D3F3-E9E1-B5F0-350CE8A3A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F63F13-F51A-82F6-82D9-F3DA42170126}"/>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6" name="Footer Placeholder 5">
            <a:extLst>
              <a:ext uri="{FF2B5EF4-FFF2-40B4-BE49-F238E27FC236}">
                <a16:creationId xmlns:a16="http://schemas.microsoft.com/office/drawing/2014/main" id="{E571C2C7-4E39-E55D-DE26-E50FF644C6AB}"/>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1DE50522-FB25-AC3D-C98C-4FE23B52620D}"/>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36363489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77312-A229-4FFD-EB9D-1E37391CBC09}"/>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hr-HR" dirty="0"/>
          </a:p>
        </p:txBody>
      </p:sp>
      <p:sp>
        <p:nvSpPr>
          <p:cNvPr id="3" name="Picture Placeholder 2">
            <a:extLst>
              <a:ext uri="{FF2B5EF4-FFF2-40B4-BE49-F238E27FC236}">
                <a16:creationId xmlns:a16="http://schemas.microsoft.com/office/drawing/2014/main" id="{0F097B9A-ED8C-5536-7F6A-1F930DB71F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D030890A-C528-2A62-56E7-A73021A82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5B3DF-E5C2-1F99-3D47-AFA31C87ABE8}"/>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6" name="Footer Placeholder 5">
            <a:extLst>
              <a:ext uri="{FF2B5EF4-FFF2-40B4-BE49-F238E27FC236}">
                <a16:creationId xmlns:a16="http://schemas.microsoft.com/office/drawing/2014/main" id="{CD407E69-BA2C-EFBA-02BF-A73F5816128C}"/>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F42BEE5C-9478-BF53-112F-39C50EDCC90A}"/>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10567544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2C93-0EAA-2FB8-2AD0-02336CBA8E4C}"/>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B9ADC40B-376D-4E23-CF60-5326BCE855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2E7E782F-B0E7-AB32-4134-19EBB71B179E}"/>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1723BF76-60CF-DC23-D616-2463C67177E1}"/>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194EA90C-2A26-F962-5827-D89DC925B1F2}"/>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34754767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D59B4-CBED-69C3-E9C6-B45A1463CE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68AFBECD-A35E-A49B-FD9C-297CAEB923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D0857151-562C-6A4B-71FB-6D818ABA9EA6}"/>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289A61F7-2F59-FBA1-11D0-091209612A72}"/>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EC356A55-E71E-61A2-E673-58ADC677568A}"/>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3583540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29A9-90E3-805A-DF0D-F9E8028AD71F}"/>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3070C199-3682-B37B-2286-F5369550AF9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EC557150-A44E-E6C7-9205-4501A64B6C73}"/>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88C973DA-588E-EDC6-5C58-F1CE573DD145}"/>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A73A35AD-7031-9068-7269-884E141DE034}"/>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1339863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18FF-C309-1493-EC70-C2F78CDDEC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C1ECDB4C-52B3-CD6F-8A15-3B59C52D2F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16177FDA-9309-B093-6620-6D96BAECCA46}"/>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70ABBB26-F8A9-28F5-0ED2-DC8B45A7403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54AAA047-CE12-7C2C-09A8-1C3781749C41}"/>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3706619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18FF-C309-1493-EC70-C2F78CDDEC90}"/>
              </a:ext>
            </a:extLst>
          </p:cNvPr>
          <p:cNvSpPr>
            <a:spLocks noGrp="1"/>
          </p:cNvSpPr>
          <p:nvPr>
            <p:ph type="ctrTitle"/>
          </p:nvPr>
        </p:nvSpPr>
        <p:spPr>
          <a:xfrm>
            <a:off x="1524000" y="1122363"/>
            <a:ext cx="9144000" cy="2387600"/>
          </a:xfrm>
        </p:spPr>
        <p:txBody>
          <a:bodyPr anchor="b">
            <a:normAutofit/>
          </a:bodyPr>
          <a:lstStyle>
            <a:lvl1pPr algn="ctr">
              <a:defRPr sz="4000" b="1">
                <a:solidFill>
                  <a:schemeClr val="accent1">
                    <a:lumMod val="75000"/>
                  </a:schemeClr>
                </a:solidFill>
                <a:latin typeface="+mn-lt"/>
              </a:defRPr>
            </a:lvl1pPr>
          </a:lstStyle>
          <a:p>
            <a:r>
              <a:rPr lang="en-US" dirty="0"/>
              <a:t>Click to edit Master title style</a:t>
            </a:r>
            <a:endParaRPr lang="hr-HR" dirty="0"/>
          </a:p>
        </p:txBody>
      </p:sp>
      <p:sp>
        <p:nvSpPr>
          <p:cNvPr id="3" name="Subtitle 2">
            <a:extLst>
              <a:ext uri="{FF2B5EF4-FFF2-40B4-BE49-F238E27FC236}">
                <a16:creationId xmlns:a16="http://schemas.microsoft.com/office/drawing/2014/main" id="{C1ECDB4C-52B3-CD6F-8A15-3B59C52D2F5E}"/>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hr-HR" dirty="0"/>
          </a:p>
        </p:txBody>
      </p:sp>
      <p:sp>
        <p:nvSpPr>
          <p:cNvPr id="4" name="Date Placeholder 3">
            <a:extLst>
              <a:ext uri="{FF2B5EF4-FFF2-40B4-BE49-F238E27FC236}">
                <a16:creationId xmlns:a16="http://schemas.microsoft.com/office/drawing/2014/main" id="{16177FDA-9309-B093-6620-6D96BAECCA46}"/>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70ABBB26-F8A9-28F5-0ED2-DC8B45A7403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54AAA047-CE12-7C2C-09A8-1C3781749C41}"/>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1608736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29A9-90E3-805A-DF0D-F9E8028AD71F}"/>
              </a:ext>
            </a:extLst>
          </p:cNvPr>
          <p:cNvSpPr>
            <a:spLocks noGrp="1"/>
          </p:cNvSpPr>
          <p:nvPr>
            <p:ph type="title"/>
          </p:nvPr>
        </p:nvSpPr>
        <p:spPr/>
        <p:txBody>
          <a:bodyPr>
            <a:normAutofit/>
          </a:bodyPr>
          <a:lstStyle>
            <a:lvl1pPr>
              <a:defRPr sz="4000" b="1">
                <a:solidFill>
                  <a:schemeClr val="accent1">
                    <a:lumMod val="75000"/>
                  </a:schemeClr>
                </a:solidFill>
                <a:latin typeface="+mn-lt"/>
              </a:defRPr>
            </a:lvl1pPr>
          </a:lstStyle>
          <a:p>
            <a:r>
              <a:rPr lang="en-US" dirty="0"/>
              <a:t>Click to edit Master title style</a:t>
            </a:r>
            <a:endParaRPr lang="hr-HR" dirty="0"/>
          </a:p>
        </p:txBody>
      </p:sp>
      <p:sp>
        <p:nvSpPr>
          <p:cNvPr id="3" name="Content Placeholder 2">
            <a:extLst>
              <a:ext uri="{FF2B5EF4-FFF2-40B4-BE49-F238E27FC236}">
                <a16:creationId xmlns:a16="http://schemas.microsoft.com/office/drawing/2014/main" id="{3070C199-3682-B37B-2286-F5369550AF97}"/>
              </a:ext>
            </a:extLst>
          </p:cNvPr>
          <p:cNvSpPr>
            <a:spLocks noGrp="1"/>
          </p:cNvSpPr>
          <p:nvPr>
            <p:ph idx="1"/>
          </p:nvPr>
        </p:nvSpPr>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a:extLst>
              <a:ext uri="{FF2B5EF4-FFF2-40B4-BE49-F238E27FC236}">
                <a16:creationId xmlns:a16="http://schemas.microsoft.com/office/drawing/2014/main" id="{EC557150-A44E-E6C7-9205-4501A64B6C73}"/>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88C973DA-588E-EDC6-5C58-F1CE573DD145}"/>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A73A35AD-7031-9068-7269-884E141DE034}"/>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16897132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7090-6A12-9BAA-D7BD-60F832F17BD8}"/>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hr-HR" dirty="0"/>
          </a:p>
        </p:txBody>
      </p:sp>
      <p:sp>
        <p:nvSpPr>
          <p:cNvPr id="3" name="Text Placeholder 2">
            <a:extLst>
              <a:ext uri="{FF2B5EF4-FFF2-40B4-BE49-F238E27FC236}">
                <a16:creationId xmlns:a16="http://schemas.microsoft.com/office/drawing/2014/main" id="{52E0FE00-954D-3A9F-5BD0-1F4E59DF9A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B94AFC-8593-415F-3DA9-0D7B96D78F6C}"/>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B6CE84C3-AE84-9B6F-03D2-9B77B253E4A8}"/>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3EFAF610-B1A1-1313-4028-9E2D79AB057A}"/>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16580378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58154-5DAB-71C8-D5E0-76C27E7D915A}"/>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183BBC2C-6166-C275-64EF-A71221E952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DE73670E-E711-9E54-F5B7-C67529E64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8E75EFA4-F6A8-48B6-0C35-4514D49A1924}"/>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6" name="Footer Placeholder 5">
            <a:extLst>
              <a:ext uri="{FF2B5EF4-FFF2-40B4-BE49-F238E27FC236}">
                <a16:creationId xmlns:a16="http://schemas.microsoft.com/office/drawing/2014/main" id="{2B42BD0D-6757-87C2-A12D-1E204462CF53}"/>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B6C29D99-6685-AA0E-55D6-6FED8D3186BE}"/>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4120581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18FF-C309-1493-EC70-C2F78CDDEC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C1ECDB4C-52B3-CD6F-8A15-3B59C52D2F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16177FDA-9309-B093-6620-6D96BAECCA46}"/>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70ABBB26-F8A9-28F5-0ED2-DC8B45A7403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54AAA047-CE12-7C2C-09A8-1C3781749C41}"/>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707426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494C-A76B-1F45-1FAE-1E0BBC7A1E6A}"/>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D706EF5A-C31A-B157-BE1B-6D0E889770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CE9FF1-6636-C332-4FD2-2978C4A408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683D37F3-9AF6-047D-4A2F-E2D7AF2B99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E5289A-F2A7-B8B8-E99C-4B201FFAE4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EF548488-44B4-06A7-D5D9-004D6A0CDAD5}"/>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8" name="Footer Placeholder 7">
            <a:extLst>
              <a:ext uri="{FF2B5EF4-FFF2-40B4-BE49-F238E27FC236}">
                <a16:creationId xmlns:a16="http://schemas.microsoft.com/office/drawing/2014/main" id="{9C81B79F-F8B8-0D11-A0E3-AFE6690C9C7F}"/>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652D0E07-1F97-D7F9-8424-CBD2399113A9}"/>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661907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C4992-3908-2976-922D-9F581EBDFF0C}"/>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BDDE7555-D14B-48E8-85AE-EBE384DE73CA}"/>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4" name="Footer Placeholder 3">
            <a:extLst>
              <a:ext uri="{FF2B5EF4-FFF2-40B4-BE49-F238E27FC236}">
                <a16:creationId xmlns:a16="http://schemas.microsoft.com/office/drawing/2014/main" id="{16FAA16E-9D03-96D8-126D-9CC0563ED150}"/>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0D0E70D1-A014-9189-7107-913AF701ED1E}"/>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3118195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76BD7-973E-F853-ED82-E97C5F2BD809}"/>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3" name="Footer Placeholder 2">
            <a:extLst>
              <a:ext uri="{FF2B5EF4-FFF2-40B4-BE49-F238E27FC236}">
                <a16:creationId xmlns:a16="http://schemas.microsoft.com/office/drawing/2014/main" id="{3ACBB4D9-6D30-5C8A-6326-E574F281EC46}"/>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483B9576-8B4F-BFB3-EA30-07F9CBBC37D8}"/>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3605449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6C913-2BAF-E9D5-92F8-D22493596D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6B83F09F-4F82-1BA9-1756-93FF84EAB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ACC63EA3-D3F3-E9E1-B5F0-350CE8A3A5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F63F13-F51A-82F6-82D9-F3DA42170126}"/>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6" name="Footer Placeholder 5">
            <a:extLst>
              <a:ext uri="{FF2B5EF4-FFF2-40B4-BE49-F238E27FC236}">
                <a16:creationId xmlns:a16="http://schemas.microsoft.com/office/drawing/2014/main" id="{E571C2C7-4E39-E55D-DE26-E50FF644C6AB}"/>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1DE50522-FB25-AC3D-C98C-4FE23B52620D}"/>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2723534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77312-A229-4FFD-EB9D-1E37391CBC09}"/>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endParaRPr lang="hr-HR" dirty="0"/>
          </a:p>
        </p:txBody>
      </p:sp>
      <p:sp>
        <p:nvSpPr>
          <p:cNvPr id="3" name="Picture Placeholder 2">
            <a:extLst>
              <a:ext uri="{FF2B5EF4-FFF2-40B4-BE49-F238E27FC236}">
                <a16:creationId xmlns:a16="http://schemas.microsoft.com/office/drawing/2014/main" id="{0F097B9A-ED8C-5536-7F6A-1F930DB71F1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D030890A-C528-2A62-56E7-A73021A82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C5B3DF-E5C2-1F99-3D47-AFA31C87ABE8}"/>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6" name="Footer Placeholder 5">
            <a:extLst>
              <a:ext uri="{FF2B5EF4-FFF2-40B4-BE49-F238E27FC236}">
                <a16:creationId xmlns:a16="http://schemas.microsoft.com/office/drawing/2014/main" id="{CD407E69-BA2C-EFBA-02BF-A73F5816128C}"/>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F42BEE5C-9478-BF53-112F-39C50EDCC90A}"/>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1562026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982C93-0EAA-2FB8-2AD0-02336CBA8E4C}"/>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B9ADC40B-376D-4E23-CF60-5326BCE855D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2E7E782F-B0E7-AB32-4134-19EBB71B179E}"/>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1723BF76-60CF-DC23-D616-2463C67177E1}"/>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194EA90C-2A26-F962-5827-D89DC925B1F2}"/>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1393070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FD59B4-CBED-69C3-E9C6-B45A1463CE5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68AFBECD-A35E-A49B-FD9C-297CAEB923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D0857151-562C-6A4B-71FB-6D818ABA9EA6}"/>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289A61F7-2F59-FBA1-11D0-091209612A72}"/>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EC356A55-E71E-61A2-E673-58ADC677568A}"/>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551896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3B286-A53D-FB6A-72CC-3B0D392E76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hr-HR"/>
          </a:p>
        </p:txBody>
      </p:sp>
      <p:sp>
        <p:nvSpPr>
          <p:cNvPr id="3" name="Subtitle 2">
            <a:extLst>
              <a:ext uri="{FF2B5EF4-FFF2-40B4-BE49-F238E27FC236}">
                <a16:creationId xmlns:a16="http://schemas.microsoft.com/office/drawing/2014/main" id="{EB24D4B9-E3A3-4759-5248-4490EAB18E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hr-HR"/>
          </a:p>
        </p:txBody>
      </p:sp>
      <p:sp>
        <p:nvSpPr>
          <p:cNvPr id="4" name="Date Placeholder 3">
            <a:extLst>
              <a:ext uri="{FF2B5EF4-FFF2-40B4-BE49-F238E27FC236}">
                <a16:creationId xmlns:a16="http://schemas.microsoft.com/office/drawing/2014/main" id="{7A35F7DB-2F43-6425-E009-9CAB34F2B75E}"/>
              </a:ext>
            </a:extLst>
          </p:cNvPr>
          <p:cNvSpPr>
            <a:spLocks noGrp="1"/>
          </p:cNvSpPr>
          <p:nvPr>
            <p:ph type="dt" sz="half" idx="10"/>
          </p:nvPr>
        </p:nvSpPr>
        <p:spPr/>
        <p:txBody>
          <a:bodyPr/>
          <a:lstStyle/>
          <a:p>
            <a:fld id="{11E4E93A-9199-42C5-957E-73C8A65985E8}" type="datetimeFigureOut">
              <a:rPr lang="hr-HR" smtClean="0"/>
              <a:t>9.10.2025.</a:t>
            </a:fld>
            <a:endParaRPr lang="hr-HR"/>
          </a:p>
        </p:txBody>
      </p:sp>
      <p:sp>
        <p:nvSpPr>
          <p:cNvPr id="5" name="Footer Placeholder 4">
            <a:extLst>
              <a:ext uri="{FF2B5EF4-FFF2-40B4-BE49-F238E27FC236}">
                <a16:creationId xmlns:a16="http://schemas.microsoft.com/office/drawing/2014/main" id="{253E3E9C-94DB-954E-A768-DF89438DF15C}"/>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681955DE-1CA0-DA36-61F8-6C252F77255E}"/>
              </a:ext>
            </a:extLst>
          </p:cNvPr>
          <p:cNvSpPr>
            <a:spLocks noGrp="1"/>
          </p:cNvSpPr>
          <p:nvPr>
            <p:ph type="sldNum" sz="quarter" idx="12"/>
          </p:nvPr>
        </p:nvSpPr>
        <p:spPr/>
        <p:txBody>
          <a:bodyPr/>
          <a:lstStyle/>
          <a:p>
            <a:fld id="{A7C85822-FB18-4B48-8976-B88AB543438C}" type="slidenum">
              <a:rPr lang="hr-HR" smtClean="0"/>
              <a:t>‹#›</a:t>
            </a:fld>
            <a:endParaRPr lang="hr-HR"/>
          </a:p>
        </p:txBody>
      </p:sp>
    </p:spTree>
    <p:extLst>
      <p:ext uri="{BB962C8B-B14F-4D97-AF65-F5344CB8AC3E}">
        <p14:creationId xmlns:p14="http://schemas.microsoft.com/office/powerpoint/2010/main" val="6698512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40BC8-612A-4747-A9A9-6B926DAB4949}"/>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A1847903-6AEE-98DC-C525-1BC297DE5B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B5C04564-A3C0-E119-FE86-0FF5638B3657}"/>
              </a:ext>
            </a:extLst>
          </p:cNvPr>
          <p:cNvSpPr>
            <a:spLocks noGrp="1"/>
          </p:cNvSpPr>
          <p:nvPr>
            <p:ph type="dt" sz="half" idx="10"/>
          </p:nvPr>
        </p:nvSpPr>
        <p:spPr/>
        <p:txBody>
          <a:bodyPr/>
          <a:lstStyle/>
          <a:p>
            <a:fld id="{11E4E93A-9199-42C5-957E-73C8A65985E8}" type="datetimeFigureOut">
              <a:rPr lang="hr-HR" smtClean="0"/>
              <a:t>9.10.2025.</a:t>
            </a:fld>
            <a:endParaRPr lang="hr-HR"/>
          </a:p>
        </p:txBody>
      </p:sp>
      <p:sp>
        <p:nvSpPr>
          <p:cNvPr id="5" name="Footer Placeholder 4">
            <a:extLst>
              <a:ext uri="{FF2B5EF4-FFF2-40B4-BE49-F238E27FC236}">
                <a16:creationId xmlns:a16="http://schemas.microsoft.com/office/drawing/2014/main" id="{8053F97E-3CAB-004D-9A42-CB48CE8300BC}"/>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F34B057A-C251-7EB4-8E21-3F2681CCE92B}"/>
              </a:ext>
            </a:extLst>
          </p:cNvPr>
          <p:cNvSpPr>
            <a:spLocks noGrp="1"/>
          </p:cNvSpPr>
          <p:nvPr>
            <p:ph type="sldNum" sz="quarter" idx="12"/>
          </p:nvPr>
        </p:nvSpPr>
        <p:spPr/>
        <p:txBody>
          <a:bodyPr/>
          <a:lstStyle/>
          <a:p>
            <a:fld id="{A7C85822-FB18-4B48-8976-B88AB543438C}" type="slidenum">
              <a:rPr lang="hr-HR" smtClean="0"/>
              <a:t>‹#›</a:t>
            </a:fld>
            <a:endParaRPr lang="hr-HR"/>
          </a:p>
        </p:txBody>
      </p:sp>
    </p:spTree>
    <p:extLst>
      <p:ext uri="{BB962C8B-B14F-4D97-AF65-F5344CB8AC3E}">
        <p14:creationId xmlns:p14="http://schemas.microsoft.com/office/powerpoint/2010/main" val="35887088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AADAC-3A5B-9E41-AECB-B65FF265DD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hr-HR"/>
          </a:p>
        </p:txBody>
      </p:sp>
      <p:sp>
        <p:nvSpPr>
          <p:cNvPr id="3" name="Text Placeholder 2">
            <a:extLst>
              <a:ext uri="{FF2B5EF4-FFF2-40B4-BE49-F238E27FC236}">
                <a16:creationId xmlns:a16="http://schemas.microsoft.com/office/drawing/2014/main" id="{0033C337-606A-F694-342F-E87E08A66FC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D63E44-E3C7-1DD8-D444-0A02FCFBF391}"/>
              </a:ext>
            </a:extLst>
          </p:cNvPr>
          <p:cNvSpPr>
            <a:spLocks noGrp="1"/>
          </p:cNvSpPr>
          <p:nvPr>
            <p:ph type="dt" sz="half" idx="10"/>
          </p:nvPr>
        </p:nvSpPr>
        <p:spPr/>
        <p:txBody>
          <a:bodyPr/>
          <a:lstStyle/>
          <a:p>
            <a:fld id="{11E4E93A-9199-42C5-957E-73C8A65985E8}" type="datetimeFigureOut">
              <a:rPr lang="hr-HR" smtClean="0"/>
              <a:t>9.10.2025.</a:t>
            </a:fld>
            <a:endParaRPr lang="hr-HR"/>
          </a:p>
        </p:txBody>
      </p:sp>
      <p:sp>
        <p:nvSpPr>
          <p:cNvPr id="5" name="Footer Placeholder 4">
            <a:extLst>
              <a:ext uri="{FF2B5EF4-FFF2-40B4-BE49-F238E27FC236}">
                <a16:creationId xmlns:a16="http://schemas.microsoft.com/office/drawing/2014/main" id="{20352528-BBF7-D4A3-61A2-94AB10C55514}"/>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25E71F92-937F-B180-F713-B54B6EB7720B}"/>
              </a:ext>
            </a:extLst>
          </p:cNvPr>
          <p:cNvSpPr>
            <a:spLocks noGrp="1"/>
          </p:cNvSpPr>
          <p:nvPr>
            <p:ph type="sldNum" sz="quarter" idx="12"/>
          </p:nvPr>
        </p:nvSpPr>
        <p:spPr/>
        <p:txBody>
          <a:bodyPr/>
          <a:lstStyle/>
          <a:p>
            <a:fld id="{A7C85822-FB18-4B48-8976-B88AB543438C}" type="slidenum">
              <a:rPr lang="hr-HR" smtClean="0"/>
              <a:t>‹#›</a:t>
            </a:fld>
            <a:endParaRPr lang="hr-HR"/>
          </a:p>
        </p:txBody>
      </p:sp>
    </p:spTree>
    <p:extLst>
      <p:ext uri="{BB962C8B-B14F-4D97-AF65-F5344CB8AC3E}">
        <p14:creationId xmlns:p14="http://schemas.microsoft.com/office/powerpoint/2010/main" val="618801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918FF-C309-1493-EC70-C2F78CDDEC90}"/>
              </a:ext>
            </a:extLst>
          </p:cNvPr>
          <p:cNvSpPr>
            <a:spLocks noGrp="1"/>
          </p:cNvSpPr>
          <p:nvPr>
            <p:ph type="ctrTitle"/>
          </p:nvPr>
        </p:nvSpPr>
        <p:spPr>
          <a:xfrm>
            <a:off x="1524000" y="1122363"/>
            <a:ext cx="9144000" cy="2387600"/>
          </a:xfrm>
        </p:spPr>
        <p:txBody>
          <a:bodyPr anchor="b">
            <a:normAutofit/>
          </a:bodyPr>
          <a:lstStyle>
            <a:lvl1pPr algn="ctr">
              <a:defRPr sz="4000" b="1">
                <a:solidFill>
                  <a:schemeClr val="accent1">
                    <a:lumMod val="75000"/>
                  </a:schemeClr>
                </a:solidFill>
                <a:latin typeface="+mn-lt"/>
              </a:defRPr>
            </a:lvl1pPr>
          </a:lstStyle>
          <a:p>
            <a:r>
              <a:rPr lang="en-US" dirty="0"/>
              <a:t>Click to edit Master title style</a:t>
            </a:r>
            <a:endParaRPr lang="hr-HR" dirty="0"/>
          </a:p>
        </p:txBody>
      </p:sp>
      <p:sp>
        <p:nvSpPr>
          <p:cNvPr id="3" name="Subtitle 2">
            <a:extLst>
              <a:ext uri="{FF2B5EF4-FFF2-40B4-BE49-F238E27FC236}">
                <a16:creationId xmlns:a16="http://schemas.microsoft.com/office/drawing/2014/main" id="{C1ECDB4C-52B3-CD6F-8A15-3B59C52D2F5E}"/>
              </a:ext>
            </a:extLst>
          </p:cNvPr>
          <p:cNvSpPr>
            <a:spLocks noGrp="1"/>
          </p:cNvSpPr>
          <p:nvPr>
            <p:ph type="subTitle" idx="1"/>
          </p:nvPr>
        </p:nvSpPr>
        <p:spPr>
          <a:xfrm>
            <a:off x="1524000" y="3602038"/>
            <a:ext cx="9144000" cy="1655762"/>
          </a:xfrm>
        </p:spPr>
        <p:txBody>
          <a:bodyPr>
            <a:normAutofit/>
          </a:bodyPr>
          <a:lstStyle>
            <a:lvl1pPr marL="0" indent="0" algn="ctr">
              <a:buNone/>
              <a:defRPr sz="360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hr-HR" dirty="0"/>
          </a:p>
        </p:txBody>
      </p:sp>
      <p:sp>
        <p:nvSpPr>
          <p:cNvPr id="4" name="Date Placeholder 3">
            <a:extLst>
              <a:ext uri="{FF2B5EF4-FFF2-40B4-BE49-F238E27FC236}">
                <a16:creationId xmlns:a16="http://schemas.microsoft.com/office/drawing/2014/main" id="{16177FDA-9309-B093-6620-6D96BAECCA46}"/>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70ABBB26-F8A9-28F5-0ED2-DC8B45A7403B}"/>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54AAA047-CE12-7C2C-09A8-1C3781749C41}"/>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7074265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49522-62A7-F8BA-DF4B-1F910F7A53A0}"/>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003A146D-9CB9-871E-F923-EBBAAC9855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D0D5555E-2833-3356-A6BF-C8630D5877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87FDA03E-5865-E7CD-51AC-B7A2F5871C0D}"/>
              </a:ext>
            </a:extLst>
          </p:cNvPr>
          <p:cNvSpPr>
            <a:spLocks noGrp="1"/>
          </p:cNvSpPr>
          <p:nvPr>
            <p:ph type="dt" sz="half" idx="10"/>
          </p:nvPr>
        </p:nvSpPr>
        <p:spPr/>
        <p:txBody>
          <a:bodyPr/>
          <a:lstStyle/>
          <a:p>
            <a:fld id="{11E4E93A-9199-42C5-957E-73C8A65985E8}" type="datetimeFigureOut">
              <a:rPr lang="hr-HR" smtClean="0"/>
              <a:t>9.10.2025.</a:t>
            </a:fld>
            <a:endParaRPr lang="hr-HR"/>
          </a:p>
        </p:txBody>
      </p:sp>
      <p:sp>
        <p:nvSpPr>
          <p:cNvPr id="6" name="Footer Placeholder 5">
            <a:extLst>
              <a:ext uri="{FF2B5EF4-FFF2-40B4-BE49-F238E27FC236}">
                <a16:creationId xmlns:a16="http://schemas.microsoft.com/office/drawing/2014/main" id="{D0BB80F5-936A-EE0F-9046-8A6FE8087D85}"/>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7B0000B5-E9AF-5AF3-09C6-7C7B2FE35787}"/>
              </a:ext>
            </a:extLst>
          </p:cNvPr>
          <p:cNvSpPr>
            <a:spLocks noGrp="1"/>
          </p:cNvSpPr>
          <p:nvPr>
            <p:ph type="sldNum" sz="quarter" idx="12"/>
          </p:nvPr>
        </p:nvSpPr>
        <p:spPr/>
        <p:txBody>
          <a:bodyPr/>
          <a:lstStyle/>
          <a:p>
            <a:fld id="{A7C85822-FB18-4B48-8976-B88AB543438C}" type="slidenum">
              <a:rPr lang="hr-HR" smtClean="0"/>
              <a:t>‹#›</a:t>
            </a:fld>
            <a:endParaRPr lang="hr-HR"/>
          </a:p>
        </p:txBody>
      </p:sp>
    </p:spTree>
    <p:extLst>
      <p:ext uri="{BB962C8B-B14F-4D97-AF65-F5344CB8AC3E}">
        <p14:creationId xmlns:p14="http://schemas.microsoft.com/office/powerpoint/2010/main" val="457997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9D7FB-A08E-0F86-5B9E-6DFA23AE593A}"/>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3D129529-8239-D985-A5E5-9344DB5E21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8E2F38-850F-B172-9B3D-52A71F72599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BDB04DC7-9AEE-0A71-0E11-A2BD2F33AD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83CFEC-45C9-E6D0-98B9-4E982652823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024C8730-B165-F45E-71A9-FFF45DDB8BAC}"/>
              </a:ext>
            </a:extLst>
          </p:cNvPr>
          <p:cNvSpPr>
            <a:spLocks noGrp="1"/>
          </p:cNvSpPr>
          <p:nvPr>
            <p:ph type="dt" sz="half" idx="10"/>
          </p:nvPr>
        </p:nvSpPr>
        <p:spPr/>
        <p:txBody>
          <a:bodyPr/>
          <a:lstStyle/>
          <a:p>
            <a:fld id="{11E4E93A-9199-42C5-957E-73C8A65985E8}" type="datetimeFigureOut">
              <a:rPr lang="hr-HR" smtClean="0"/>
              <a:t>9.10.2025.</a:t>
            </a:fld>
            <a:endParaRPr lang="hr-HR"/>
          </a:p>
        </p:txBody>
      </p:sp>
      <p:sp>
        <p:nvSpPr>
          <p:cNvPr id="8" name="Footer Placeholder 7">
            <a:extLst>
              <a:ext uri="{FF2B5EF4-FFF2-40B4-BE49-F238E27FC236}">
                <a16:creationId xmlns:a16="http://schemas.microsoft.com/office/drawing/2014/main" id="{F39BA92A-CB1D-E21F-EA41-4896C56BAEDB}"/>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41279D42-14E1-00FC-56E5-C827B09ADF4E}"/>
              </a:ext>
            </a:extLst>
          </p:cNvPr>
          <p:cNvSpPr>
            <a:spLocks noGrp="1"/>
          </p:cNvSpPr>
          <p:nvPr>
            <p:ph type="sldNum" sz="quarter" idx="12"/>
          </p:nvPr>
        </p:nvSpPr>
        <p:spPr/>
        <p:txBody>
          <a:bodyPr/>
          <a:lstStyle/>
          <a:p>
            <a:fld id="{A7C85822-FB18-4B48-8976-B88AB543438C}" type="slidenum">
              <a:rPr lang="hr-HR" smtClean="0"/>
              <a:t>‹#›</a:t>
            </a:fld>
            <a:endParaRPr lang="hr-HR"/>
          </a:p>
        </p:txBody>
      </p:sp>
    </p:spTree>
    <p:extLst>
      <p:ext uri="{BB962C8B-B14F-4D97-AF65-F5344CB8AC3E}">
        <p14:creationId xmlns:p14="http://schemas.microsoft.com/office/powerpoint/2010/main" val="2262964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1D542-51C0-5389-D6EA-9B7E98B353C9}"/>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A605A557-773D-1E6B-8DEF-542273AE6F71}"/>
              </a:ext>
            </a:extLst>
          </p:cNvPr>
          <p:cNvSpPr>
            <a:spLocks noGrp="1"/>
          </p:cNvSpPr>
          <p:nvPr>
            <p:ph type="dt" sz="half" idx="10"/>
          </p:nvPr>
        </p:nvSpPr>
        <p:spPr/>
        <p:txBody>
          <a:bodyPr/>
          <a:lstStyle/>
          <a:p>
            <a:fld id="{11E4E93A-9199-42C5-957E-73C8A65985E8}" type="datetimeFigureOut">
              <a:rPr lang="hr-HR" smtClean="0"/>
              <a:t>9.10.2025.</a:t>
            </a:fld>
            <a:endParaRPr lang="hr-HR"/>
          </a:p>
        </p:txBody>
      </p:sp>
      <p:sp>
        <p:nvSpPr>
          <p:cNvPr id="4" name="Footer Placeholder 3">
            <a:extLst>
              <a:ext uri="{FF2B5EF4-FFF2-40B4-BE49-F238E27FC236}">
                <a16:creationId xmlns:a16="http://schemas.microsoft.com/office/drawing/2014/main" id="{1CE30E27-4682-768A-EA3B-49774A15656C}"/>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3149C90E-43D5-0598-AB11-73616A7B97C2}"/>
              </a:ext>
            </a:extLst>
          </p:cNvPr>
          <p:cNvSpPr>
            <a:spLocks noGrp="1"/>
          </p:cNvSpPr>
          <p:nvPr>
            <p:ph type="sldNum" sz="quarter" idx="12"/>
          </p:nvPr>
        </p:nvSpPr>
        <p:spPr/>
        <p:txBody>
          <a:bodyPr/>
          <a:lstStyle/>
          <a:p>
            <a:fld id="{A7C85822-FB18-4B48-8976-B88AB543438C}" type="slidenum">
              <a:rPr lang="hr-HR" smtClean="0"/>
              <a:t>‹#›</a:t>
            </a:fld>
            <a:endParaRPr lang="hr-HR"/>
          </a:p>
        </p:txBody>
      </p:sp>
    </p:spTree>
    <p:extLst>
      <p:ext uri="{BB962C8B-B14F-4D97-AF65-F5344CB8AC3E}">
        <p14:creationId xmlns:p14="http://schemas.microsoft.com/office/powerpoint/2010/main" val="36819220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F718ED-14E0-CAC9-294E-F88F41EB5104}"/>
              </a:ext>
            </a:extLst>
          </p:cNvPr>
          <p:cNvSpPr>
            <a:spLocks noGrp="1"/>
          </p:cNvSpPr>
          <p:nvPr>
            <p:ph type="dt" sz="half" idx="10"/>
          </p:nvPr>
        </p:nvSpPr>
        <p:spPr/>
        <p:txBody>
          <a:bodyPr/>
          <a:lstStyle/>
          <a:p>
            <a:fld id="{11E4E93A-9199-42C5-957E-73C8A65985E8}" type="datetimeFigureOut">
              <a:rPr lang="hr-HR" smtClean="0"/>
              <a:t>9.10.2025.</a:t>
            </a:fld>
            <a:endParaRPr lang="hr-HR"/>
          </a:p>
        </p:txBody>
      </p:sp>
      <p:sp>
        <p:nvSpPr>
          <p:cNvPr id="3" name="Footer Placeholder 2">
            <a:extLst>
              <a:ext uri="{FF2B5EF4-FFF2-40B4-BE49-F238E27FC236}">
                <a16:creationId xmlns:a16="http://schemas.microsoft.com/office/drawing/2014/main" id="{28AA4ED7-B368-AB58-66E7-7C8DBC34A639}"/>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E2CC1917-E881-1B33-3840-DD5537D92B7B}"/>
              </a:ext>
            </a:extLst>
          </p:cNvPr>
          <p:cNvSpPr>
            <a:spLocks noGrp="1"/>
          </p:cNvSpPr>
          <p:nvPr>
            <p:ph type="sldNum" sz="quarter" idx="12"/>
          </p:nvPr>
        </p:nvSpPr>
        <p:spPr/>
        <p:txBody>
          <a:bodyPr/>
          <a:lstStyle/>
          <a:p>
            <a:fld id="{A7C85822-FB18-4B48-8976-B88AB543438C}" type="slidenum">
              <a:rPr lang="hr-HR" smtClean="0"/>
              <a:t>‹#›</a:t>
            </a:fld>
            <a:endParaRPr lang="hr-HR"/>
          </a:p>
        </p:txBody>
      </p:sp>
    </p:spTree>
    <p:extLst>
      <p:ext uri="{BB962C8B-B14F-4D97-AF65-F5344CB8AC3E}">
        <p14:creationId xmlns:p14="http://schemas.microsoft.com/office/powerpoint/2010/main" val="3358539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7DC55-285E-A649-59E7-9527D3F02C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Content Placeholder 2">
            <a:extLst>
              <a:ext uri="{FF2B5EF4-FFF2-40B4-BE49-F238E27FC236}">
                <a16:creationId xmlns:a16="http://schemas.microsoft.com/office/drawing/2014/main" id="{6D91DC2F-B984-5927-AEBF-5C9DD8250E4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Text Placeholder 3">
            <a:extLst>
              <a:ext uri="{FF2B5EF4-FFF2-40B4-BE49-F238E27FC236}">
                <a16:creationId xmlns:a16="http://schemas.microsoft.com/office/drawing/2014/main" id="{0C3BFEB2-648C-9F6B-D51C-0CF5970A8C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1D358FF-69DF-7E44-1CBF-545418181B5E}"/>
              </a:ext>
            </a:extLst>
          </p:cNvPr>
          <p:cNvSpPr>
            <a:spLocks noGrp="1"/>
          </p:cNvSpPr>
          <p:nvPr>
            <p:ph type="dt" sz="half" idx="10"/>
          </p:nvPr>
        </p:nvSpPr>
        <p:spPr/>
        <p:txBody>
          <a:bodyPr/>
          <a:lstStyle/>
          <a:p>
            <a:fld id="{11E4E93A-9199-42C5-957E-73C8A65985E8}" type="datetimeFigureOut">
              <a:rPr lang="hr-HR" smtClean="0"/>
              <a:t>9.10.2025.</a:t>
            </a:fld>
            <a:endParaRPr lang="hr-HR"/>
          </a:p>
        </p:txBody>
      </p:sp>
      <p:sp>
        <p:nvSpPr>
          <p:cNvPr id="6" name="Footer Placeholder 5">
            <a:extLst>
              <a:ext uri="{FF2B5EF4-FFF2-40B4-BE49-F238E27FC236}">
                <a16:creationId xmlns:a16="http://schemas.microsoft.com/office/drawing/2014/main" id="{D2F557DD-44F4-65E9-1558-B06B3FD6C235}"/>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7979993A-CB65-578E-21A5-874EF5552A4E}"/>
              </a:ext>
            </a:extLst>
          </p:cNvPr>
          <p:cNvSpPr>
            <a:spLocks noGrp="1"/>
          </p:cNvSpPr>
          <p:nvPr>
            <p:ph type="sldNum" sz="quarter" idx="12"/>
          </p:nvPr>
        </p:nvSpPr>
        <p:spPr/>
        <p:txBody>
          <a:bodyPr/>
          <a:lstStyle/>
          <a:p>
            <a:fld id="{A7C85822-FB18-4B48-8976-B88AB543438C}" type="slidenum">
              <a:rPr lang="hr-HR" smtClean="0"/>
              <a:t>‹#›</a:t>
            </a:fld>
            <a:endParaRPr lang="hr-HR"/>
          </a:p>
        </p:txBody>
      </p:sp>
    </p:spTree>
    <p:extLst>
      <p:ext uri="{BB962C8B-B14F-4D97-AF65-F5344CB8AC3E}">
        <p14:creationId xmlns:p14="http://schemas.microsoft.com/office/powerpoint/2010/main" val="715762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0420B-4402-1BC9-A96C-96968AB2C6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hr-HR"/>
          </a:p>
        </p:txBody>
      </p:sp>
      <p:sp>
        <p:nvSpPr>
          <p:cNvPr id="3" name="Picture Placeholder 2">
            <a:extLst>
              <a:ext uri="{FF2B5EF4-FFF2-40B4-BE49-F238E27FC236}">
                <a16:creationId xmlns:a16="http://schemas.microsoft.com/office/drawing/2014/main" id="{817FFBA6-D9AC-7C1B-E8C6-967D48365B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a:extLst>
              <a:ext uri="{FF2B5EF4-FFF2-40B4-BE49-F238E27FC236}">
                <a16:creationId xmlns:a16="http://schemas.microsoft.com/office/drawing/2014/main" id="{83DA8793-B43E-F951-9149-CEE98D687D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49AAFD-5F11-6DC8-98DC-7AFCB23926BE}"/>
              </a:ext>
            </a:extLst>
          </p:cNvPr>
          <p:cNvSpPr>
            <a:spLocks noGrp="1"/>
          </p:cNvSpPr>
          <p:nvPr>
            <p:ph type="dt" sz="half" idx="10"/>
          </p:nvPr>
        </p:nvSpPr>
        <p:spPr/>
        <p:txBody>
          <a:bodyPr/>
          <a:lstStyle/>
          <a:p>
            <a:fld id="{11E4E93A-9199-42C5-957E-73C8A65985E8}" type="datetimeFigureOut">
              <a:rPr lang="hr-HR" smtClean="0"/>
              <a:t>9.10.2025.</a:t>
            </a:fld>
            <a:endParaRPr lang="hr-HR"/>
          </a:p>
        </p:txBody>
      </p:sp>
      <p:sp>
        <p:nvSpPr>
          <p:cNvPr id="6" name="Footer Placeholder 5">
            <a:extLst>
              <a:ext uri="{FF2B5EF4-FFF2-40B4-BE49-F238E27FC236}">
                <a16:creationId xmlns:a16="http://schemas.microsoft.com/office/drawing/2014/main" id="{26F846EC-FD83-FAC9-0AFE-521D06B9F8EA}"/>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ABBC51B7-AEC4-9B51-374D-0C2FF2049981}"/>
              </a:ext>
            </a:extLst>
          </p:cNvPr>
          <p:cNvSpPr>
            <a:spLocks noGrp="1"/>
          </p:cNvSpPr>
          <p:nvPr>
            <p:ph type="sldNum" sz="quarter" idx="12"/>
          </p:nvPr>
        </p:nvSpPr>
        <p:spPr/>
        <p:txBody>
          <a:bodyPr/>
          <a:lstStyle/>
          <a:p>
            <a:fld id="{A7C85822-FB18-4B48-8976-B88AB543438C}" type="slidenum">
              <a:rPr lang="hr-HR" smtClean="0"/>
              <a:t>‹#›</a:t>
            </a:fld>
            <a:endParaRPr lang="hr-HR"/>
          </a:p>
        </p:txBody>
      </p:sp>
    </p:spTree>
    <p:extLst>
      <p:ext uri="{BB962C8B-B14F-4D97-AF65-F5344CB8AC3E}">
        <p14:creationId xmlns:p14="http://schemas.microsoft.com/office/powerpoint/2010/main" val="6776312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E483-2ADA-39BA-D2D4-05B88672DD7A}"/>
              </a:ext>
            </a:extLst>
          </p:cNvPr>
          <p:cNvSpPr>
            <a:spLocks noGrp="1"/>
          </p:cNvSpPr>
          <p:nvPr>
            <p:ph type="title"/>
          </p:nvPr>
        </p:nvSpPr>
        <p:spPr/>
        <p:txBody>
          <a:bodyPr/>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8EAE2701-D8D6-9BC9-2C10-7A8BF0A76B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4C78BC61-E27E-9BED-D638-FA8F62C8CCB0}"/>
              </a:ext>
            </a:extLst>
          </p:cNvPr>
          <p:cNvSpPr>
            <a:spLocks noGrp="1"/>
          </p:cNvSpPr>
          <p:nvPr>
            <p:ph type="dt" sz="half" idx="10"/>
          </p:nvPr>
        </p:nvSpPr>
        <p:spPr/>
        <p:txBody>
          <a:bodyPr/>
          <a:lstStyle/>
          <a:p>
            <a:fld id="{11E4E93A-9199-42C5-957E-73C8A65985E8}" type="datetimeFigureOut">
              <a:rPr lang="hr-HR" smtClean="0"/>
              <a:t>9.10.2025.</a:t>
            </a:fld>
            <a:endParaRPr lang="hr-HR"/>
          </a:p>
        </p:txBody>
      </p:sp>
      <p:sp>
        <p:nvSpPr>
          <p:cNvPr id="5" name="Footer Placeholder 4">
            <a:extLst>
              <a:ext uri="{FF2B5EF4-FFF2-40B4-BE49-F238E27FC236}">
                <a16:creationId xmlns:a16="http://schemas.microsoft.com/office/drawing/2014/main" id="{76D69AC0-3A04-5558-B16C-8216D229E408}"/>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979F8298-BEEB-56DD-CB76-827C5DCE25DF}"/>
              </a:ext>
            </a:extLst>
          </p:cNvPr>
          <p:cNvSpPr>
            <a:spLocks noGrp="1"/>
          </p:cNvSpPr>
          <p:nvPr>
            <p:ph type="sldNum" sz="quarter" idx="12"/>
          </p:nvPr>
        </p:nvSpPr>
        <p:spPr/>
        <p:txBody>
          <a:bodyPr/>
          <a:lstStyle/>
          <a:p>
            <a:fld id="{A7C85822-FB18-4B48-8976-B88AB543438C}" type="slidenum">
              <a:rPr lang="hr-HR" smtClean="0"/>
              <a:t>‹#›</a:t>
            </a:fld>
            <a:endParaRPr lang="hr-HR"/>
          </a:p>
        </p:txBody>
      </p:sp>
    </p:spTree>
    <p:extLst>
      <p:ext uri="{BB962C8B-B14F-4D97-AF65-F5344CB8AC3E}">
        <p14:creationId xmlns:p14="http://schemas.microsoft.com/office/powerpoint/2010/main" val="319950585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6370FF-43E2-6E02-C5EF-07902C51B6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hr-HR"/>
          </a:p>
        </p:txBody>
      </p:sp>
      <p:sp>
        <p:nvSpPr>
          <p:cNvPr id="3" name="Vertical Text Placeholder 2">
            <a:extLst>
              <a:ext uri="{FF2B5EF4-FFF2-40B4-BE49-F238E27FC236}">
                <a16:creationId xmlns:a16="http://schemas.microsoft.com/office/drawing/2014/main" id="{75D11B8A-C2EB-2073-6FB7-7803C9897A3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8A853FBF-0550-7630-7C53-7E564F7FF84F}"/>
              </a:ext>
            </a:extLst>
          </p:cNvPr>
          <p:cNvSpPr>
            <a:spLocks noGrp="1"/>
          </p:cNvSpPr>
          <p:nvPr>
            <p:ph type="dt" sz="half" idx="10"/>
          </p:nvPr>
        </p:nvSpPr>
        <p:spPr/>
        <p:txBody>
          <a:bodyPr/>
          <a:lstStyle/>
          <a:p>
            <a:fld id="{11E4E93A-9199-42C5-957E-73C8A65985E8}" type="datetimeFigureOut">
              <a:rPr lang="hr-HR" smtClean="0"/>
              <a:t>9.10.2025.</a:t>
            </a:fld>
            <a:endParaRPr lang="hr-HR"/>
          </a:p>
        </p:txBody>
      </p:sp>
      <p:sp>
        <p:nvSpPr>
          <p:cNvPr id="5" name="Footer Placeholder 4">
            <a:extLst>
              <a:ext uri="{FF2B5EF4-FFF2-40B4-BE49-F238E27FC236}">
                <a16:creationId xmlns:a16="http://schemas.microsoft.com/office/drawing/2014/main" id="{E003446C-CFD7-A827-8CE9-4D8E7903FD01}"/>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6C70E9DD-EB5F-3DDE-541B-B1B07A3F1BF3}"/>
              </a:ext>
            </a:extLst>
          </p:cNvPr>
          <p:cNvSpPr>
            <a:spLocks noGrp="1"/>
          </p:cNvSpPr>
          <p:nvPr>
            <p:ph type="sldNum" sz="quarter" idx="12"/>
          </p:nvPr>
        </p:nvSpPr>
        <p:spPr/>
        <p:txBody>
          <a:bodyPr/>
          <a:lstStyle/>
          <a:p>
            <a:fld id="{A7C85822-FB18-4B48-8976-B88AB543438C}" type="slidenum">
              <a:rPr lang="hr-HR" smtClean="0"/>
              <a:t>‹#›</a:t>
            </a:fld>
            <a:endParaRPr lang="hr-HR"/>
          </a:p>
        </p:txBody>
      </p:sp>
    </p:spTree>
    <p:extLst>
      <p:ext uri="{BB962C8B-B14F-4D97-AF65-F5344CB8AC3E}">
        <p14:creationId xmlns:p14="http://schemas.microsoft.com/office/powerpoint/2010/main" val="1210625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129A9-90E3-805A-DF0D-F9E8028AD71F}"/>
              </a:ext>
            </a:extLst>
          </p:cNvPr>
          <p:cNvSpPr>
            <a:spLocks noGrp="1"/>
          </p:cNvSpPr>
          <p:nvPr>
            <p:ph type="title"/>
          </p:nvPr>
        </p:nvSpPr>
        <p:spPr/>
        <p:txBody>
          <a:bodyPr>
            <a:normAutofit/>
          </a:bodyPr>
          <a:lstStyle>
            <a:lvl1pPr>
              <a:defRPr sz="4000" b="1">
                <a:solidFill>
                  <a:schemeClr val="accent1">
                    <a:lumMod val="75000"/>
                  </a:schemeClr>
                </a:solidFill>
                <a:latin typeface="+mn-lt"/>
              </a:defRPr>
            </a:lvl1pPr>
          </a:lstStyle>
          <a:p>
            <a:r>
              <a:rPr lang="en-US" dirty="0"/>
              <a:t>Click to edit Master title style</a:t>
            </a:r>
            <a:endParaRPr lang="hr-HR" dirty="0"/>
          </a:p>
        </p:txBody>
      </p:sp>
      <p:sp>
        <p:nvSpPr>
          <p:cNvPr id="3" name="Content Placeholder 2">
            <a:extLst>
              <a:ext uri="{FF2B5EF4-FFF2-40B4-BE49-F238E27FC236}">
                <a16:creationId xmlns:a16="http://schemas.microsoft.com/office/drawing/2014/main" id="{3070C199-3682-B37B-2286-F5369550AF97}"/>
              </a:ext>
            </a:extLst>
          </p:cNvPr>
          <p:cNvSpPr>
            <a:spLocks noGrp="1"/>
          </p:cNvSpPr>
          <p:nvPr>
            <p:ph idx="1"/>
          </p:nvPr>
        </p:nvSpPr>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a:extLst>
              <a:ext uri="{FF2B5EF4-FFF2-40B4-BE49-F238E27FC236}">
                <a16:creationId xmlns:a16="http://schemas.microsoft.com/office/drawing/2014/main" id="{EC557150-A44E-E6C7-9205-4501A64B6C73}"/>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88C973DA-588E-EDC6-5C58-F1CE573DD145}"/>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A73A35AD-7031-9068-7269-884E141DE034}"/>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31470579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27090-6A12-9BAA-D7BD-60F832F17BD8}"/>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hr-HR" dirty="0"/>
          </a:p>
        </p:txBody>
      </p:sp>
      <p:sp>
        <p:nvSpPr>
          <p:cNvPr id="3" name="Text Placeholder 2">
            <a:extLst>
              <a:ext uri="{FF2B5EF4-FFF2-40B4-BE49-F238E27FC236}">
                <a16:creationId xmlns:a16="http://schemas.microsoft.com/office/drawing/2014/main" id="{52E0FE00-954D-3A9F-5BD0-1F4E59DF9A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24B94AFC-8593-415F-3DA9-0D7B96D78F6C}"/>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B6CE84C3-AE84-9B6F-03D2-9B77B253E4A8}"/>
              </a:ext>
            </a:extLst>
          </p:cNvPr>
          <p:cNvSpPr>
            <a:spLocks noGrp="1"/>
          </p:cNvSpPr>
          <p:nvPr>
            <p:ph type="ftr" sz="quarter" idx="11"/>
          </p:nvPr>
        </p:nvSpPr>
        <p:spPr/>
        <p:txBody>
          <a:bodyPr/>
          <a:lstStyle/>
          <a:p>
            <a:endParaRPr lang="hr-HR"/>
          </a:p>
        </p:txBody>
      </p:sp>
      <p:sp>
        <p:nvSpPr>
          <p:cNvPr id="6" name="Slide Number Placeholder 5">
            <a:extLst>
              <a:ext uri="{FF2B5EF4-FFF2-40B4-BE49-F238E27FC236}">
                <a16:creationId xmlns:a16="http://schemas.microsoft.com/office/drawing/2014/main" id="{3EFAF610-B1A1-1313-4028-9E2D79AB057A}"/>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42530458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958154-5DAB-71C8-D5E0-76C27E7D915A}"/>
              </a:ext>
            </a:extLst>
          </p:cNvPr>
          <p:cNvSpPr>
            <a:spLocks noGrp="1"/>
          </p:cNvSpPr>
          <p:nvPr>
            <p:ph type="title"/>
          </p:nvPr>
        </p:nvSpPr>
        <p:spPr/>
        <p:txBody>
          <a:bodyPr/>
          <a:lstStyle/>
          <a:p>
            <a:r>
              <a:rPr lang="en-US"/>
              <a:t>Click to edit Master title style</a:t>
            </a:r>
            <a:endParaRPr lang="hr-HR"/>
          </a:p>
        </p:txBody>
      </p:sp>
      <p:sp>
        <p:nvSpPr>
          <p:cNvPr id="3" name="Content Placeholder 2">
            <a:extLst>
              <a:ext uri="{FF2B5EF4-FFF2-40B4-BE49-F238E27FC236}">
                <a16:creationId xmlns:a16="http://schemas.microsoft.com/office/drawing/2014/main" id="{183BBC2C-6166-C275-64EF-A71221E952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Content Placeholder 3">
            <a:extLst>
              <a:ext uri="{FF2B5EF4-FFF2-40B4-BE49-F238E27FC236}">
                <a16:creationId xmlns:a16="http://schemas.microsoft.com/office/drawing/2014/main" id="{DE73670E-E711-9E54-F5B7-C67529E645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Date Placeholder 4">
            <a:extLst>
              <a:ext uri="{FF2B5EF4-FFF2-40B4-BE49-F238E27FC236}">
                <a16:creationId xmlns:a16="http://schemas.microsoft.com/office/drawing/2014/main" id="{8E75EFA4-F6A8-48B6-0C35-4514D49A1924}"/>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6" name="Footer Placeholder 5">
            <a:extLst>
              <a:ext uri="{FF2B5EF4-FFF2-40B4-BE49-F238E27FC236}">
                <a16:creationId xmlns:a16="http://schemas.microsoft.com/office/drawing/2014/main" id="{2B42BD0D-6757-87C2-A12D-1E204462CF53}"/>
              </a:ext>
            </a:extLst>
          </p:cNvPr>
          <p:cNvSpPr>
            <a:spLocks noGrp="1"/>
          </p:cNvSpPr>
          <p:nvPr>
            <p:ph type="ftr" sz="quarter" idx="11"/>
          </p:nvPr>
        </p:nvSpPr>
        <p:spPr/>
        <p:txBody>
          <a:bodyPr/>
          <a:lstStyle/>
          <a:p>
            <a:endParaRPr lang="hr-HR"/>
          </a:p>
        </p:txBody>
      </p:sp>
      <p:sp>
        <p:nvSpPr>
          <p:cNvPr id="7" name="Slide Number Placeholder 6">
            <a:extLst>
              <a:ext uri="{FF2B5EF4-FFF2-40B4-BE49-F238E27FC236}">
                <a16:creationId xmlns:a16="http://schemas.microsoft.com/office/drawing/2014/main" id="{B6C29D99-6685-AA0E-55D6-6FED8D3186BE}"/>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190021154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8494C-A76B-1F45-1FAE-1E0BBC7A1E6A}"/>
              </a:ext>
            </a:extLst>
          </p:cNvPr>
          <p:cNvSpPr>
            <a:spLocks noGrp="1"/>
          </p:cNvSpPr>
          <p:nvPr>
            <p:ph type="title"/>
          </p:nvPr>
        </p:nvSpPr>
        <p:spPr>
          <a:xfrm>
            <a:off x="839788" y="365125"/>
            <a:ext cx="10515600" cy="1325563"/>
          </a:xfrm>
        </p:spPr>
        <p:txBody>
          <a:bodyPr/>
          <a:lstStyle/>
          <a:p>
            <a:r>
              <a:rPr lang="en-US"/>
              <a:t>Click to edit Master title style</a:t>
            </a:r>
            <a:endParaRPr lang="hr-HR"/>
          </a:p>
        </p:txBody>
      </p:sp>
      <p:sp>
        <p:nvSpPr>
          <p:cNvPr id="3" name="Text Placeholder 2">
            <a:extLst>
              <a:ext uri="{FF2B5EF4-FFF2-40B4-BE49-F238E27FC236}">
                <a16:creationId xmlns:a16="http://schemas.microsoft.com/office/drawing/2014/main" id="{D706EF5A-C31A-B157-BE1B-6D0E8897700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CE9FF1-6636-C332-4FD2-2978C4A4088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5" name="Text Placeholder 4">
            <a:extLst>
              <a:ext uri="{FF2B5EF4-FFF2-40B4-BE49-F238E27FC236}">
                <a16:creationId xmlns:a16="http://schemas.microsoft.com/office/drawing/2014/main" id="{683D37F3-9AF6-047D-4A2F-E2D7AF2B99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E5289A-F2A7-B8B8-E99C-4B201FFAE4D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7" name="Date Placeholder 6">
            <a:extLst>
              <a:ext uri="{FF2B5EF4-FFF2-40B4-BE49-F238E27FC236}">
                <a16:creationId xmlns:a16="http://schemas.microsoft.com/office/drawing/2014/main" id="{EF548488-44B4-06A7-D5D9-004D6A0CDAD5}"/>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8" name="Footer Placeholder 7">
            <a:extLst>
              <a:ext uri="{FF2B5EF4-FFF2-40B4-BE49-F238E27FC236}">
                <a16:creationId xmlns:a16="http://schemas.microsoft.com/office/drawing/2014/main" id="{9C81B79F-F8B8-0D11-A0E3-AFE6690C9C7F}"/>
              </a:ext>
            </a:extLst>
          </p:cNvPr>
          <p:cNvSpPr>
            <a:spLocks noGrp="1"/>
          </p:cNvSpPr>
          <p:nvPr>
            <p:ph type="ftr" sz="quarter" idx="11"/>
          </p:nvPr>
        </p:nvSpPr>
        <p:spPr/>
        <p:txBody>
          <a:bodyPr/>
          <a:lstStyle/>
          <a:p>
            <a:endParaRPr lang="hr-HR"/>
          </a:p>
        </p:txBody>
      </p:sp>
      <p:sp>
        <p:nvSpPr>
          <p:cNvPr id="9" name="Slide Number Placeholder 8">
            <a:extLst>
              <a:ext uri="{FF2B5EF4-FFF2-40B4-BE49-F238E27FC236}">
                <a16:creationId xmlns:a16="http://schemas.microsoft.com/office/drawing/2014/main" id="{652D0E07-1F97-D7F9-8424-CBD2399113A9}"/>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9849530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C4992-3908-2976-922D-9F581EBDFF0C}"/>
              </a:ext>
            </a:extLst>
          </p:cNvPr>
          <p:cNvSpPr>
            <a:spLocks noGrp="1"/>
          </p:cNvSpPr>
          <p:nvPr>
            <p:ph type="title"/>
          </p:nvPr>
        </p:nvSpPr>
        <p:spPr/>
        <p:txBody>
          <a:bodyPr/>
          <a:lstStyle/>
          <a:p>
            <a:r>
              <a:rPr lang="en-US"/>
              <a:t>Click to edit Master title style</a:t>
            </a:r>
            <a:endParaRPr lang="hr-HR"/>
          </a:p>
        </p:txBody>
      </p:sp>
      <p:sp>
        <p:nvSpPr>
          <p:cNvPr id="3" name="Date Placeholder 2">
            <a:extLst>
              <a:ext uri="{FF2B5EF4-FFF2-40B4-BE49-F238E27FC236}">
                <a16:creationId xmlns:a16="http://schemas.microsoft.com/office/drawing/2014/main" id="{BDDE7555-D14B-48E8-85AE-EBE384DE73CA}"/>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4" name="Footer Placeholder 3">
            <a:extLst>
              <a:ext uri="{FF2B5EF4-FFF2-40B4-BE49-F238E27FC236}">
                <a16:creationId xmlns:a16="http://schemas.microsoft.com/office/drawing/2014/main" id="{16FAA16E-9D03-96D8-126D-9CC0563ED150}"/>
              </a:ext>
            </a:extLst>
          </p:cNvPr>
          <p:cNvSpPr>
            <a:spLocks noGrp="1"/>
          </p:cNvSpPr>
          <p:nvPr>
            <p:ph type="ftr" sz="quarter" idx="11"/>
          </p:nvPr>
        </p:nvSpPr>
        <p:spPr/>
        <p:txBody>
          <a:bodyPr/>
          <a:lstStyle/>
          <a:p>
            <a:endParaRPr lang="hr-HR"/>
          </a:p>
        </p:txBody>
      </p:sp>
      <p:sp>
        <p:nvSpPr>
          <p:cNvPr id="5" name="Slide Number Placeholder 4">
            <a:extLst>
              <a:ext uri="{FF2B5EF4-FFF2-40B4-BE49-F238E27FC236}">
                <a16:creationId xmlns:a16="http://schemas.microsoft.com/office/drawing/2014/main" id="{0D0E70D1-A014-9189-7107-913AF701ED1E}"/>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38764498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F76BD7-973E-F853-ED82-E97C5F2BD809}"/>
              </a:ext>
            </a:extLst>
          </p:cNvPr>
          <p:cNvSpPr>
            <a:spLocks noGrp="1"/>
          </p:cNvSpPr>
          <p:nvPr>
            <p:ph type="dt" sz="half" idx="10"/>
          </p:nvPr>
        </p:nvSpPr>
        <p:spPr/>
        <p:txBody>
          <a:bodyPr/>
          <a:lstStyle/>
          <a:p>
            <a:fld id="{473CE8AF-21E2-43F8-B812-6CCA68D0419D}" type="datetimeFigureOut">
              <a:rPr lang="hr-HR" smtClean="0"/>
              <a:t>9.10.2025.</a:t>
            </a:fld>
            <a:endParaRPr lang="hr-HR"/>
          </a:p>
        </p:txBody>
      </p:sp>
      <p:sp>
        <p:nvSpPr>
          <p:cNvPr id="3" name="Footer Placeholder 2">
            <a:extLst>
              <a:ext uri="{FF2B5EF4-FFF2-40B4-BE49-F238E27FC236}">
                <a16:creationId xmlns:a16="http://schemas.microsoft.com/office/drawing/2014/main" id="{3ACBB4D9-6D30-5C8A-6326-E574F281EC46}"/>
              </a:ext>
            </a:extLst>
          </p:cNvPr>
          <p:cNvSpPr>
            <a:spLocks noGrp="1"/>
          </p:cNvSpPr>
          <p:nvPr>
            <p:ph type="ftr" sz="quarter" idx="11"/>
          </p:nvPr>
        </p:nvSpPr>
        <p:spPr/>
        <p:txBody>
          <a:bodyPr/>
          <a:lstStyle/>
          <a:p>
            <a:endParaRPr lang="hr-HR"/>
          </a:p>
        </p:txBody>
      </p:sp>
      <p:sp>
        <p:nvSpPr>
          <p:cNvPr id="4" name="Slide Number Placeholder 3">
            <a:extLst>
              <a:ext uri="{FF2B5EF4-FFF2-40B4-BE49-F238E27FC236}">
                <a16:creationId xmlns:a16="http://schemas.microsoft.com/office/drawing/2014/main" id="{483B9576-8B4F-BFB3-EA30-07F9CBBC37D8}"/>
              </a:ext>
            </a:extLst>
          </p:cNvPr>
          <p:cNvSpPr>
            <a:spLocks noGrp="1"/>
          </p:cNvSpPr>
          <p:nvPr>
            <p:ph type="sldNum" sz="quarter" idx="12"/>
          </p:nvPr>
        </p:nvSpPr>
        <p:spPr/>
        <p:txBody>
          <a:bodyPr/>
          <a:lstStyle/>
          <a:p>
            <a:fld id="{8F86F1DE-D017-45F8-8B18-FD16D7ED8B59}" type="slidenum">
              <a:rPr lang="hr-HR" smtClean="0"/>
              <a:t>‹#›</a:t>
            </a:fld>
            <a:endParaRPr lang="hr-HR"/>
          </a:p>
        </p:txBody>
      </p:sp>
    </p:spTree>
    <p:extLst>
      <p:ext uri="{BB962C8B-B14F-4D97-AF65-F5344CB8AC3E}">
        <p14:creationId xmlns:p14="http://schemas.microsoft.com/office/powerpoint/2010/main" val="14266991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D7B26-0A91-7392-B168-D89B44671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hr-HR" dirty="0"/>
          </a:p>
        </p:txBody>
      </p:sp>
      <p:sp>
        <p:nvSpPr>
          <p:cNvPr id="3" name="Text Placeholder 2">
            <a:extLst>
              <a:ext uri="{FF2B5EF4-FFF2-40B4-BE49-F238E27FC236}">
                <a16:creationId xmlns:a16="http://schemas.microsoft.com/office/drawing/2014/main" id="{73835F5E-9C8F-9E56-D226-2C5585FC3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a:extLst>
              <a:ext uri="{FF2B5EF4-FFF2-40B4-BE49-F238E27FC236}">
                <a16:creationId xmlns:a16="http://schemas.microsoft.com/office/drawing/2014/main" id="{2D40DDC0-ADC8-69A9-2242-58BC02381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A17D3A0E-45D9-C4B9-7542-45A95EF30C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a:extLst>
              <a:ext uri="{FF2B5EF4-FFF2-40B4-BE49-F238E27FC236}">
                <a16:creationId xmlns:a16="http://schemas.microsoft.com/office/drawing/2014/main" id="{2C173654-0E36-E5D1-EDAA-146A77B4AD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6F1DE-D017-45F8-8B18-FD16D7ED8B59}" type="slidenum">
              <a:rPr lang="hr-HR" smtClean="0"/>
              <a:t>‹#›</a:t>
            </a:fld>
            <a:endParaRPr lang="hr-HR"/>
          </a:p>
        </p:txBody>
      </p:sp>
    </p:spTree>
    <p:extLst>
      <p:ext uri="{BB962C8B-B14F-4D97-AF65-F5344CB8AC3E}">
        <p14:creationId xmlns:p14="http://schemas.microsoft.com/office/powerpoint/2010/main" val="1356396722"/>
      </p:ext>
    </p:extLst>
  </p:cSld>
  <p:clrMap bg1="lt1" tx1="dk1" bg2="lt2" tx2="dk2" accent1="accent1" accent2="accent2" accent3="accent3" accent4="accent4" accent5="accent5" accent6="accent6" hlink="hlink" folHlink="folHlink"/>
  <p:sldLayoutIdLst>
    <p:sldLayoutId id="2147483661" r:id="rId1"/>
    <p:sldLayoutId id="2147483660"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txStyles>
    <p:title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1D7B26-0A91-7392-B168-D89B44671C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hr-HR" dirty="0"/>
          </a:p>
        </p:txBody>
      </p:sp>
      <p:sp>
        <p:nvSpPr>
          <p:cNvPr id="3" name="Text Placeholder 2">
            <a:extLst>
              <a:ext uri="{FF2B5EF4-FFF2-40B4-BE49-F238E27FC236}">
                <a16:creationId xmlns:a16="http://schemas.microsoft.com/office/drawing/2014/main" id="{73835F5E-9C8F-9E56-D226-2C5585FC308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r-HR" dirty="0"/>
          </a:p>
        </p:txBody>
      </p:sp>
      <p:sp>
        <p:nvSpPr>
          <p:cNvPr id="4" name="Date Placeholder 3">
            <a:extLst>
              <a:ext uri="{FF2B5EF4-FFF2-40B4-BE49-F238E27FC236}">
                <a16:creationId xmlns:a16="http://schemas.microsoft.com/office/drawing/2014/main" id="{2D40DDC0-ADC8-69A9-2242-58BC02381B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3CE8AF-21E2-43F8-B812-6CCA68D0419D}" type="datetimeFigureOut">
              <a:rPr lang="hr-HR" smtClean="0"/>
              <a:t>9.10.2025.</a:t>
            </a:fld>
            <a:endParaRPr lang="hr-HR"/>
          </a:p>
        </p:txBody>
      </p:sp>
      <p:sp>
        <p:nvSpPr>
          <p:cNvPr id="5" name="Footer Placeholder 4">
            <a:extLst>
              <a:ext uri="{FF2B5EF4-FFF2-40B4-BE49-F238E27FC236}">
                <a16:creationId xmlns:a16="http://schemas.microsoft.com/office/drawing/2014/main" id="{A17D3A0E-45D9-C4B9-7542-45A95EF30C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a:extLst>
              <a:ext uri="{FF2B5EF4-FFF2-40B4-BE49-F238E27FC236}">
                <a16:creationId xmlns:a16="http://schemas.microsoft.com/office/drawing/2014/main" id="{2C173654-0E36-E5D1-EDAA-146A77B4ADB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6F1DE-D017-45F8-8B18-FD16D7ED8B59}" type="slidenum">
              <a:rPr lang="hr-HR" smtClean="0"/>
              <a:t>‹#›</a:t>
            </a:fld>
            <a:endParaRPr lang="hr-HR"/>
          </a:p>
        </p:txBody>
      </p:sp>
    </p:spTree>
    <p:extLst>
      <p:ext uri="{BB962C8B-B14F-4D97-AF65-F5344CB8AC3E}">
        <p14:creationId xmlns:p14="http://schemas.microsoft.com/office/powerpoint/2010/main" val="11289852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xStyles>
    <p:title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CF32A3-BF2B-12CF-7C72-D07ABAFD9F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hr-HR"/>
          </a:p>
        </p:txBody>
      </p:sp>
      <p:sp>
        <p:nvSpPr>
          <p:cNvPr id="3" name="Text Placeholder 2">
            <a:extLst>
              <a:ext uri="{FF2B5EF4-FFF2-40B4-BE49-F238E27FC236}">
                <a16:creationId xmlns:a16="http://schemas.microsoft.com/office/drawing/2014/main" id="{E1080002-B436-8381-C2B7-AA3AC2877D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r-HR"/>
          </a:p>
        </p:txBody>
      </p:sp>
      <p:sp>
        <p:nvSpPr>
          <p:cNvPr id="4" name="Date Placeholder 3">
            <a:extLst>
              <a:ext uri="{FF2B5EF4-FFF2-40B4-BE49-F238E27FC236}">
                <a16:creationId xmlns:a16="http://schemas.microsoft.com/office/drawing/2014/main" id="{02E39823-7E99-44B7-A0D0-FF72BB4672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1E4E93A-9199-42C5-957E-73C8A65985E8}" type="datetimeFigureOut">
              <a:rPr lang="hr-HR" smtClean="0"/>
              <a:t>9.10.2025.</a:t>
            </a:fld>
            <a:endParaRPr lang="hr-HR"/>
          </a:p>
        </p:txBody>
      </p:sp>
      <p:sp>
        <p:nvSpPr>
          <p:cNvPr id="5" name="Footer Placeholder 4">
            <a:extLst>
              <a:ext uri="{FF2B5EF4-FFF2-40B4-BE49-F238E27FC236}">
                <a16:creationId xmlns:a16="http://schemas.microsoft.com/office/drawing/2014/main" id="{96FDF0A1-2FCA-65F7-F88F-8FA362AD85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hr-HR"/>
          </a:p>
        </p:txBody>
      </p:sp>
      <p:sp>
        <p:nvSpPr>
          <p:cNvPr id="6" name="Slide Number Placeholder 5">
            <a:extLst>
              <a:ext uri="{FF2B5EF4-FFF2-40B4-BE49-F238E27FC236}">
                <a16:creationId xmlns:a16="http://schemas.microsoft.com/office/drawing/2014/main" id="{E58D9E2D-6AEF-FF28-D7D3-9C71420C1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C85822-FB18-4B48-8976-B88AB543438C}" type="slidenum">
              <a:rPr lang="hr-HR" smtClean="0"/>
              <a:t>‹#›</a:t>
            </a:fld>
            <a:endParaRPr lang="hr-HR"/>
          </a:p>
        </p:txBody>
      </p:sp>
    </p:spTree>
    <p:extLst>
      <p:ext uri="{BB962C8B-B14F-4D97-AF65-F5344CB8AC3E}">
        <p14:creationId xmlns:p14="http://schemas.microsoft.com/office/powerpoint/2010/main" val="116693655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5.jpg"/></Relationships>
</file>

<file path=ppt/slides/_rels/slide10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9.xml"/><Relationship Id="rId1" Type="http://schemas.openxmlformats.org/officeDocument/2006/relationships/slideLayout" Target="../slideLayouts/slideLayout15.xml"/><Relationship Id="rId5" Type="http://schemas.openxmlformats.org/officeDocument/2006/relationships/image" Target="../media/image129.png"/><Relationship Id="rId4" Type="http://schemas.openxmlformats.org/officeDocument/2006/relationships/image" Target="../media/image2.png"/></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1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hyperlink" Target="mailto:ma-interreg-ipa@mrrfeu.hr" TargetMode="External"/><Relationship Id="rId2" Type="http://schemas.openxmlformats.org/officeDocument/2006/relationships/notesSlide" Target="../notesSlides/notesSlide82.xml"/><Relationship Id="rId1" Type="http://schemas.openxmlformats.org/officeDocument/2006/relationships/slideLayout" Target="../slideLayouts/slideLayout14.xml"/><Relationship Id="rId6" Type="http://schemas.openxmlformats.org/officeDocument/2006/relationships/hyperlink" Target="mailto:js-hr-ba-me@mrrfeu.hr" TargetMode="External"/><Relationship Id="rId5" Type="http://schemas.openxmlformats.org/officeDocument/2006/relationships/hyperlink" Target="https://interreg-hr-ba-me.eu/" TargetMode="Externa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6.png"/><Relationship Id="rId7" Type="http://schemas.openxmlformats.org/officeDocument/2006/relationships/diagramLayout" Target="../diagrams/layout1.xml"/><Relationship Id="rId12"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Data" Target="../diagrams/data1.xml"/><Relationship Id="rId11" Type="http://schemas.openxmlformats.org/officeDocument/2006/relationships/image" Target="../media/image18.png"/><Relationship Id="rId5" Type="http://schemas.openxmlformats.org/officeDocument/2006/relationships/image" Target="../media/image17.png"/><Relationship Id="rId10" Type="http://schemas.microsoft.com/office/2007/relationships/diagramDrawing" Target="../diagrams/drawing1.xml"/><Relationship Id="rId4" Type="http://schemas.openxmlformats.org/officeDocument/2006/relationships/image" Target="../media/image2.png"/><Relationship Id="rId9" Type="http://schemas.openxmlformats.org/officeDocument/2006/relationships/diagramColors" Target="../diagrams/colors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0.png"/><Relationship Id="rId7" Type="http://schemas.openxmlformats.org/officeDocument/2006/relationships/diagramQuickStyle" Target="../diagrams/quickStyle2.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Layout" Target="../diagrams/layout2.xml"/><Relationship Id="rId11" Type="http://schemas.openxmlformats.org/officeDocument/2006/relationships/image" Target="../media/image22.png"/><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image" Target="../media/image21.png"/><Relationship Id="rId9" Type="http://schemas.microsoft.com/office/2007/relationships/diagramDrawing" Target="../diagrams/drawing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diagramDrawing" Target="../diagrams/drawing3.xml"/><Relationship Id="rId3" Type="http://schemas.openxmlformats.org/officeDocument/2006/relationships/image" Target="../media/image23.png"/><Relationship Id="rId7" Type="http://schemas.openxmlformats.org/officeDocument/2006/relationships/image" Target="../media/image2.png"/><Relationship Id="rId12"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diagramQuickStyle" Target="../diagrams/quickStyle3.xml"/><Relationship Id="rId5" Type="http://schemas.openxmlformats.org/officeDocument/2006/relationships/image" Target="../media/image25.png"/><Relationship Id="rId10" Type="http://schemas.openxmlformats.org/officeDocument/2006/relationships/diagramLayout" Target="../diagrams/layout3.xml"/><Relationship Id="rId4" Type="http://schemas.openxmlformats.org/officeDocument/2006/relationships/image" Target="../media/image24.png"/><Relationship Id="rId9"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diagramColors" Target="../diagrams/colors4.xml"/><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diagramQuickStyle" Target="../diagrams/quickStyle4.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28.png"/><Relationship Id="rId11" Type="http://schemas.openxmlformats.org/officeDocument/2006/relationships/diagramLayout" Target="../diagrams/layout4.xml"/><Relationship Id="rId5" Type="http://schemas.openxmlformats.org/officeDocument/2006/relationships/image" Target="../media/image2.png"/><Relationship Id="rId15" Type="http://schemas.openxmlformats.org/officeDocument/2006/relationships/image" Target="../media/image32.png"/><Relationship Id="rId10" Type="http://schemas.openxmlformats.org/officeDocument/2006/relationships/diagramData" Target="../diagrams/data4.xml"/><Relationship Id="rId4" Type="http://schemas.openxmlformats.org/officeDocument/2006/relationships/image" Target="../media/image17.png"/><Relationship Id="rId9" Type="http://schemas.openxmlformats.org/officeDocument/2006/relationships/image" Target="../media/image31.png"/><Relationship Id="rId14" Type="http://schemas.microsoft.com/office/2007/relationships/diagramDrawing" Target="../diagrams/drawing4.xml"/></Relationships>
</file>

<file path=ppt/slides/_rels/slide15.xml.rels><?xml version="1.0" encoding="UTF-8" standalone="yes"?>
<Relationships xmlns="http://schemas.openxmlformats.org/package/2006/relationships"><Relationship Id="rId8" Type="http://schemas.openxmlformats.org/officeDocument/2006/relationships/diagramQuickStyle" Target="../diagrams/quickStyle5.xml"/><Relationship Id="rId13" Type="http://schemas.openxmlformats.org/officeDocument/2006/relationships/image" Target="../media/image34.jpeg"/><Relationship Id="rId3" Type="http://schemas.openxmlformats.org/officeDocument/2006/relationships/image" Target="../media/image17.png"/><Relationship Id="rId7" Type="http://schemas.openxmlformats.org/officeDocument/2006/relationships/diagramLayout" Target="../diagrams/layout5.xml"/><Relationship Id="rId12"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diagramData" Target="../diagrams/data5.xml"/><Relationship Id="rId11" Type="http://schemas.openxmlformats.org/officeDocument/2006/relationships/image" Target="../media/image2.png"/><Relationship Id="rId5" Type="http://schemas.openxmlformats.org/officeDocument/2006/relationships/image" Target="../media/image21.png"/><Relationship Id="rId10" Type="http://schemas.microsoft.com/office/2007/relationships/diagramDrawing" Target="../diagrams/drawing5.xml"/><Relationship Id="rId4" Type="http://schemas.openxmlformats.org/officeDocument/2006/relationships/image" Target="../media/image25.png"/><Relationship Id="rId9" Type="http://schemas.openxmlformats.org/officeDocument/2006/relationships/diagramColors" Target="../diagrams/colors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png"/><Relationship Id="rId7" Type="http://schemas.openxmlformats.org/officeDocument/2006/relationships/image" Target="../media/image39.sv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38.png"/><Relationship Id="rId5" Type="http://schemas.openxmlformats.org/officeDocument/2006/relationships/image" Target="../media/image37.sv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5.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hyperlink" Target="https://interreg-hr-ba-me.eu/documents/implementatio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1.xml"/><Relationship Id="rId1" Type="http://schemas.openxmlformats.org/officeDocument/2006/relationships/slideLayout" Target="../slideLayouts/slideLayout15.xml"/><Relationship Id="rId5" Type="http://schemas.openxmlformats.org/officeDocument/2006/relationships/image" Target="../media/image48.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2.png"/><Relationship Id="rId7" Type="http://schemas.openxmlformats.org/officeDocument/2006/relationships/image" Target="../media/image52.svg"/><Relationship Id="rId2" Type="http://schemas.openxmlformats.org/officeDocument/2006/relationships/notesSlide" Target="../notesSlides/notesSlide32.xml"/><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 Id="rId9" Type="http://schemas.openxmlformats.org/officeDocument/2006/relationships/hyperlink" Target="https://interreg-hr-ba-me.eu/documents/programme-documents/"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54.jp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2.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png"/><Relationship Id="rId7" Type="http://schemas.openxmlformats.org/officeDocument/2006/relationships/image" Target="../media/image61.svg"/><Relationship Id="rId2" Type="http://schemas.openxmlformats.org/officeDocument/2006/relationships/notesSlide" Target="../notesSlides/notesSlide36.xml"/><Relationship Id="rId1" Type="http://schemas.openxmlformats.org/officeDocument/2006/relationships/slideLayout" Target="../slideLayouts/slideLayout22.xml"/><Relationship Id="rId6" Type="http://schemas.openxmlformats.org/officeDocument/2006/relationships/image" Target="../media/image60.png"/><Relationship Id="rId5" Type="http://schemas.openxmlformats.org/officeDocument/2006/relationships/image" Target="../media/image59.jpg"/><Relationship Id="rId4" Type="http://schemas.openxmlformats.org/officeDocument/2006/relationships/image" Target="../media/image58.png"/><Relationship Id="rId9" Type="http://schemas.openxmlformats.org/officeDocument/2006/relationships/image" Target="../media/image57.sv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22.xml"/><Relationship Id="rId6" Type="http://schemas.openxmlformats.org/officeDocument/2006/relationships/image" Target="../media/image62.jpg"/><Relationship Id="rId5" Type="http://schemas.openxmlformats.org/officeDocument/2006/relationships/image" Target="../media/image57.svg"/><Relationship Id="rId4" Type="http://schemas.openxmlformats.org/officeDocument/2006/relationships/image" Target="../media/image56.png"/></Relationships>
</file>

<file path=ppt/slides/_rels/slide39.xml.rels><?xml version="1.0" encoding="UTF-8" standalone="yes"?>
<Relationships xmlns="http://schemas.openxmlformats.org/package/2006/relationships"><Relationship Id="rId8" Type="http://schemas.openxmlformats.org/officeDocument/2006/relationships/image" Target="../media/image67.svg"/><Relationship Id="rId3" Type="http://schemas.openxmlformats.org/officeDocument/2006/relationships/image" Target="../media/image2.png"/><Relationship Id="rId7"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2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image" Target="../media/image63.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22.xml"/><Relationship Id="rId4" Type="http://schemas.openxmlformats.org/officeDocument/2006/relationships/image" Target="../media/image69.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52.svg"/><Relationship Id="rId4" Type="http://schemas.openxmlformats.org/officeDocument/2006/relationships/image" Target="../media/image51.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73.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77.png"/><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78.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4.xml"/><Relationship Id="rId5" Type="http://schemas.openxmlformats.org/officeDocument/2006/relationships/image" Target="../media/image84.png"/><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0.xml"/><Relationship Id="rId1" Type="http://schemas.openxmlformats.org/officeDocument/2006/relationships/slideLayout" Target="../slideLayouts/slideLayout14.xml"/><Relationship Id="rId5" Type="http://schemas.openxmlformats.org/officeDocument/2006/relationships/image" Target="../media/image85.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4.xml"/><Relationship Id="rId4" Type="http://schemas.openxmlformats.org/officeDocument/2006/relationships/image" Target="../media/image86.jp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3.xml"/><Relationship Id="rId1" Type="http://schemas.openxmlformats.org/officeDocument/2006/relationships/slideLayout" Target="../slideLayouts/slideLayout1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87.png"/></Relationships>
</file>

<file path=ppt/slides/_rels/slide5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png"/><Relationship Id="rId7" Type="http://schemas.openxmlformats.org/officeDocument/2006/relationships/diagramQuickStyle" Target="../diagrams/quickStyle7.xml"/><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88.png"/><Relationship Id="rId9" Type="http://schemas.microsoft.com/office/2007/relationships/diagramDrawing" Target="../diagrams/drawing7.xml"/></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4.xml"/><Relationship Id="rId4" Type="http://schemas.openxmlformats.org/officeDocument/2006/relationships/image" Target="../media/image59.jp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7.xml"/><Relationship Id="rId1" Type="http://schemas.openxmlformats.org/officeDocument/2006/relationships/slideLayout" Target="../slideLayouts/slideLayout15.xml"/><Relationship Id="rId5" Type="http://schemas.openxmlformats.org/officeDocument/2006/relationships/image" Target="../media/image89.jp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9.xml"/><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0.xml"/><Relationship Id="rId1" Type="http://schemas.openxmlformats.org/officeDocument/2006/relationships/slideLayout" Target="../slideLayouts/slideLayout22.xml"/><Relationship Id="rId6" Type="http://schemas.openxmlformats.org/officeDocument/2006/relationships/image" Target="../media/image92.jpg"/><Relationship Id="rId5" Type="http://schemas.openxmlformats.org/officeDocument/2006/relationships/image" Target="../media/image91.jpg"/><Relationship Id="rId4" Type="http://schemas.openxmlformats.org/officeDocument/2006/relationships/image" Target="../media/image90.jp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1.xml"/><Relationship Id="rId1" Type="http://schemas.openxmlformats.org/officeDocument/2006/relationships/slideLayout" Target="../slideLayouts/slideLayout14.xml"/><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53.jpg"/><Relationship Id="rId7" Type="http://schemas.openxmlformats.org/officeDocument/2006/relationships/diagramColors" Target="../diagrams/colors8.xml"/><Relationship Id="rId2" Type="http://schemas.openxmlformats.org/officeDocument/2006/relationships/notesSlide" Target="../notesSlides/notesSlide62.xml"/><Relationship Id="rId1" Type="http://schemas.openxmlformats.org/officeDocument/2006/relationships/slideLayout" Target="../slideLayouts/slideLayout14.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4.png"/><Relationship Id="rId1" Type="http://schemas.openxmlformats.org/officeDocument/2006/relationships/slideLayout" Target="../slideLayouts/slideLayout27.xml"/></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68.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2.png"/><Relationship Id="rId7" Type="http://schemas.openxmlformats.org/officeDocument/2006/relationships/diagramColors" Target="../diagrams/colors10.xml"/><Relationship Id="rId2" Type="http://schemas.openxmlformats.org/officeDocument/2006/relationships/notesSlide" Target="../notesSlides/notesSlide63.xml"/><Relationship Id="rId1" Type="http://schemas.openxmlformats.org/officeDocument/2006/relationships/slideLayout" Target="../slideLayouts/slideLayout2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7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2.png"/><Relationship Id="rId1" Type="http://schemas.openxmlformats.org/officeDocument/2006/relationships/slideLayout" Target="../slideLayouts/slideLayout28.xml"/><Relationship Id="rId4" Type="http://schemas.openxmlformats.org/officeDocument/2006/relationships/image" Target="../media/image99.png"/></Relationships>
</file>

<file path=ppt/slides/_rels/slide7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2.png"/><Relationship Id="rId1" Type="http://schemas.openxmlformats.org/officeDocument/2006/relationships/slideLayout" Target="../slideLayouts/slideLayout28.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101.png"/></Relationships>
</file>

<file path=ppt/slides/_rels/slide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2.png"/><Relationship Id="rId1" Type="http://schemas.openxmlformats.org/officeDocument/2006/relationships/slideLayout" Target="../slideLayouts/slideLayout28.xml"/><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7.xml"/></Relationships>
</file>

<file path=ppt/slides/_rels/slide74.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28.xml"/><Relationship Id="rId4" Type="http://schemas.openxmlformats.org/officeDocument/2006/relationships/image" Target="../media/image2.png"/></Relationships>
</file>

<file path=ppt/slides/_rels/slide7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5.xml"/><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6.xml"/><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77.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09.pn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2.jpg"/></Relationships>
</file>

<file path=ppt/slides/_rels/slide8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12.png"/><Relationship Id="rId1" Type="http://schemas.openxmlformats.org/officeDocument/2006/relationships/slideLayout" Target="../slideLayouts/slideLayout28.xml"/></Relationships>
</file>

<file path=ppt/slides/_rels/slide81.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67.xml"/><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82.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68.xml"/><Relationship Id="rId1" Type="http://schemas.openxmlformats.org/officeDocument/2006/relationships/slideLayout" Target="../slideLayouts/slideLayout28.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9.xml"/><Relationship Id="rId1" Type="http://schemas.openxmlformats.org/officeDocument/2006/relationships/slideLayout" Target="../slideLayouts/slideLayout28.xml"/><Relationship Id="rId5" Type="http://schemas.openxmlformats.org/officeDocument/2006/relationships/image" Target="../media/image97.png"/><Relationship Id="rId4" Type="http://schemas.openxmlformats.org/officeDocument/2006/relationships/image" Target="../media/image115.svg"/></Relationships>
</file>

<file path=ppt/slides/_rels/slide8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8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17.png"/><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8.xml"/></Relationships>
</file>

<file path=ppt/slides/_rels/slide88.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121.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2.png"/><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1.xml"/><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image" Target="../media/image97.png"/><Relationship Id="rId2" Type="http://schemas.openxmlformats.org/officeDocument/2006/relationships/diagramData" Target="../diagrams/data13.xml"/><Relationship Id="rId1" Type="http://schemas.openxmlformats.org/officeDocument/2006/relationships/slideLayout" Target="../slideLayouts/slideLayout28.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92.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93.xml.rels><?xml version="1.0" encoding="UTF-8" standalone="yes"?>
<Relationships xmlns="http://schemas.openxmlformats.org/package/2006/relationships"><Relationship Id="rId3" Type="http://schemas.openxmlformats.org/officeDocument/2006/relationships/image" Target="../media/image125.gif"/><Relationship Id="rId2" Type="http://schemas.openxmlformats.org/officeDocument/2006/relationships/notesSlide" Target="../notesSlides/notesSlide72.xml"/><Relationship Id="rId1" Type="http://schemas.openxmlformats.org/officeDocument/2006/relationships/slideLayout" Target="../slideLayouts/slideLayout28.xml"/><Relationship Id="rId4" Type="http://schemas.openxmlformats.org/officeDocument/2006/relationships/image" Target="../media/image97.png"/></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9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4.xml"/><Relationship Id="rId1" Type="http://schemas.openxmlformats.org/officeDocument/2006/relationships/slideLayout" Target="../slideLayouts/slideLayout15.xml"/><Relationship Id="rId5" Type="http://schemas.openxmlformats.org/officeDocument/2006/relationships/image" Target="../media/image126.jpeg"/><Relationship Id="rId4" Type="http://schemas.openxmlformats.org/officeDocument/2006/relationships/image" Target="../media/image2.png"/></Relationships>
</file>

<file path=ppt/slides/_rels/slide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6.xml"/><Relationship Id="rId1" Type="http://schemas.openxmlformats.org/officeDocument/2006/relationships/slideLayout" Target="../slideLayouts/slideLayout14.xml"/><Relationship Id="rId4" Type="http://schemas.openxmlformats.org/officeDocument/2006/relationships/image" Target="../media/image127.jpeg"/></Relationships>
</file>

<file path=ppt/slides/_rels/slide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7.xml"/><Relationship Id="rId1" Type="http://schemas.openxmlformats.org/officeDocument/2006/relationships/slideLayout" Target="../slideLayouts/slideLayout14.xml"/><Relationship Id="rId4" Type="http://schemas.openxmlformats.org/officeDocument/2006/relationships/image" Target="../media/image128.jpg"/></Relationships>
</file>

<file path=ppt/slides/_rels/slide9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8.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9C7F78-8135-887A-9731-4C698CA2BDA8}"/>
              </a:ext>
            </a:extLst>
          </p:cNvPr>
          <p:cNvSpPr/>
          <p:nvPr/>
        </p:nvSpPr>
        <p:spPr>
          <a:xfrm>
            <a:off x="406141" y="1689460"/>
            <a:ext cx="4868841" cy="45733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pic>
        <p:nvPicPr>
          <p:cNvPr id="7" name="Picture 6">
            <a:extLst>
              <a:ext uri="{FF2B5EF4-FFF2-40B4-BE49-F238E27FC236}">
                <a16:creationId xmlns:a16="http://schemas.microsoft.com/office/drawing/2014/main" id="{734AF48F-CF6E-9EE6-7D7A-F89346B93F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54849" y="0"/>
            <a:ext cx="4237151" cy="6857999"/>
          </a:xfrm>
          <a:prstGeom prst="rect">
            <a:avLst/>
          </a:prstGeom>
        </p:spPr>
      </p:pic>
      <p:sp>
        <p:nvSpPr>
          <p:cNvPr id="2" name="Title 1">
            <a:extLst>
              <a:ext uri="{FF2B5EF4-FFF2-40B4-BE49-F238E27FC236}">
                <a16:creationId xmlns:a16="http://schemas.microsoft.com/office/drawing/2014/main" id="{4583ED03-E8A5-D7F0-E9EF-2C81260B07E8}"/>
              </a:ext>
            </a:extLst>
          </p:cNvPr>
          <p:cNvSpPr>
            <a:spLocks noGrp="1"/>
          </p:cNvSpPr>
          <p:nvPr>
            <p:ph type="ctrTitle"/>
          </p:nvPr>
        </p:nvSpPr>
        <p:spPr>
          <a:xfrm>
            <a:off x="651713" y="2729689"/>
            <a:ext cx="4749044" cy="1624291"/>
          </a:xfrm>
        </p:spPr>
        <p:txBody>
          <a:bodyPr>
            <a:noAutofit/>
          </a:bodyPr>
          <a:lstStyle/>
          <a:p>
            <a:pPr algn="l" defTabSz="740664"/>
            <a:r>
              <a:rPr lang="hr-HR" b="1" kern="1200" dirty="0">
                <a:solidFill>
                  <a:schemeClr val="bg1"/>
                </a:solidFill>
                <a:latin typeface="+mn-lt"/>
                <a:ea typeface="+mj-ea"/>
                <a:cs typeface="+mj-cs"/>
              </a:rPr>
              <a:t>Implementacijska radionica za</a:t>
            </a:r>
            <a:br>
              <a:rPr lang="hr-HR" b="1" kern="1200" dirty="0">
                <a:solidFill>
                  <a:schemeClr val="bg1"/>
                </a:solidFill>
                <a:latin typeface="+mn-lt"/>
                <a:ea typeface="+mj-ea"/>
                <a:cs typeface="+mj-cs"/>
              </a:rPr>
            </a:br>
            <a:r>
              <a:rPr lang="hr-HR" b="1" kern="1200" dirty="0">
                <a:solidFill>
                  <a:schemeClr val="bg1"/>
                </a:solidFill>
                <a:latin typeface="+mn-lt"/>
                <a:ea typeface="+mj-ea"/>
                <a:cs typeface="+mj-cs"/>
              </a:rPr>
              <a:t>strateške projekte</a:t>
            </a:r>
            <a:endParaRPr lang="hr-HR" dirty="0">
              <a:solidFill>
                <a:schemeClr val="bg1"/>
              </a:solidFill>
            </a:endParaRPr>
          </a:p>
        </p:txBody>
      </p:sp>
      <p:sp>
        <p:nvSpPr>
          <p:cNvPr id="3" name="Subtitle 2">
            <a:extLst>
              <a:ext uri="{FF2B5EF4-FFF2-40B4-BE49-F238E27FC236}">
                <a16:creationId xmlns:a16="http://schemas.microsoft.com/office/drawing/2014/main" id="{9AB2EFEC-4C2D-855C-EC50-FA81CCF64F4F}"/>
              </a:ext>
            </a:extLst>
          </p:cNvPr>
          <p:cNvSpPr>
            <a:spLocks noGrp="1"/>
          </p:cNvSpPr>
          <p:nvPr>
            <p:ph type="subTitle" idx="1"/>
          </p:nvPr>
        </p:nvSpPr>
        <p:spPr>
          <a:xfrm>
            <a:off x="740572" y="4747378"/>
            <a:ext cx="3131617" cy="646831"/>
          </a:xfrm>
        </p:spPr>
        <p:txBody>
          <a:bodyPr>
            <a:normAutofit/>
          </a:bodyPr>
          <a:lstStyle/>
          <a:p>
            <a:pPr algn="l" defTabSz="740664">
              <a:spcBef>
                <a:spcPts val="810"/>
              </a:spcBef>
            </a:pPr>
            <a:r>
              <a:rPr lang="hr-HR" sz="2800" dirty="0">
                <a:solidFill>
                  <a:schemeClr val="bg1"/>
                </a:solidFill>
                <a:latin typeface="Calibri" panose="020F0502020204030204" pitchFamily="34" charset="0"/>
              </a:rPr>
              <a:t>Zagreb, 10/10/2025</a:t>
            </a: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5610" y="178717"/>
            <a:ext cx="3861542" cy="1203736"/>
          </a:xfrm>
          <a:prstGeom prst="rect">
            <a:avLst/>
          </a:prstGeom>
        </p:spPr>
      </p:pic>
      <p:pic>
        <p:nvPicPr>
          <p:cNvPr id="6" name="Picture 2" descr="EMCA - Xth EMCA WORKSHOP (and AGM) &amp; TRAINING COURSE,Mendrisio, Switzerland  ,1st Announcement">
            <a:extLst>
              <a:ext uri="{FF2B5EF4-FFF2-40B4-BE49-F238E27FC236}">
                <a16:creationId xmlns:a16="http://schemas.microsoft.com/office/drawing/2014/main" id="{2C7F7218-E0E4-572F-8063-4E5031791B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1167" y="1689460"/>
            <a:ext cx="5927905" cy="4573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0842527"/>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6" name="Rectangle 7">
            <a:extLst>
              <a:ext uri="{FF2B5EF4-FFF2-40B4-BE49-F238E27FC236}">
                <a16:creationId xmlns:a16="http://schemas.microsoft.com/office/drawing/2014/main" id="{A1D2266A-AFBE-F328-6BBD-CDC221D7BC2A}"/>
              </a:ext>
            </a:extLst>
          </p:cNvPr>
          <p:cNvSpPr/>
          <p:nvPr/>
        </p:nvSpPr>
        <p:spPr>
          <a:xfrm>
            <a:off x="1642697" y="1691367"/>
            <a:ext cx="4720583" cy="4178239"/>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EEEC7ECB-45E5-1290-2050-34859C04C8C6}"/>
              </a:ext>
            </a:extLst>
          </p:cNvPr>
          <p:cNvSpPr txBox="1">
            <a:spLocks/>
          </p:cNvSpPr>
          <p:nvPr/>
        </p:nvSpPr>
        <p:spPr>
          <a:xfrm>
            <a:off x="1752648" y="2968340"/>
            <a:ext cx="4500680" cy="16242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ctr" defTabSz="740664" rtl="0" eaLnBrk="1" fontAlgn="auto" latinLnBrk="0" hangingPunct="1">
              <a:lnSpc>
                <a:spcPct val="90000"/>
              </a:lnSpc>
              <a:spcBef>
                <a:spcPct val="0"/>
              </a:spcBef>
              <a:spcAft>
                <a:spcPts val="0"/>
              </a:spcAft>
              <a:buClrTx/>
              <a:buSzTx/>
              <a:buFontTx/>
              <a:buNone/>
              <a:tabLst/>
              <a:defRPr/>
            </a:pPr>
            <a:r>
              <a:rPr kumimoji="0" lang="hr-HR" sz="3240" b="1" i="0" u="none" strike="noStrike" kern="1200" cap="none" spc="0" normalizeH="0" baseline="0" noProof="0" dirty="0">
                <a:ln>
                  <a:noFill/>
                </a:ln>
                <a:solidFill>
                  <a:prstClr val="white"/>
                </a:solidFill>
                <a:effectLst/>
                <a:uLnTx/>
                <a:uFillTx/>
                <a:latin typeface="Calibri" panose="020F0502020204030204"/>
                <a:ea typeface="+mj-ea"/>
                <a:cs typeface="+mj-cs"/>
              </a:rPr>
              <a:t>Komunikacije i vidljivost</a:t>
            </a:r>
            <a:endParaRPr kumimoji="0" lang="hr-HR"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3" name="Picture 2" descr="A person sitting on a megaphone&#10;&#10;Description automatically generated">
            <a:extLst>
              <a:ext uri="{FF2B5EF4-FFF2-40B4-BE49-F238E27FC236}">
                <a16:creationId xmlns:a16="http://schemas.microsoft.com/office/drawing/2014/main" id="{99BEE3A6-BE18-A6A0-2791-A19BB79B9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1064" y="1691367"/>
            <a:ext cx="4178239" cy="4178239"/>
          </a:xfrm>
          <a:prstGeom prst="rect">
            <a:avLst/>
          </a:prstGeom>
          <a:ln>
            <a:solidFill>
              <a:schemeClr val="accent1"/>
            </a:solidFill>
          </a:ln>
        </p:spPr>
      </p:pic>
    </p:spTree>
    <p:extLst>
      <p:ext uri="{BB962C8B-B14F-4D97-AF65-F5344CB8AC3E}">
        <p14:creationId xmlns:p14="http://schemas.microsoft.com/office/powerpoint/2010/main" val="18342146"/>
      </p:ext>
    </p:extLst>
  </p:cSld>
  <p:clrMapOvr>
    <a:masterClrMapping/>
  </p:clrMapOvr>
  <p:transition spd="slow">
    <p:wip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9C7F78-8135-887A-9731-4C698CA2BDA8}"/>
              </a:ext>
            </a:extLst>
          </p:cNvPr>
          <p:cNvSpPr/>
          <p:nvPr/>
        </p:nvSpPr>
        <p:spPr>
          <a:xfrm>
            <a:off x="850739" y="1696400"/>
            <a:ext cx="5130972" cy="376237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pic>
        <p:nvPicPr>
          <p:cNvPr id="7" name="Picture 6">
            <a:extLst>
              <a:ext uri="{FF2B5EF4-FFF2-40B4-BE49-F238E27FC236}">
                <a16:creationId xmlns:a16="http://schemas.microsoft.com/office/drawing/2014/main" id="{734AF48F-CF6E-9EE6-7D7A-F89346B93F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54849" y="0"/>
            <a:ext cx="4237151" cy="6857999"/>
          </a:xfrm>
          <a:prstGeom prst="rect">
            <a:avLst/>
          </a:prstGeom>
        </p:spPr>
      </p:pic>
      <p:sp>
        <p:nvSpPr>
          <p:cNvPr id="2" name="Title 1">
            <a:extLst>
              <a:ext uri="{FF2B5EF4-FFF2-40B4-BE49-F238E27FC236}">
                <a16:creationId xmlns:a16="http://schemas.microsoft.com/office/drawing/2014/main" id="{4583ED03-E8A5-D7F0-E9EF-2C81260B07E8}"/>
              </a:ext>
            </a:extLst>
          </p:cNvPr>
          <p:cNvSpPr>
            <a:spLocks noGrp="1"/>
          </p:cNvSpPr>
          <p:nvPr>
            <p:ph type="ctrTitle"/>
          </p:nvPr>
        </p:nvSpPr>
        <p:spPr>
          <a:xfrm>
            <a:off x="1038325" y="2262523"/>
            <a:ext cx="4749044" cy="1624291"/>
          </a:xfrm>
        </p:spPr>
        <p:txBody>
          <a:bodyPr>
            <a:normAutofit/>
          </a:bodyPr>
          <a:lstStyle/>
          <a:p>
            <a:pPr defTabSz="740664"/>
            <a:r>
              <a:rPr lang="hr-HR" sz="3600" b="1" kern="1200" dirty="0">
                <a:solidFill>
                  <a:schemeClr val="bg1"/>
                </a:solidFill>
                <a:latin typeface="+mn-lt"/>
                <a:ea typeface="+mj-ea"/>
                <a:cs typeface="+mj-cs"/>
              </a:rPr>
              <a:t>Zatvaranje projekta</a:t>
            </a:r>
            <a:endParaRPr lang="hr-HR" sz="3600" dirty="0">
              <a:solidFill>
                <a:schemeClr val="bg1"/>
              </a:solidFill>
            </a:endParaRP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5610" y="289056"/>
            <a:ext cx="3861542" cy="1203736"/>
          </a:xfrm>
          <a:prstGeom prst="rect">
            <a:avLst/>
          </a:prstGeom>
        </p:spPr>
      </p:pic>
      <p:pic>
        <p:nvPicPr>
          <p:cNvPr id="10" name="Picture 9" descr="A person holding a target and a clipboard&#10;&#10;Description automatically generated">
            <a:extLst>
              <a:ext uri="{FF2B5EF4-FFF2-40B4-BE49-F238E27FC236}">
                <a16:creationId xmlns:a16="http://schemas.microsoft.com/office/drawing/2014/main" id="{43C776B2-F3C2-D578-0F53-35C8E7812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1711" y="1696401"/>
            <a:ext cx="4886325" cy="3762375"/>
          </a:xfrm>
          <a:prstGeom prst="rect">
            <a:avLst/>
          </a:prstGeom>
        </p:spPr>
      </p:pic>
    </p:spTree>
    <p:extLst>
      <p:ext uri="{BB962C8B-B14F-4D97-AF65-F5344CB8AC3E}">
        <p14:creationId xmlns:p14="http://schemas.microsoft.com/office/powerpoint/2010/main" val="4268265511"/>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9" name="TextBox 8">
            <a:extLst>
              <a:ext uri="{FF2B5EF4-FFF2-40B4-BE49-F238E27FC236}">
                <a16:creationId xmlns:a16="http://schemas.microsoft.com/office/drawing/2014/main" id="{507E1E57-921F-39F4-A87A-9E924DE5057D}"/>
              </a:ext>
            </a:extLst>
          </p:cNvPr>
          <p:cNvSpPr txBox="1"/>
          <p:nvPr/>
        </p:nvSpPr>
        <p:spPr>
          <a:xfrm>
            <a:off x="400871" y="1406307"/>
            <a:ext cx="11222586" cy="3508653"/>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hr-HR" sz="3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2600" b="1" dirty="0">
                <a:solidFill>
                  <a:srgbClr val="4472C4">
                    <a:lumMod val="75000"/>
                  </a:srgbClr>
                </a:solidFill>
                <a:latin typeface="Calibri" panose="020F0502020204030204"/>
              </a:rPr>
              <a:t>o</a:t>
            </a:r>
            <a:r>
              <a:rPr kumimoji="0" lang="hr-HR" sz="2600" b="1"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bveze</a:t>
            </a:r>
            <a:r>
              <a:rPr kumimoji="0" lang="hr-HR" sz="2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izvještavanja </a:t>
            </a:r>
            <a:r>
              <a:rPr lang="hr-HR" sz="2600" b="1" dirty="0">
                <a:solidFill>
                  <a:srgbClr val="4472C4">
                    <a:lumMod val="75000"/>
                  </a:srgbClr>
                </a:solidFill>
                <a:latin typeface="Calibri" panose="020F0502020204030204"/>
              </a:rPr>
              <a:t>LP/PP nakon završetka implementacije:</a:t>
            </a:r>
          </a:p>
          <a:p>
            <a:pPr marR="0" lvl="1" algn="l" defTabSz="914400" rtl="0" eaLnBrk="1" fontAlgn="auto" latinLnBrk="0" hangingPunct="1">
              <a:lnSpc>
                <a:spcPct val="100000"/>
              </a:lnSpc>
              <a:spcBef>
                <a:spcPts val="0"/>
              </a:spcBef>
              <a:spcAft>
                <a:spcPts val="0"/>
              </a:spcAft>
              <a:buClrTx/>
              <a:buSzTx/>
              <a:tabLst/>
              <a:defRPr/>
            </a:pPr>
            <a:endParaRPr lang="hr-HR" sz="2600" b="1" dirty="0">
              <a:solidFill>
                <a:srgbClr val="4472C4">
                  <a:lumMod val="75000"/>
                </a:srgbClr>
              </a:solidFill>
              <a:latin typeface="Calibri" panose="020F0502020204030204"/>
            </a:endParaRPr>
          </a:p>
          <a:p>
            <a:pPr marL="1371600" lvl="2" indent="-457200">
              <a:buFont typeface="Wingdings" panose="05000000000000000000" pitchFamily="2" charset="2"/>
              <a:buChar char="Ø"/>
              <a:defRPr/>
            </a:pPr>
            <a:r>
              <a:rPr lang="hr-HR" sz="2600" dirty="0">
                <a:solidFill>
                  <a:srgbClr val="4472C4">
                    <a:lumMod val="75000"/>
                  </a:srgbClr>
                </a:solidFill>
                <a:latin typeface="Calibri" panose="020F0502020204030204"/>
              </a:rPr>
              <a:t> Predaja f</a:t>
            </a:r>
            <a:r>
              <a:rPr kumimoji="0" lang="hr-HR" sz="260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inalnih</a:t>
            </a:r>
            <a:r>
              <a:rPr kumimoji="0" lang="hr-HR" sz="260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partnerskih izvještaja o napretku – najkasnije 1 mjesec nakon završetka implementacije projekta</a:t>
            </a:r>
          </a:p>
          <a:p>
            <a:pPr marL="1371600" lvl="2" indent="-457200">
              <a:buFont typeface="Wingdings" panose="05000000000000000000" pitchFamily="2" charset="2"/>
              <a:buChar char="Ø"/>
              <a:defRPr/>
            </a:pPr>
            <a:r>
              <a:rPr lang="hr-HR" sz="2600" dirty="0">
                <a:solidFill>
                  <a:srgbClr val="4472C4">
                    <a:lumMod val="75000"/>
                  </a:srgbClr>
                </a:solidFill>
                <a:latin typeface="Calibri" panose="020F0502020204030204"/>
              </a:rPr>
              <a:t>Predaja finalnog projektnog izvještaja o napretku (LP) – u roku od 15 dana nakon predaje partnerskih izvještaja</a:t>
            </a:r>
            <a:endParaRPr kumimoji="0" lang="hr-HR" sz="260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 name="Title 3">
            <a:extLst>
              <a:ext uri="{FF2B5EF4-FFF2-40B4-BE49-F238E27FC236}">
                <a16:creationId xmlns:a16="http://schemas.microsoft.com/office/drawing/2014/main" id="{355B3FC6-FDE8-53B3-4252-B07AE7331543}"/>
              </a:ext>
            </a:extLst>
          </p:cNvPr>
          <p:cNvSpPr txBox="1">
            <a:spLocks/>
          </p:cNvSpPr>
          <p:nvPr/>
        </p:nvSpPr>
        <p:spPr>
          <a:xfrm>
            <a:off x="6812280" y="284990"/>
            <a:ext cx="5062423" cy="566666"/>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400" b="1" i="0" u="none" strike="noStrike" kern="1200" cap="none" spc="0" normalizeH="0" baseline="0" noProof="0" dirty="0">
                <a:ln>
                  <a:noFill/>
                </a:ln>
                <a:solidFill>
                  <a:prstClr val="white"/>
                </a:solidFill>
                <a:effectLst/>
                <a:uLnTx/>
                <a:uFillTx/>
                <a:latin typeface="Calibri" panose="020F0502020204030204"/>
                <a:ea typeface="+mj-ea"/>
                <a:cs typeface="+mj-cs"/>
              </a:rPr>
              <a:t>ZATVARANJE PROJEKTA</a:t>
            </a:r>
            <a:endParaRPr kumimoji="0" lang="en-US" sz="3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3" name="TextBox 9">
            <a:extLst>
              <a:ext uri="{FF2B5EF4-FFF2-40B4-BE49-F238E27FC236}">
                <a16:creationId xmlns:a16="http://schemas.microsoft.com/office/drawing/2014/main" id="{1081BE31-E2F4-E8B6-8D78-8426002506F9}"/>
              </a:ext>
            </a:extLst>
          </p:cNvPr>
          <p:cNvSpPr txBox="1"/>
          <p:nvPr/>
        </p:nvSpPr>
        <p:spPr>
          <a:xfrm>
            <a:off x="400872" y="5198906"/>
            <a:ext cx="11222585" cy="91685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just" defTabSz="914400" rtl="0" eaLnBrk="1" fontAlgn="auto" latinLnBrk="0" hangingPunct="1">
              <a:lnSpc>
                <a:spcPct val="115000"/>
              </a:lnSpc>
              <a:spcBef>
                <a:spcPts val="0"/>
              </a:spcBef>
              <a:spcAft>
                <a:spcPts val="1000"/>
              </a:spcAft>
              <a:buClrTx/>
              <a:buSzTx/>
              <a:buFont typeface="Wingdings" panose="05000000000000000000" pitchFamily="2" charset="2"/>
              <a:buChar char="§"/>
              <a:tabLst/>
              <a:defRPr/>
            </a:pPr>
            <a:r>
              <a:rPr kumimoji="0" lang="hr-HR" sz="2400" b="0" i="0" u="none" strike="noStrike" kern="1200" cap="none" spc="0" normalizeH="0" baseline="0" noProof="0" dirty="0" err="1">
                <a:ln>
                  <a:noFill/>
                </a:ln>
                <a:solidFill>
                  <a:srgbClr val="003399"/>
                </a:solidFill>
                <a:effectLst/>
                <a:uLnTx/>
                <a:uFillTx/>
                <a:latin typeface="Calibri" panose="020F0502020204030204"/>
                <a:ea typeface="Calibri" panose="020F0502020204030204" pitchFamily="34" charset="0"/>
                <a:cs typeface="+mn-cs"/>
              </a:rPr>
              <a:t>Lump</a:t>
            </a:r>
            <a:r>
              <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 </a:t>
            </a:r>
            <a:r>
              <a:rPr kumimoji="0" lang="hr-HR" sz="2400" b="0" i="0" u="none" strike="noStrike" kern="1200" cap="none" spc="0" normalizeH="0" baseline="0" noProof="0" dirty="0" err="1">
                <a:ln>
                  <a:noFill/>
                </a:ln>
                <a:solidFill>
                  <a:srgbClr val="003399"/>
                </a:solidFill>
                <a:effectLst/>
                <a:uLnTx/>
                <a:uFillTx/>
                <a:latin typeface="Calibri" panose="020F0502020204030204"/>
                <a:ea typeface="Calibri" panose="020F0502020204030204" pitchFamily="34" charset="0"/>
                <a:cs typeface="+mn-cs"/>
              </a:rPr>
              <a:t>sum</a:t>
            </a:r>
            <a:r>
              <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 </a:t>
            </a:r>
            <a:r>
              <a:rPr kumimoji="0" lang="hr-HR" sz="2400" b="0" i="0" u="none" strike="noStrike" kern="1200" cap="none" spc="0" normalizeH="0" baseline="0" noProof="0" dirty="0" err="1">
                <a:ln>
                  <a:noFill/>
                </a:ln>
                <a:solidFill>
                  <a:srgbClr val="003399"/>
                </a:solidFill>
                <a:effectLst/>
                <a:uLnTx/>
                <a:uFillTx/>
                <a:latin typeface="Calibri" panose="020F0502020204030204"/>
                <a:ea typeface="Calibri" panose="020F0502020204030204" pitchFamily="34" charset="0"/>
                <a:cs typeface="+mn-cs"/>
              </a:rPr>
              <a:t>closure</a:t>
            </a:r>
            <a:r>
              <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 </a:t>
            </a:r>
            <a:r>
              <a:rPr kumimoji="0" lang="hr-HR" sz="2400" b="0" i="0" u="none" strike="noStrike" kern="1200" cap="none" spc="0" normalizeH="0" baseline="0" noProof="0" dirty="0" err="1">
                <a:ln>
                  <a:noFill/>
                </a:ln>
                <a:solidFill>
                  <a:srgbClr val="003399"/>
                </a:solidFill>
                <a:effectLst/>
                <a:uLnTx/>
                <a:uFillTx/>
                <a:latin typeface="Calibri" panose="020F0502020204030204"/>
                <a:ea typeface="Calibri" panose="020F0502020204030204" pitchFamily="34" charset="0"/>
                <a:cs typeface="+mn-cs"/>
              </a:rPr>
              <a:t>costs</a:t>
            </a:r>
            <a:r>
              <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 – isplaćuje se nakon odobrenja završnog </a:t>
            </a:r>
            <a:r>
              <a:rPr kumimoji="0" lang="hr-HR" sz="2400" b="0" i="0" u="none" strike="noStrike" kern="1200" cap="none" spc="0" normalizeH="0" baseline="0" noProof="0" dirty="0" err="1">
                <a:ln>
                  <a:noFill/>
                </a:ln>
                <a:solidFill>
                  <a:srgbClr val="003399"/>
                </a:solidFill>
                <a:effectLst/>
                <a:uLnTx/>
                <a:uFillTx/>
                <a:latin typeface="Calibri" panose="020F0502020204030204"/>
                <a:ea typeface="Calibri" panose="020F0502020204030204" pitchFamily="34" charset="0"/>
                <a:cs typeface="+mn-cs"/>
              </a:rPr>
              <a:t>reporta</a:t>
            </a:r>
            <a:r>
              <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 od strane MA-a </a:t>
            </a:r>
          </a:p>
        </p:txBody>
      </p:sp>
    </p:spTree>
    <p:extLst>
      <p:ext uri="{BB962C8B-B14F-4D97-AF65-F5344CB8AC3E}">
        <p14:creationId xmlns:p14="http://schemas.microsoft.com/office/powerpoint/2010/main" val="3331439354"/>
      </p:ext>
    </p:extLst>
  </p:cSld>
  <p:clrMapOvr>
    <a:masterClrMapping/>
  </p:clrMapOvr>
  <p:transition spd="slow">
    <p:wip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9" name="TextBox 8">
            <a:extLst>
              <a:ext uri="{FF2B5EF4-FFF2-40B4-BE49-F238E27FC236}">
                <a16:creationId xmlns:a16="http://schemas.microsoft.com/office/drawing/2014/main" id="{507E1E57-921F-39F4-A87A-9E924DE5057D}"/>
              </a:ext>
            </a:extLst>
          </p:cNvPr>
          <p:cNvSpPr txBox="1"/>
          <p:nvPr/>
        </p:nvSpPr>
        <p:spPr>
          <a:xfrm>
            <a:off x="484707" y="1027660"/>
            <a:ext cx="11222586" cy="5386090"/>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hr-HR" sz="3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2600" b="1" dirty="0">
                <a:solidFill>
                  <a:srgbClr val="4472C4">
                    <a:lumMod val="75000"/>
                  </a:srgbClr>
                </a:solidFill>
                <a:latin typeface="Calibri" panose="020F0502020204030204"/>
              </a:rPr>
              <a:t>Druge o</a:t>
            </a:r>
            <a:r>
              <a:rPr kumimoji="0" lang="hr-HR" sz="2600" b="1"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bveze</a:t>
            </a:r>
            <a:r>
              <a:rPr kumimoji="0" lang="hr-HR" sz="2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lang="hr-HR" sz="2600" b="1" dirty="0">
                <a:solidFill>
                  <a:srgbClr val="4472C4">
                    <a:lumMod val="75000"/>
                  </a:srgbClr>
                </a:solidFill>
                <a:latin typeface="Calibri" panose="020F0502020204030204"/>
              </a:rPr>
              <a:t>LP/PP nakon završetka implementacije:</a:t>
            </a:r>
          </a:p>
          <a:p>
            <a:pPr marR="0" lvl="1" algn="l" defTabSz="914400" rtl="0" eaLnBrk="1" fontAlgn="auto" latinLnBrk="0" hangingPunct="1">
              <a:lnSpc>
                <a:spcPct val="100000"/>
              </a:lnSpc>
              <a:spcBef>
                <a:spcPts val="0"/>
              </a:spcBef>
              <a:spcAft>
                <a:spcPts val="0"/>
              </a:spcAft>
              <a:buClrTx/>
              <a:buSzTx/>
              <a:tabLst/>
              <a:defRPr/>
            </a:pPr>
            <a:endParaRPr lang="hr-HR" sz="2600" b="1" dirty="0">
              <a:solidFill>
                <a:srgbClr val="4472C4">
                  <a:lumMod val="75000"/>
                </a:srgbClr>
              </a:solidFill>
              <a:latin typeface="Calibri" panose="020F0502020204030204"/>
            </a:endParaRPr>
          </a:p>
          <a:p>
            <a:pPr marL="1371600" lvl="2" indent="-457200">
              <a:buFont typeface="Wingdings" panose="05000000000000000000" pitchFamily="2" charset="2"/>
              <a:buChar char="Ø"/>
              <a:defRPr/>
            </a:pPr>
            <a:r>
              <a:rPr lang="hr-HR" sz="2600" dirty="0">
                <a:solidFill>
                  <a:srgbClr val="4472C4">
                    <a:lumMod val="75000"/>
                  </a:srgbClr>
                </a:solidFill>
                <a:latin typeface="Calibri" panose="020F0502020204030204"/>
              </a:rPr>
              <a:t> zadržavanje projektne dokumentacije (5 godina)</a:t>
            </a:r>
          </a:p>
          <a:p>
            <a:pPr marL="1371600" lvl="2" indent="-457200">
              <a:buFont typeface="Wingdings" panose="05000000000000000000" pitchFamily="2" charset="2"/>
              <a:buChar char="Ø"/>
              <a:defRPr/>
            </a:pPr>
            <a:endParaRPr kumimoji="0" lang="hr-HR" sz="260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1371600" lvl="2" indent="-457200">
              <a:buFont typeface="Wingdings" panose="05000000000000000000" pitchFamily="2" charset="2"/>
              <a:buChar char="Ø"/>
              <a:defRPr/>
            </a:pPr>
            <a:r>
              <a:rPr lang="hr-HR" sz="2600" dirty="0">
                <a:solidFill>
                  <a:srgbClr val="4472C4">
                    <a:lumMod val="75000"/>
                  </a:srgbClr>
                </a:solidFill>
                <a:latin typeface="Calibri" panose="020F0502020204030204"/>
              </a:rPr>
              <a:t>trajnost i vlasništvo</a:t>
            </a:r>
          </a:p>
          <a:p>
            <a:pPr marL="1371600" lvl="2" indent="-457200">
              <a:buFont typeface="Wingdings" panose="05000000000000000000" pitchFamily="2" charset="2"/>
              <a:buChar char="Ø"/>
              <a:defRPr/>
            </a:pPr>
            <a:endParaRPr lang="hr-HR" sz="2600" dirty="0">
              <a:solidFill>
                <a:srgbClr val="4472C4">
                  <a:lumMod val="75000"/>
                </a:srgbClr>
              </a:solidFill>
              <a:latin typeface="Calibri" panose="020F0502020204030204"/>
            </a:endParaRPr>
          </a:p>
          <a:p>
            <a:pPr marL="1371600" lvl="2" indent="-457200">
              <a:buFont typeface="Wingdings" panose="05000000000000000000" pitchFamily="2" charset="2"/>
              <a:buChar char="Ø"/>
              <a:defRPr/>
            </a:pPr>
            <a:r>
              <a:rPr lang="hr-HR" sz="2600" dirty="0">
                <a:solidFill>
                  <a:srgbClr val="4472C4">
                    <a:lumMod val="75000"/>
                  </a:srgbClr>
                </a:solidFill>
                <a:latin typeface="Calibri" panose="020F0502020204030204"/>
              </a:rPr>
              <a:t>dostupnost i upotrebljivost rezultata</a:t>
            </a:r>
          </a:p>
          <a:p>
            <a:pPr marL="1371600" lvl="2" indent="-457200">
              <a:buFont typeface="Wingdings" panose="05000000000000000000" pitchFamily="2" charset="2"/>
              <a:buChar char="Ø"/>
              <a:defRPr/>
            </a:pPr>
            <a:endParaRPr lang="hr-HR" sz="2600" dirty="0">
              <a:solidFill>
                <a:srgbClr val="4472C4">
                  <a:lumMod val="75000"/>
                </a:srgbClr>
              </a:solidFill>
              <a:latin typeface="Calibri" panose="020F0502020204030204"/>
            </a:endParaRPr>
          </a:p>
          <a:p>
            <a:pPr marL="1371600" lvl="2" indent="-457200">
              <a:buFont typeface="Wingdings" panose="05000000000000000000" pitchFamily="2" charset="2"/>
              <a:buChar char="Ø"/>
              <a:defRPr/>
            </a:pPr>
            <a:r>
              <a:rPr lang="hr-HR" sz="2600" dirty="0">
                <a:solidFill>
                  <a:srgbClr val="4472C4">
                    <a:lumMod val="75000"/>
                  </a:srgbClr>
                </a:solidFill>
                <a:latin typeface="Calibri" panose="020F0502020204030204"/>
              </a:rPr>
              <a:t>postizanje glavnih ishoda i rezultata projekta</a:t>
            </a:r>
          </a:p>
          <a:p>
            <a:pPr marL="1371600" lvl="2" indent="-457200">
              <a:buFont typeface="Wingdings" panose="05000000000000000000" pitchFamily="2" charset="2"/>
              <a:buChar char="Ø"/>
              <a:defRPr/>
            </a:pPr>
            <a:endParaRPr lang="hr-HR" sz="2600" dirty="0">
              <a:solidFill>
                <a:srgbClr val="4472C4">
                  <a:lumMod val="75000"/>
                </a:srgbClr>
              </a:solidFill>
              <a:latin typeface="Calibri" panose="020F0502020204030204"/>
            </a:endParaRPr>
          </a:p>
          <a:p>
            <a:pPr marL="1371600" lvl="2" indent="-457200">
              <a:buFont typeface="Wingdings" panose="05000000000000000000" pitchFamily="2" charset="2"/>
              <a:buChar char="Ø"/>
              <a:defRPr/>
            </a:pPr>
            <a:r>
              <a:rPr lang="pl-PL" sz="2600" dirty="0">
                <a:solidFill>
                  <a:srgbClr val="4472C4">
                    <a:lumMod val="75000"/>
                  </a:srgbClr>
                </a:solidFill>
                <a:latin typeface="Calibri" panose="020F0502020204030204"/>
              </a:rPr>
              <a:t>dostupnost web stranica i digitalnih aplikacija</a:t>
            </a:r>
            <a:endParaRPr lang="hr-HR" sz="2600" dirty="0">
              <a:solidFill>
                <a:srgbClr val="4472C4">
                  <a:lumMod val="75000"/>
                </a:srgbClr>
              </a:solidFill>
              <a:latin typeface="Calibri" panose="020F0502020204030204"/>
            </a:endParaRPr>
          </a:p>
          <a:p>
            <a:pPr marL="1371600" lvl="2" indent="-457200">
              <a:buFont typeface="Wingdings" panose="05000000000000000000" pitchFamily="2" charset="2"/>
              <a:buChar char="Ø"/>
              <a:defRPr/>
            </a:pPr>
            <a:endParaRPr lang="hr-HR" sz="2600" dirty="0">
              <a:solidFill>
                <a:srgbClr val="4472C4">
                  <a:lumMod val="75000"/>
                </a:srgbClr>
              </a:solidFill>
              <a:latin typeface="Calibri" panose="020F0502020204030204"/>
            </a:endParaRPr>
          </a:p>
        </p:txBody>
      </p:sp>
      <p:sp>
        <p:nvSpPr>
          <p:cNvPr id="2" name="Title 3">
            <a:extLst>
              <a:ext uri="{FF2B5EF4-FFF2-40B4-BE49-F238E27FC236}">
                <a16:creationId xmlns:a16="http://schemas.microsoft.com/office/drawing/2014/main" id="{355B3FC6-FDE8-53B3-4252-B07AE7331543}"/>
              </a:ext>
            </a:extLst>
          </p:cNvPr>
          <p:cNvSpPr txBox="1">
            <a:spLocks/>
          </p:cNvSpPr>
          <p:nvPr/>
        </p:nvSpPr>
        <p:spPr>
          <a:xfrm>
            <a:off x="6812280" y="284990"/>
            <a:ext cx="5062423" cy="566666"/>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400" b="1" i="0" u="none" strike="noStrike" kern="1200" cap="none" spc="0" normalizeH="0" baseline="0" noProof="0" dirty="0">
                <a:ln>
                  <a:noFill/>
                </a:ln>
                <a:solidFill>
                  <a:prstClr val="white"/>
                </a:solidFill>
                <a:effectLst/>
                <a:uLnTx/>
                <a:uFillTx/>
                <a:latin typeface="Calibri" panose="020F0502020204030204"/>
                <a:ea typeface="+mj-ea"/>
                <a:cs typeface="+mj-cs"/>
              </a:rPr>
              <a:t>ZATVARANJE PROJEKTA</a:t>
            </a:r>
            <a:endParaRPr kumimoji="0" lang="en-US" sz="3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258187659"/>
      </p:ext>
    </p:extLst>
  </p:cSld>
  <p:clrMapOvr>
    <a:masterClrMapping/>
  </p:clrMapOvr>
  <p:transition spd="slow">
    <p:wipe/>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3" name="Content Placeholder 2">
            <a:extLst>
              <a:ext uri="{FF2B5EF4-FFF2-40B4-BE49-F238E27FC236}">
                <a16:creationId xmlns:a16="http://schemas.microsoft.com/office/drawing/2014/main" id="{8418B608-5896-63D9-341A-AEDA2A7F1CAE}"/>
              </a:ext>
            </a:extLst>
          </p:cNvPr>
          <p:cNvSpPr>
            <a:spLocks noGrp="1"/>
          </p:cNvSpPr>
          <p:nvPr>
            <p:ph idx="1"/>
          </p:nvPr>
        </p:nvSpPr>
        <p:spPr>
          <a:xfrm>
            <a:off x="5748828" y="2955589"/>
            <a:ext cx="6105525" cy="1393825"/>
          </a:xfrm>
        </p:spPr>
        <p:txBody>
          <a:bodyPr>
            <a:normAutofit/>
          </a:bodyPr>
          <a:lstStyle/>
          <a:p>
            <a:pPr marL="0" indent="0" algn="ctr">
              <a:buNone/>
            </a:pPr>
            <a:r>
              <a:rPr lang="hr-HR" sz="6600" b="1" dirty="0"/>
              <a:t>Q&amp;A </a:t>
            </a:r>
          </a:p>
          <a:p>
            <a:pPr marL="0" indent="0" algn="ctr">
              <a:buNone/>
            </a:pPr>
            <a:endParaRPr lang="hr-HR" b="1" dirty="0"/>
          </a:p>
        </p:txBody>
      </p:sp>
      <p:pic>
        <p:nvPicPr>
          <p:cNvPr id="9" name="Google Shape;928;p71">
            <a:extLst>
              <a:ext uri="{FF2B5EF4-FFF2-40B4-BE49-F238E27FC236}">
                <a16:creationId xmlns:a16="http://schemas.microsoft.com/office/drawing/2014/main" id="{DBB86512-63EF-F468-22E2-D9752062FE49}"/>
              </a:ext>
            </a:extLst>
          </p:cNvPr>
          <p:cNvPicPr preferRelativeResize="0"/>
          <p:nvPr/>
        </p:nvPicPr>
        <p:blipFill rotWithShape="1">
          <a:blip r:embed="rId3">
            <a:alphaModFix/>
          </a:blip>
          <a:srcRect/>
          <a:stretch/>
        </p:blipFill>
        <p:spPr>
          <a:xfrm>
            <a:off x="925367" y="1717803"/>
            <a:ext cx="5372100" cy="4269885"/>
          </a:xfrm>
          <a:prstGeom prst="rect">
            <a:avLst/>
          </a:prstGeom>
          <a:noFill/>
          <a:ln>
            <a:noFill/>
          </a:ln>
        </p:spPr>
      </p:pic>
      <p:sp>
        <p:nvSpPr>
          <p:cNvPr id="2" name="Title 3">
            <a:extLst>
              <a:ext uri="{FF2B5EF4-FFF2-40B4-BE49-F238E27FC236}">
                <a16:creationId xmlns:a16="http://schemas.microsoft.com/office/drawing/2014/main" id="{25A1455B-973D-CC7B-CA9E-9CF432EAFFFC}"/>
              </a:ext>
            </a:extLst>
          </p:cNvPr>
          <p:cNvSpPr txBox="1">
            <a:spLocks/>
          </p:cNvSpPr>
          <p:nvPr/>
        </p:nvSpPr>
        <p:spPr>
          <a:xfrm>
            <a:off x="7086599" y="279153"/>
            <a:ext cx="4767753" cy="669537"/>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hr-HR" sz="3600" dirty="0">
                <a:solidFill>
                  <a:prstClr val="white"/>
                </a:solidFill>
                <a:latin typeface="Calibri" panose="020F0502020204030204"/>
              </a:rPr>
              <a:t>PITANJA / RASPRAVA</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55498453"/>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4AF48F-CF6E-9EE6-7D7A-F89346B93F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5130581"/>
            <a:ext cx="12192001" cy="1829015"/>
          </a:xfrm>
          <a:prstGeom prst="rect">
            <a:avLst/>
          </a:prstGeom>
        </p:spPr>
      </p:pic>
      <p:sp>
        <p:nvSpPr>
          <p:cNvPr id="4" name="Title 3">
            <a:extLst>
              <a:ext uri="{FF2B5EF4-FFF2-40B4-BE49-F238E27FC236}">
                <a16:creationId xmlns:a16="http://schemas.microsoft.com/office/drawing/2014/main" id="{F135F488-D11C-6CAC-8706-13716622DA8B}"/>
              </a:ext>
            </a:extLst>
          </p:cNvPr>
          <p:cNvSpPr>
            <a:spLocks noGrp="1"/>
          </p:cNvSpPr>
          <p:nvPr>
            <p:ph type="title"/>
          </p:nvPr>
        </p:nvSpPr>
        <p:spPr>
          <a:xfrm>
            <a:off x="1973484" y="575724"/>
            <a:ext cx="10515600" cy="568325"/>
          </a:xfrm>
        </p:spPr>
        <p:txBody>
          <a:bodyPr>
            <a:normAutofit fontScale="90000"/>
          </a:bodyPr>
          <a:lstStyle/>
          <a:p>
            <a:pPr algn="ctr"/>
            <a:br>
              <a:rPr lang="hr-HR" dirty="0">
                <a:highlight>
                  <a:srgbClr val="00FF00"/>
                </a:highlight>
              </a:rPr>
            </a:br>
            <a:endParaRPr lang="hr-HR" dirty="0">
              <a:highlight>
                <a:srgbClr val="00FF00"/>
              </a:highlight>
            </a:endParaRP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6" name="Content Placeholder 5">
            <a:extLst>
              <a:ext uri="{FF2B5EF4-FFF2-40B4-BE49-F238E27FC236}">
                <a16:creationId xmlns:a16="http://schemas.microsoft.com/office/drawing/2014/main" id="{30147569-95B2-005A-8D6B-6B26C503DB27}"/>
              </a:ext>
            </a:extLst>
          </p:cNvPr>
          <p:cNvSpPr>
            <a:spLocks noGrp="1"/>
          </p:cNvSpPr>
          <p:nvPr>
            <p:ph idx="1"/>
          </p:nvPr>
        </p:nvSpPr>
        <p:spPr>
          <a:xfrm>
            <a:off x="397619" y="2648118"/>
            <a:ext cx="11396760" cy="5054600"/>
          </a:xfrm>
        </p:spPr>
        <p:txBody>
          <a:bodyPr>
            <a:normAutofit/>
          </a:bodyPr>
          <a:lstStyle/>
          <a:p>
            <a:pPr marL="0" indent="0" algn="ctr">
              <a:buNone/>
            </a:pPr>
            <a:endParaRPr lang="hr-HR" sz="2400" dirty="0">
              <a:solidFill>
                <a:srgbClr val="003399"/>
              </a:solidFill>
              <a:hlinkClick r:id="rId5"/>
            </a:endParaRPr>
          </a:p>
          <a:p>
            <a:pPr marL="0" indent="0" algn="ctr">
              <a:buNone/>
            </a:pPr>
            <a:r>
              <a:rPr lang="hr-HR" sz="2400" dirty="0">
                <a:solidFill>
                  <a:srgbClr val="003399"/>
                </a:solidFill>
              </a:rPr>
              <a:t>Web: </a:t>
            </a:r>
            <a:r>
              <a:rPr lang="hr-HR" sz="2400" dirty="0">
                <a:solidFill>
                  <a:srgbClr val="003399"/>
                </a:solidFill>
                <a:hlinkClick r:id="rId5"/>
              </a:rPr>
              <a:t>https://interreg-hr-ba-me.eu</a:t>
            </a:r>
            <a:endParaRPr lang="hr-HR" sz="2400" dirty="0">
              <a:solidFill>
                <a:srgbClr val="003399"/>
              </a:solidFill>
            </a:endParaRPr>
          </a:p>
          <a:p>
            <a:pPr marL="0" indent="0" algn="ctr">
              <a:buNone/>
            </a:pPr>
            <a:endParaRPr lang="hr-HR" sz="2400" dirty="0">
              <a:solidFill>
                <a:srgbClr val="003399"/>
              </a:solidFill>
            </a:endParaRPr>
          </a:p>
          <a:p>
            <a:pPr marL="0" indent="0" algn="ctr">
              <a:buNone/>
            </a:pPr>
            <a:r>
              <a:rPr lang="hr-HR" sz="2400" dirty="0">
                <a:solidFill>
                  <a:srgbClr val="003399"/>
                </a:solidFill>
              </a:rPr>
              <a:t>Zajedničko tajništvo: </a:t>
            </a:r>
            <a:r>
              <a:rPr lang="hr-HR" sz="2400" u="sng" dirty="0">
                <a:solidFill>
                  <a:srgbClr val="003399"/>
                </a:solidFill>
                <a:hlinkClick r:id="rId6"/>
              </a:rPr>
              <a:t>js-hr-ba-me@mrrfeu.hr</a:t>
            </a:r>
            <a:endParaRPr lang="hr-HR" sz="2400" u="sng" dirty="0">
              <a:solidFill>
                <a:srgbClr val="003399"/>
              </a:solidFill>
            </a:endParaRPr>
          </a:p>
          <a:p>
            <a:pPr marL="0" indent="0" algn="ctr">
              <a:buNone/>
            </a:pPr>
            <a:endParaRPr lang="hr-HR" sz="2400" u="sng" dirty="0">
              <a:solidFill>
                <a:srgbClr val="003399"/>
              </a:solidFill>
            </a:endParaRPr>
          </a:p>
          <a:p>
            <a:pPr marL="0" indent="0" algn="ctr">
              <a:buNone/>
            </a:pPr>
            <a:r>
              <a:rPr lang="hr-HR" sz="2400" dirty="0">
                <a:solidFill>
                  <a:srgbClr val="003399"/>
                </a:solidFill>
              </a:rPr>
              <a:t>Upravljačko tijelo: </a:t>
            </a:r>
            <a:r>
              <a:rPr lang="hr-HR" sz="2400" dirty="0">
                <a:solidFill>
                  <a:srgbClr val="003399"/>
                </a:solidFill>
                <a:hlinkClick r:id="rId7"/>
              </a:rPr>
              <a:t>ma-interreg-ipa@mrrfeu.hr</a:t>
            </a:r>
            <a:r>
              <a:rPr lang="hr-HR" sz="2400" dirty="0">
                <a:solidFill>
                  <a:srgbClr val="003399"/>
                </a:solidFill>
              </a:rPr>
              <a:t>  </a:t>
            </a:r>
          </a:p>
          <a:p>
            <a:pPr marL="0" indent="0" algn="ctr">
              <a:buNone/>
            </a:pPr>
            <a:endParaRPr lang="hr-HR" sz="2400" u="sng" dirty="0">
              <a:solidFill>
                <a:srgbClr val="003399"/>
              </a:solidFill>
            </a:endParaRPr>
          </a:p>
        </p:txBody>
      </p:sp>
      <p:sp>
        <p:nvSpPr>
          <p:cNvPr id="2" name="Title 3">
            <a:extLst>
              <a:ext uri="{FF2B5EF4-FFF2-40B4-BE49-F238E27FC236}">
                <a16:creationId xmlns:a16="http://schemas.microsoft.com/office/drawing/2014/main" id="{2E124720-1A8C-6546-51EE-A41B2FB83C05}"/>
              </a:ext>
            </a:extLst>
          </p:cNvPr>
          <p:cNvSpPr txBox="1">
            <a:spLocks/>
          </p:cNvSpPr>
          <p:nvPr/>
        </p:nvSpPr>
        <p:spPr>
          <a:xfrm>
            <a:off x="6546800" y="544010"/>
            <a:ext cx="5942284" cy="86251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hr-HR" sz="3600" b="1" dirty="0">
                <a:solidFill>
                  <a:srgbClr val="003399"/>
                </a:solidFill>
                <a:latin typeface="+mn-lt"/>
              </a:rPr>
            </a:br>
            <a:endParaRPr lang="hr-HR" sz="3600" b="1" dirty="0">
              <a:solidFill>
                <a:srgbClr val="003399"/>
              </a:solidFill>
              <a:latin typeface="+mn-lt"/>
            </a:endParaRPr>
          </a:p>
        </p:txBody>
      </p:sp>
      <p:sp>
        <p:nvSpPr>
          <p:cNvPr id="10" name="TextBox 9">
            <a:extLst>
              <a:ext uri="{FF2B5EF4-FFF2-40B4-BE49-F238E27FC236}">
                <a16:creationId xmlns:a16="http://schemas.microsoft.com/office/drawing/2014/main" id="{CDA32F89-B567-2A3F-78A6-B76C8AD4D035}"/>
              </a:ext>
            </a:extLst>
          </p:cNvPr>
          <p:cNvSpPr txBox="1"/>
          <p:nvPr/>
        </p:nvSpPr>
        <p:spPr>
          <a:xfrm>
            <a:off x="2971799" y="1739311"/>
            <a:ext cx="6248400" cy="707886"/>
          </a:xfrm>
          <a:prstGeom prst="rect">
            <a:avLst/>
          </a:prstGeom>
          <a:noFill/>
        </p:spPr>
        <p:txBody>
          <a:bodyPr wrap="square">
            <a:spAutoFit/>
          </a:bodyPr>
          <a:lstStyle/>
          <a:p>
            <a:pPr algn="ctr"/>
            <a:r>
              <a:rPr lang="hr-HR" sz="4000" b="1" dirty="0">
                <a:solidFill>
                  <a:srgbClr val="003399"/>
                </a:solidFill>
                <a:latin typeface="+mn-lt"/>
              </a:rPr>
              <a:t>Zahvaljujemo na pažnji </a:t>
            </a:r>
            <a:r>
              <a:rPr lang="en-GB" sz="4000" b="1" dirty="0">
                <a:solidFill>
                  <a:srgbClr val="003399"/>
                </a:solidFill>
                <a:latin typeface="+mn-lt"/>
              </a:rPr>
              <a:t>!</a:t>
            </a:r>
            <a:endParaRPr lang="hr-HR" sz="4000" dirty="0">
              <a:solidFill>
                <a:srgbClr val="003399"/>
              </a:solidFill>
            </a:endParaRPr>
          </a:p>
        </p:txBody>
      </p:sp>
    </p:spTree>
    <p:extLst>
      <p:ext uri="{BB962C8B-B14F-4D97-AF65-F5344CB8AC3E}">
        <p14:creationId xmlns:p14="http://schemas.microsoft.com/office/powerpoint/2010/main" val="3420471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holding a pen and looking at a computer">
            <a:extLst>
              <a:ext uri="{FF2B5EF4-FFF2-40B4-BE49-F238E27FC236}">
                <a16:creationId xmlns:a16="http://schemas.microsoft.com/office/drawing/2014/main" id="{136D1E56-CC76-B39D-CEC5-DDC78D2E8F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4964" y="1560732"/>
            <a:ext cx="2049750" cy="1675367"/>
          </a:xfrm>
          <a:prstGeom prst="rect">
            <a:avLst/>
          </a:prstGeom>
        </p:spPr>
      </p:pic>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7" name="Title 3">
            <a:extLst>
              <a:ext uri="{FF2B5EF4-FFF2-40B4-BE49-F238E27FC236}">
                <a16:creationId xmlns:a16="http://schemas.microsoft.com/office/drawing/2014/main" id="{2EEC8E05-9FF5-9FEA-A1BE-D174C5983BC0}"/>
              </a:ext>
            </a:extLst>
          </p:cNvPr>
          <p:cNvSpPr txBox="1">
            <a:spLocks/>
          </p:cNvSpPr>
          <p:nvPr/>
        </p:nvSpPr>
        <p:spPr>
          <a:xfrm>
            <a:off x="6096000" y="279154"/>
            <a:ext cx="5858714"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KOMUNIKACIJE I VIDLJIVOST</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9" name="TextBox 8">
            <a:extLst>
              <a:ext uri="{FF2B5EF4-FFF2-40B4-BE49-F238E27FC236}">
                <a16:creationId xmlns:a16="http://schemas.microsoft.com/office/drawing/2014/main" id="{507E1E57-921F-39F4-A87A-9E924DE5057D}"/>
              </a:ext>
            </a:extLst>
          </p:cNvPr>
          <p:cNvSpPr txBox="1"/>
          <p:nvPr/>
        </p:nvSpPr>
        <p:spPr>
          <a:xfrm>
            <a:off x="1504950" y="1554876"/>
            <a:ext cx="9182100" cy="646331"/>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hr-HR"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Pravni okvir</a:t>
            </a:r>
            <a:endParaRPr kumimoji="0" lang="en-US" sz="3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8" name="Picture 7" descr="A black and white arrow pointing down&#10;&#10;Description automatically generated">
            <a:extLst>
              <a:ext uri="{FF2B5EF4-FFF2-40B4-BE49-F238E27FC236}">
                <a16:creationId xmlns:a16="http://schemas.microsoft.com/office/drawing/2014/main" id="{AA8997E5-A5DD-6CAE-18CE-B98849C83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17550">
            <a:off x="194317" y="1949254"/>
            <a:ext cx="1491585" cy="919897"/>
          </a:xfrm>
          <a:prstGeom prst="rect">
            <a:avLst/>
          </a:prstGeom>
        </p:spPr>
      </p:pic>
      <p:graphicFrame>
        <p:nvGraphicFramePr>
          <p:cNvPr id="26" name="TextBox 9">
            <a:extLst>
              <a:ext uri="{FF2B5EF4-FFF2-40B4-BE49-F238E27FC236}">
                <a16:creationId xmlns:a16="http://schemas.microsoft.com/office/drawing/2014/main" id="{0430DA2A-12B3-D03D-DFB9-8909D98C63E8}"/>
              </a:ext>
            </a:extLst>
          </p:cNvPr>
          <p:cNvGraphicFramePr/>
          <p:nvPr>
            <p:extLst>
              <p:ext uri="{D42A27DB-BD31-4B8C-83A1-F6EECF244321}">
                <p14:modId xmlns:p14="http://schemas.microsoft.com/office/powerpoint/2010/main" val="1263287557"/>
              </p:ext>
            </p:extLst>
          </p:nvPr>
        </p:nvGraphicFramePr>
        <p:xfrm>
          <a:off x="339545" y="3019100"/>
          <a:ext cx="8160784" cy="339928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7" name="Picture 16" descr="A cartoon of a magnifying glass&#10;&#10;Description automatically generated">
            <a:extLst>
              <a:ext uri="{FF2B5EF4-FFF2-40B4-BE49-F238E27FC236}">
                <a16:creationId xmlns:a16="http://schemas.microsoft.com/office/drawing/2014/main" id="{D0CF3C6B-2A4D-462E-14D9-22326D410F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879535">
            <a:off x="8733525" y="2906577"/>
            <a:ext cx="1463933" cy="1214657"/>
          </a:xfrm>
          <a:prstGeom prst="rect">
            <a:avLst/>
          </a:prstGeom>
        </p:spPr>
      </p:pic>
      <p:pic>
        <p:nvPicPr>
          <p:cNvPr id="4" name="Picture 3" descr="A blue line drawing of a document&#10;&#10;Description automatically generated">
            <a:extLst>
              <a:ext uri="{FF2B5EF4-FFF2-40B4-BE49-F238E27FC236}">
                <a16:creationId xmlns:a16="http://schemas.microsoft.com/office/drawing/2014/main" id="{21A4F2F6-9AE7-E3C0-4093-B10D93B0BA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97741" y="3704480"/>
            <a:ext cx="2794259" cy="3153520"/>
          </a:xfrm>
          <a:prstGeom prst="rect">
            <a:avLst/>
          </a:prstGeom>
        </p:spPr>
      </p:pic>
    </p:spTree>
    <p:extLst>
      <p:ext uri="{BB962C8B-B14F-4D97-AF65-F5344CB8AC3E}">
        <p14:creationId xmlns:p14="http://schemas.microsoft.com/office/powerpoint/2010/main" val="4053988748"/>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artoon of a person waving">
            <a:extLst>
              <a:ext uri="{FF2B5EF4-FFF2-40B4-BE49-F238E27FC236}">
                <a16:creationId xmlns:a16="http://schemas.microsoft.com/office/drawing/2014/main" id="{B5194950-0ABC-0ADF-AB91-2E51D92C3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77984" y="4262651"/>
            <a:ext cx="2414016" cy="2595349"/>
          </a:xfrm>
          <a:prstGeom prst="rect">
            <a:avLst/>
          </a:prstGeom>
        </p:spPr>
      </p:pic>
      <p:pic>
        <p:nvPicPr>
          <p:cNvPr id="6" name="Picture 5" descr="A cartoon hand pointing at something&#10;&#10;Description automatically generated">
            <a:extLst>
              <a:ext uri="{FF2B5EF4-FFF2-40B4-BE49-F238E27FC236}">
                <a16:creationId xmlns:a16="http://schemas.microsoft.com/office/drawing/2014/main" id="{65AF5964-C527-4997-8C26-AD0A15692A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828375">
            <a:off x="645657" y="994930"/>
            <a:ext cx="1432581" cy="1634687"/>
          </a:xfrm>
          <a:prstGeom prst="rect">
            <a:avLst/>
          </a:prstGeom>
        </p:spPr>
      </p:pic>
      <p:graphicFrame>
        <p:nvGraphicFramePr>
          <p:cNvPr id="11" name="Content Placeholder 5">
            <a:extLst>
              <a:ext uri="{FF2B5EF4-FFF2-40B4-BE49-F238E27FC236}">
                <a16:creationId xmlns:a16="http://schemas.microsoft.com/office/drawing/2014/main" id="{545FE92C-5EC5-CD2F-C9C3-86B20A638EF2}"/>
              </a:ext>
            </a:extLst>
          </p:cNvPr>
          <p:cNvGraphicFramePr>
            <a:graphicFrameLocks noGrp="1"/>
          </p:cNvGraphicFramePr>
          <p:nvPr>
            <p:ph idx="1"/>
            <p:extLst>
              <p:ext uri="{D42A27DB-BD31-4B8C-83A1-F6EECF244321}">
                <p14:modId xmlns:p14="http://schemas.microsoft.com/office/powerpoint/2010/main" val="2413165207"/>
              </p:ext>
            </p:extLst>
          </p:nvPr>
        </p:nvGraphicFramePr>
        <p:xfrm>
          <a:off x="1021783" y="2700327"/>
          <a:ext cx="9124305" cy="31246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10" name="Title 3">
            <a:extLst>
              <a:ext uri="{FF2B5EF4-FFF2-40B4-BE49-F238E27FC236}">
                <a16:creationId xmlns:a16="http://schemas.microsoft.com/office/drawing/2014/main" id="{F4CAFB5B-AF58-F770-2685-6910B9F527A4}"/>
              </a:ext>
            </a:extLst>
          </p:cNvPr>
          <p:cNvSpPr txBox="1">
            <a:spLocks/>
          </p:cNvSpPr>
          <p:nvPr/>
        </p:nvSpPr>
        <p:spPr>
          <a:xfrm>
            <a:off x="6096000" y="279154"/>
            <a:ext cx="5858714"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a:ln>
                  <a:noFill/>
                </a:ln>
                <a:solidFill>
                  <a:prstClr val="white"/>
                </a:solidFill>
                <a:effectLst/>
                <a:uLnTx/>
                <a:uFillTx/>
                <a:latin typeface="Calibri" panose="020F0502020204030204"/>
                <a:ea typeface="+mj-ea"/>
                <a:cs typeface="+mj-cs"/>
              </a:rPr>
              <a:t>KOMUNIKACIJE I VIDLJIVOST</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18" name="Picture 17" descr="A light bulb with a wire around it&#10;&#10;Description automatically generated">
            <a:extLst>
              <a:ext uri="{FF2B5EF4-FFF2-40B4-BE49-F238E27FC236}">
                <a16:creationId xmlns:a16="http://schemas.microsoft.com/office/drawing/2014/main" id="{BD35198C-664E-498A-E90A-3678AA1CD32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901822">
            <a:off x="10385632" y="2857291"/>
            <a:ext cx="1237170" cy="1434301"/>
          </a:xfrm>
          <a:prstGeom prst="rect">
            <a:avLst/>
          </a:prstGeom>
        </p:spPr>
      </p:pic>
    </p:spTree>
    <p:extLst>
      <p:ext uri="{BB962C8B-B14F-4D97-AF65-F5344CB8AC3E}">
        <p14:creationId xmlns:p14="http://schemas.microsoft.com/office/powerpoint/2010/main" val="9810691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computer with a check mark on the screen&#10;&#10;Description automatically generated">
            <a:extLst>
              <a:ext uri="{FF2B5EF4-FFF2-40B4-BE49-F238E27FC236}">
                <a16:creationId xmlns:a16="http://schemas.microsoft.com/office/drawing/2014/main" id="{FD930068-F139-05A9-80C0-0ABA08A8D1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5798" y="1705256"/>
            <a:ext cx="1658916" cy="1496863"/>
          </a:xfrm>
          <a:prstGeom prst="rect">
            <a:avLst/>
          </a:prstGeom>
        </p:spPr>
      </p:pic>
      <p:pic>
        <p:nvPicPr>
          <p:cNvPr id="16" name="Picture 15" descr="A cartoon of a person holding a tablet&#10;&#10;Description automatically generated">
            <a:extLst>
              <a:ext uri="{FF2B5EF4-FFF2-40B4-BE49-F238E27FC236}">
                <a16:creationId xmlns:a16="http://schemas.microsoft.com/office/drawing/2014/main" id="{3A0B0541-3BE4-9D47-8EEF-B522EA6240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70284"/>
            <a:ext cx="950976" cy="1187716"/>
          </a:xfrm>
          <a:prstGeom prst="rect">
            <a:avLst/>
          </a:prstGeom>
        </p:spPr>
      </p:pic>
      <p:pic>
        <p:nvPicPr>
          <p:cNvPr id="10" name="Picture 9" descr="A pencil drawing with a blue eraser&#10;&#10;Description automatically generated">
            <a:extLst>
              <a:ext uri="{FF2B5EF4-FFF2-40B4-BE49-F238E27FC236}">
                <a16:creationId xmlns:a16="http://schemas.microsoft.com/office/drawing/2014/main" id="{44B67231-6626-D8D3-41C8-31092C56D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9851" y="3921060"/>
            <a:ext cx="767302" cy="666822"/>
          </a:xfrm>
          <a:prstGeom prst="rect">
            <a:avLst/>
          </a:prstGeom>
        </p:spPr>
      </p:pic>
      <p:pic>
        <p:nvPicPr>
          <p:cNvPr id="6" name="Picture 5" descr="A cartoon of a hand holding a megaphone&#10;&#10;Description automatically generated">
            <a:extLst>
              <a:ext uri="{FF2B5EF4-FFF2-40B4-BE49-F238E27FC236}">
                <a16:creationId xmlns:a16="http://schemas.microsoft.com/office/drawing/2014/main" id="{C5B33AE9-69A6-7568-1265-EB3B82A4B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499838">
            <a:off x="248306" y="1389871"/>
            <a:ext cx="1538163" cy="1227370"/>
          </a:xfrm>
          <a:prstGeom prst="rect">
            <a:avLst/>
          </a:prstGeom>
        </p:spPr>
      </p:pic>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9" name="TextBox 8">
            <a:extLst>
              <a:ext uri="{FF2B5EF4-FFF2-40B4-BE49-F238E27FC236}">
                <a16:creationId xmlns:a16="http://schemas.microsoft.com/office/drawing/2014/main" id="{507E1E57-921F-39F4-A87A-9E924DE5057D}"/>
              </a:ext>
            </a:extLst>
          </p:cNvPr>
          <p:cNvSpPr txBox="1"/>
          <p:nvPr/>
        </p:nvSpPr>
        <p:spPr>
          <a:xfrm>
            <a:off x="1343734" y="1472769"/>
            <a:ext cx="10104554" cy="646331"/>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hr-HR"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Obvezni elementi osiguravanja vidljivosti: </a:t>
            </a:r>
          </a:p>
        </p:txBody>
      </p:sp>
      <p:sp>
        <p:nvSpPr>
          <p:cNvPr id="2" name="Title 3">
            <a:extLst>
              <a:ext uri="{FF2B5EF4-FFF2-40B4-BE49-F238E27FC236}">
                <a16:creationId xmlns:a16="http://schemas.microsoft.com/office/drawing/2014/main" id="{355B3FC6-FDE8-53B3-4252-B07AE7331543}"/>
              </a:ext>
            </a:extLst>
          </p:cNvPr>
          <p:cNvSpPr txBox="1">
            <a:spLocks/>
          </p:cNvSpPr>
          <p:nvPr/>
        </p:nvSpPr>
        <p:spPr>
          <a:xfrm>
            <a:off x="6096000" y="279154"/>
            <a:ext cx="5858714"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KOMUNIKACIJE I VIDLJIVOST</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14" name="Picture 13" descr="A black and white arrow pointing down&#10;&#10;Description automatically generated">
            <a:extLst>
              <a:ext uri="{FF2B5EF4-FFF2-40B4-BE49-F238E27FC236}">
                <a16:creationId xmlns:a16="http://schemas.microsoft.com/office/drawing/2014/main" id="{8B0D94A9-FC3B-FFDF-423F-55918CB99F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0199456">
            <a:off x="9532482" y="2789663"/>
            <a:ext cx="1228467" cy="649421"/>
          </a:xfrm>
          <a:prstGeom prst="rect">
            <a:avLst/>
          </a:prstGeom>
        </p:spPr>
      </p:pic>
      <p:graphicFrame>
        <p:nvGraphicFramePr>
          <p:cNvPr id="26" name="TextBox 9">
            <a:extLst>
              <a:ext uri="{FF2B5EF4-FFF2-40B4-BE49-F238E27FC236}">
                <a16:creationId xmlns:a16="http://schemas.microsoft.com/office/drawing/2014/main" id="{2A7E0F0F-D691-EEEC-A733-A525D12BAD15}"/>
              </a:ext>
            </a:extLst>
          </p:cNvPr>
          <p:cNvGraphicFramePr/>
          <p:nvPr>
            <p:extLst>
              <p:ext uri="{D42A27DB-BD31-4B8C-83A1-F6EECF244321}">
                <p14:modId xmlns:p14="http://schemas.microsoft.com/office/powerpoint/2010/main" val="426781230"/>
              </p:ext>
            </p:extLst>
          </p:nvPr>
        </p:nvGraphicFramePr>
        <p:xfrm>
          <a:off x="834664" y="2596919"/>
          <a:ext cx="10894040" cy="398192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508967903"/>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2E7866-71D6-09CA-754E-0E1FAD63BAE5}"/>
              </a:ext>
            </a:extLst>
          </p:cNvPr>
          <p:cNvPicPr>
            <a:picLocks noChangeAspect="1"/>
          </p:cNvPicPr>
          <p:nvPr/>
        </p:nvPicPr>
        <p:blipFill>
          <a:blip r:embed="rId3"/>
          <a:stretch>
            <a:fillRect/>
          </a:stretch>
        </p:blipFill>
        <p:spPr>
          <a:xfrm rot="11878119">
            <a:off x="7898580" y="4494812"/>
            <a:ext cx="1842775" cy="1746211"/>
          </a:xfrm>
          <a:prstGeom prst="rect">
            <a:avLst/>
          </a:prstGeom>
        </p:spPr>
      </p:pic>
      <p:pic>
        <p:nvPicPr>
          <p:cNvPr id="7" name="Picture 6" descr="A black and white arrow pointing down&#10;&#10;Description automatically generated">
            <a:extLst>
              <a:ext uri="{FF2B5EF4-FFF2-40B4-BE49-F238E27FC236}">
                <a16:creationId xmlns:a16="http://schemas.microsoft.com/office/drawing/2014/main" id="{D227578A-8D02-530D-AEF4-7B608ECC07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1947318">
            <a:off x="2981946" y="5896798"/>
            <a:ext cx="1258942" cy="776420"/>
          </a:xfrm>
          <a:prstGeom prst="rect">
            <a:avLst/>
          </a:prstGeom>
        </p:spPr>
      </p:pic>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9" name="TextBox 8">
            <a:extLst>
              <a:ext uri="{FF2B5EF4-FFF2-40B4-BE49-F238E27FC236}">
                <a16:creationId xmlns:a16="http://schemas.microsoft.com/office/drawing/2014/main" id="{507E1E57-921F-39F4-A87A-9E924DE5057D}"/>
              </a:ext>
            </a:extLst>
          </p:cNvPr>
          <p:cNvSpPr txBox="1"/>
          <p:nvPr/>
        </p:nvSpPr>
        <p:spPr>
          <a:xfrm>
            <a:off x="484707" y="1420541"/>
            <a:ext cx="11222586" cy="1169551"/>
          </a:xfrm>
          <a:prstGeom prst="rect">
            <a:avLst/>
          </a:prstGeom>
          <a:noFill/>
          <a:ln>
            <a:noFill/>
          </a:ln>
        </p:spPr>
        <p:style>
          <a:lnRef idx="0">
            <a:scrgbClr r="0" g="0" b="0"/>
          </a:lnRef>
          <a:fillRef idx="0">
            <a:scrgbClr r="0" g="0" b="0"/>
          </a:fillRef>
          <a:effectRef idx="0">
            <a:scrgbClr r="0" g="0" b="0"/>
          </a:effectRef>
          <a:fontRef idx="minor">
            <a:schemeClr val="accent2"/>
          </a:fontRef>
        </p:style>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hr-HR" sz="3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Preporučeni elementi osiguravanja vidljivosti: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 name="Title 3">
            <a:extLst>
              <a:ext uri="{FF2B5EF4-FFF2-40B4-BE49-F238E27FC236}">
                <a16:creationId xmlns:a16="http://schemas.microsoft.com/office/drawing/2014/main" id="{58988E0C-44AD-9320-6612-88E7D962EAF5}"/>
              </a:ext>
            </a:extLst>
          </p:cNvPr>
          <p:cNvSpPr txBox="1">
            <a:spLocks/>
          </p:cNvSpPr>
          <p:nvPr/>
        </p:nvSpPr>
        <p:spPr>
          <a:xfrm>
            <a:off x="6096000" y="279154"/>
            <a:ext cx="5858714"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KOMUNIKACIJE I VIDLJIVOST</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14" name="Picture 13" descr="A person looking through a camera&#10;&#10;Description automatically generated">
            <a:extLst>
              <a:ext uri="{FF2B5EF4-FFF2-40B4-BE49-F238E27FC236}">
                <a16:creationId xmlns:a16="http://schemas.microsoft.com/office/drawing/2014/main" id="{A04E85C4-98E0-DD22-06B4-D749500D3AF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06" y="4475265"/>
            <a:ext cx="2880395" cy="2265259"/>
          </a:xfrm>
          <a:prstGeom prst="rect">
            <a:avLst/>
          </a:prstGeom>
        </p:spPr>
      </p:pic>
      <p:pic>
        <p:nvPicPr>
          <p:cNvPr id="16" name="Picture 15">
            <a:extLst>
              <a:ext uri="{FF2B5EF4-FFF2-40B4-BE49-F238E27FC236}">
                <a16:creationId xmlns:a16="http://schemas.microsoft.com/office/drawing/2014/main" id="{22CD4FA6-84BF-2A8E-1D17-AC4BB1EEDEA5}"/>
              </a:ext>
            </a:extLst>
          </p:cNvPr>
          <p:cNvPicPr>
            <a:picLocks noChangeAspect="1"/>
          </p:cNvPicPr>
          <p:nvPr/>
        </p:nvPicPr>
        <p:blipFill>
          <a:blip r:embed="rId7"/>
          <a:stretch>
            <a:fillRect/>
          </a:stretch>
        </p:blipFill>
        <p:spPr>
          <a:xfrm rot="3263582">
            <a:off x="1973356" y="2956496"/>
            <a:ext cx="1950889" cy="1548518"/>
          </a:xfrm>
          <a:prstGeom prst="rect">
            <a:avLst/>
          </a:prstGeom>
        </p:spPr>
      </p:pic>
      <p:pic>
        <p:nvPicPr>
          <p:cNvPr id="18" name="Picture 17" descr="A person and person holding a computer&#10;&#10;Description automatically generated">
            <a:extLst>
              <a:ext uri="{FF2B5EF4-FFF2-40B4-BE49-F238E27FC236}">
                <a16:creationId xmlns:a16="http://schemas.microsoft.com/office/drawing/2014/main" id="{9A44B520-C1DC-74F4-133C-2AC222CBA0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862" y="2053135"/>
            <a:ext cx="2034716" cy="1790855"/>
          </a:xfrm>
          <a:prstGeom prst="rect">
            <a:avLst/>
          </a:prstGeom>
        </p:spPr>
      </p:pic>
      <p:pic>
        <p:nvPicPr>
          <p:cNvPr id="26" name="Picture 25" descr="A cartoon of a person holding a phone&#10;&#10;Description automatically generated">
            <a:extLst>
              <a:ext uri="{FF2B5EF4-FFF2-40B4-BE49-F238E27FC236}">
                <a16:creationId xmlns:a16="http://schemas.microsoft.com/office/drawing/2014/main" id="{BD89C3B0-C194-0650-A789-BC5083A8B0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62872" y="3931666"/>
            <a:ext cx="2629128" cy="2926334"/>
          </a:xfrm>
          <a:prstGeom prst="rect">
            <a:avLst/>
          </a:prstGeom>
        </p:spPr>
      </p:pic>
      <p:graphicFrame>
        <p:nvGraphicFramePr>
          <p:cNvPr id="28" name="TextBox 9">
            <a:extLst>
              <a:ext uri="{FF2B5EF4-FFF2-40B4-BE49-F238E27FC236}">
                <a16:creationId xmlns:a16="http://schemas.microsoft.com/office/drawing/2014/main" id="{4E93A6D2-ED7A-5FC5-2981-BACC6403106B}"/>
              </a:ext>
            </a:extLst>
          </p:cNvPr>
          <p:cNvGraphicFramePr/>
          <p:nvPr>
            <p:extLst>
              <p:ext uri="{D42A27DB-BD31-4B8C-83A1-F6EECF244321}">
                <p14:modId xmlns:p14="http://schemas.microsoft.com/office/powerpoint/2010/main" val="3039498758"/>
              </p:ext>
            </p:extLst>
          </p:nvPr>
        </p:nvGraphicFramePr>
        <p:xfrm>
          <a:off x="3740729" y="2486898"/>
          <a:ext cx="4834048" cy="365677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29" name="Picture 28" descr="A blue square on a white background&#10;&#10;Description automatically generated">
            <a:extLst>
              <a:ext uri="{FF2B5EF4-FFF2-40B4-BE49-F238E27FC236}">
                <a16:creationId xmlns:a16="http://schemas.microsoft.com/office/drawing/2014/main" id="{83FDEC5F-2F28-DF5E-9111-D3DFBCA5D9B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40621" y="1739904"/>
            <a:ext cx="1752752" cy="1729890"/>
          </a:xfrm>
          <a:prstGeom prst="rect">
            <a:avLst/>
          </a:prstGeom>
        </p:spPr>
      </p:pic>
      <p:pic>
        <p:nvPicPr>
          <p:cNvPr id="30" name="Picture 29" descr="A black and white arrow pointing down&#10;&#10;Description automatically generated">
            <a:extLst>
              <a:ext uri="{FF2B5EF4-FFF2-40B4-BE49-F238E27FC236}">
                <a16:creationId xmlns:a16="http://schemas.microsoft.com/office/drawing/2014/main" id="{1E884FB1-0C01-00E4-AD0D-6301D6D44E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914883">
            <a:off x="8739452" y="2391965"/>
            <a:ext cx="1536492" cy="947592"/>
          </a:xfrm>
          <a:prstGeom prst="rect">
            <a:avLst/>
          </a:prstGeom>
        </p:spPr>
      </p:pic>
    </p:spTree>
    <p:extLst>
      <p:ext uri="{BB962C8B-B14F-4D97-AF65-F5344CB8AC3E}">
        <p14:creationId xmlns:p14="http://schemas.microsoft.com/office/powerpoint/2010/main" val="2418014660"/>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black and white arrow pointing down&#10;&#10;Description automatically generated">
            <a:extLst>
              <a:ext uri="{FF2B5EF4-FFF2-40B4-BE49-F238E27FC236}">
                <a16:creationId xmlns:a16="http://schemas.microsoft.com/office/drawing/2014/main" id="{FD50D228-8083-B5A8-332F-C1F8FDC1C9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136768" y="1511655"/>
            <a:ext cx="1721824" cy="1061891"/>
          </a:xfrm>
          <a:prstGeom prst="rect">
            <a:avLst/>
          </a:prstGeom>
        </p:spPr>
      </p:pic>
      <p:pic>
        <p:nvPicPr>
          <p:cNvPr id="6" name="Picture 5" descr="A pencil drawing with a blue eraser&#10;&#10;Description automatically generated">
            <a:extLst>
              <a:ext uri="{FF2B5EF4-FFF2-40B4-BE49-F238E27FC236}">
                <a16:creationId xmlns:a16="http://schemas.microsoft.com/office/drawing/2014/main" id="{3F1AF7D4-5BE4-E41A-FA0D-2ED1E6C747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421" y="2564459"/>
            <a:ext cx="1350347" cy="1173516"/>
          </a:xfrm>
          <a:prstGeom prst="rect">
            <a:avLst/>
          </a:prstGeom>
        </p:spPr>
      </p:pic>
      <p:pic>
        <p:nvPicPr>
          <p:cNvPr id="3" name="Picture 2" descr="A cartoon hand pointing at something&#10;&#10;Description automatically generated">
            <a:extLst>
              <a:ext uri="{FF2B5EF4-FFF2-40B4-BE49-F238E27FC236}">
                <a16:creationId xmlns:a16="http://schemas.microsoft.com/office/drawing/2014/main" id="{FFF73482-0FD1-BE47-097B-9F32F5B19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684664"/>
            <a:ext cx="1836579" cy="2095682"/>
          </a:xfrm>
          <a:prstGeom prst="rect">
            <a:avLst/>
          </a:prstGeom>
        </p:spPr>
      </p:pic>
      <p:graphicFrame>
        <p:nvGraphicFramePr>
          <p:cNvPr id="11" name="Content Placeholder 5">
            <a:extLst>
              <a:ext uri="{FF2B5EF4-FFF2-40B4-BE49-F238E27FC236}">
                <a16:creationId xmlns:a16="http://schemas.microsoft.com/office/drawing/2014/main" id="{1186F8B0-78DA-A582-D5C2-2F9DCD5FEA7E}"/>
              </a:ext>
            </a:extLst>
          </p:cNvPr>
          <p:cNvGraphicFramePr>
            <a:graphicFrameLocks noGrp="1"/>
          </p:cNvGraphicFramePr>
          <p:nvPr>
            <p:ph idx="1"/>
            <p:extLst>
              <p:ext uri="{D42A27DB-BD31-4B8C-83A1-F6EECF244321}">
                <p14:modId xmlns:p14="http://schemas.microsoft.com/office/powerpoint/2010/main" val="2921826310"/>
              </p:ext>
            </p:extLst>
          </p:nvPr>
        </p:nvGraphicFramePr>
        <p:xfrm>
          <a:off x="1448285" y="1993114"/>
          <a:ext cx="6220483" cy="3429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8" name="Title 3">
            <a:extLst>
              <a:ext uri="{FF2B5EF4-FFF2-40B4-BE49-F238E27FC236}">
                <a16:creationId xmlns:a16="http://schemas.microsoft.com/office/drawing/2014/main" id="{AF36B4B4-8924-3433-1153-BB314C64E04F}"/>
              </a:ext>
            </a:extLst>
          </p:cNvPr>
          <p:cNvSpPr txBox="1">
            <a:spLocks/>
          </p:cNvSpPr>
          <p:nvPr/>
        </p:nvSpPr>
        <p:spPr>
          <a:xfrm>
            <a:off x="6096000" y="279154"/>
            <a:ext cx="5858714"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a:ln>
                  <a:noFill/>
                </a:ln>
                <a:solidFill>
                  <a:prstClr val="white"/>
                </a:solidFill>
                <a:effectLst/>
                <a:uLnTx/>
                <a:uFillTx/>
                <a:latin typeface="Calibri" panose="020F0502020204030204"/>
                <a:ea typeface="+mj-ea"/>
                <a:cs typeface="+mj-cs"/>
              </a:rPr>
              <a:t>KOMUNIKACIJE I VIDLJIVOST</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13" name="Picture 12" descr="A collage of a city&#10;&#10;Description automatically generated">
            <a:extLst>
              <a:ext uri="{FF2B5EF4-FFF2-40B4-BE49-F238E27FC236}">
                <a16:creationId xmlns:a16="http://schemas.microsoft.com/office/drawing/2014/main" id="{FF28164A-2A67-2A8D-90C3-9CE4F47441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578041" y="1256125"/>
            <a:ext cx="2331348" cy="3294776"/>
          </a:xfrm>
          <a:prstGeom prst="rect">
            <a:avLst/>
          </a:prstGeom>
        </p:spPr>
      </p:pic>
      <p:pic>
        <p:nvPicPr>
          <p:cNvPr id="15" name="Picture 14">
            <a:extLst>
              <a:ext uri="{FF2B5EF4-FFF2-40B4-BE49-F238E27FC236}">
                <a16:creationId xmlns:a16="http://schemas.microsoft.com/office/drawing/2014/main" id="{542BE43A-6033-7F95-EED7-44C8825E40A9}"/>
              </a:ext>
              <a:ext uri="{C183D7F6-B498-43B3-948B-1728B52AA6E4}">
                <adec:decorative xmlns:adec="http://schemas.microsoft.com/office/drawing/2017/decorative" val="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72007" y="4677599"/>
            <a:ext cx="2971708" cy="2102747"/>
          </a:xfrm>
          <a:prstGeom prst="rect">
            <a:avLst/>
          </a:prstGeom>
        </p:spPr>
      </p:pic>
    </p:spTree>
    <p:extLst>
      <p:ext uri="{BB962C8B-B14F-4D97-AF65-F5344CB8AC3E}">
        <p14:creationId xmlns:p14="http://schemas.microsoft.com/office/powerpoint/2010/main" val="3765348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4D9382-134C-5412-6C40-4E0E39FACF07}"/>
            </a:ext>
          </a:extLst>
        </p:cNvPr>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BF3044BC-47E4-3764-D0C4-8DD835D489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9" name="TextBox 8">
            <a:extLst>
              <a:ext uri="{FF2B5EF4-FFF2-40B4-BE49-F238E27FC236}">
                <a16:creationId xmlns:a16="http://schemas.microsoft.com/office/drawing/2014/main" id="{57A3E239-266C-7572-5227-CF1D0D2D4583}"/>
              </a:ext>
            </a:extLst>
          </p:cNvPr>
          <p:cNvSpPr txBox="1"/>
          <p:nvPr/>
        </p:nvSpPr>
        <p:spPr>
          <a:xfrm>
            <a:off x="378010" y="1378448"/>
            <a:ext cx="11222586" cy="1138773"/>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hr-HR" sz="3200" b="1" dirty="0">
                <a:solidFill>
                  <a:srgbClr val="4472C4">
                    <a:lumMod val="75000"/>
                  </a:srgbClr>
                </a:solidFill>
                <a:latin typeface="Calibri" panose="020F0502020204030204"/>
              </a:rPr>
              <a:t>Predstojeće komunikacijske aktivnosti…</a:t>
            </a:r>
            <a:r>
              <a:rPr kumimoji="0" lang="hr-HR" sz="3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TextBox 9">
            <a:extLst>
              <a:ext uri="{FF2B5EF4-FFF2-40B4-BE49-F238E27FC236}">
                <a16:creationId xmlns:a16="http://schemas.microsoft.com/office/drawing/2014/main" id="{2FA96609-9C3F-99A3-B2E9-450F70FFA93A}"/>
              </a:ext>
            </a:extLst>
          </p:cNvPr>
          <p:cNvSpPr txBox="1"/>
          <p:nvPr/>
        </p:nvSpPr>
        <p:spPr>
          <a:xfrm>
            <a:off x="378011" y="3280415"/>
            <a:ext cx="11222586" cy="2311146"/>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4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100" dirty="0">
                <a:solidFill>
                  <a:srgbClr val="003399"/>
                </a:solidFill>
                <a:latin typeface="Calibri" panose="020F0502020204030204"/>
                <a:ea typeface="Calibri" panose="020F0502020204030204" pitchFamily="34" charset="0"/>
              </a:rPr>
              <a:t>Pokretanje profila na društvenim mrežama i korištenje postojećih</a:t>
            </a: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100" dirty="0">
                <a:solidFill>
                  <a:srgbClr val="003399"/>
                </a:solidFill>
                <a:latin typeface="Calibri" panose="020F0502020204030204"/>
                <a:ea typeface="Calibri" panose="020F0502020204030204" pitchFamily="34" charset="0"/>
              </a:rPr>
              <a:t>Priprema promo materijala</a:t>
            </a:r>
            <a:endParaRPr kumimoji="0" lang="hr-HR" sz="21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endParaRP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100" dirty="0">
                <a:solidFill>
                  <a:srgbClr val="003399"/>
                </a:solidFill>
                <a:latin typeface="Calibri" panose="020F0502020204030204"/>
                <a:ea typeface="Calibri" panose="020F0502020204030204" pitchFamily="34" charset="0"/>
              </a:rPr>
              <a:t>Organiziranje uvodne konferencije </a:t>
            </a: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hr-HR" sz="21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Redovito komuniciranje projektnih aktivnosti</a:t>
            </a:r>
            <a:endParaRPr kumimoji="0" lang="hr-HR" sz="24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2" name="Title 3">
            <a:extLst>
              <a:ext uri="{FF2B5EF4-FFF2-40B4-BE49-F238E27FC236}">
                <a16:creationId xmlns:a16="http://schemas.microsoft.com/office/drawing/2014/main" id="{E4A7DE03-762E-220D-A1D7-FF97B9F4E994}"/>
              </a:ext>
            </a:extLst>
          </p:cNvPr>
          <p:cNvSpPr txBox="1">
            <a:spLocks/>
          </p:cNvSpPr>
          <p:nvPr/>
        </p:nvSpPr>
        <p:spPr>
          <a:xfrm>
            <a:off x="6096000" y="279154"/>
            <a:ext cx="5858714"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KOMUNIKACIJE I VIDLJIVOST</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55884925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6" name="Rectangle 7">
            <a:extLst>
              <a:ext uri="{FF2B5EF4-FFF2-40B4-BE49-F238E27FC236}">
                <a16:creationId xmlns:a16="http://schemas.microsoft.com/office/drawing/2014/main" id="{A1D2266A-AFBE-F328-6BBD-CDC221D7BC2A}"/>
              </a:ext>
            </a:extLst>
          </p:cNvPr>
          <p:cNvSpPr/>
          <p:nvPr/>
        </p:nvSpPr>
        <p:spPr>
          <a:xfrm>
            <a:off x="1159828" y="1641195"/>
            <a:ext cx="4868841" cy="45733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8" name="Picture 4" descr="118,341 Reporting Stock Photos - Free &amp; Royalty-Free Stock ...">
            <a:extLst>
              <a:ext uri="{FF2B5EF4-FFF2-40B4-BE49-F238E27FC236}">
                <a16:creationId xmlns:a16="http://schemas.microsoft.com/office/drawing/2014/main" id="{C49EAE7D-595B-9227-C1C1-5E79CC1D7D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45" r="22634"/>
          <a:stretch/>
        </p:blipFill>
        <p:spPr bwMode="auto">
          <a:xfrm>
            <a:off x="5780305" y="1641196"/>
            <a:ext cx="5132070" cy="457333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EEEC7ECB-45E5-1290-2050-34859C04C8C6}"/>
              </a:ext>
            </a:extLst>
          </p:cNvPr>
          <p:cNvSpPr txBox="1">
            <a:spLocks/>
          </p:cNvSpPr>
          <p:nvPr/>
        </p:nvSpPr>
        <p:spPr>
          <a:xfrm>
            <a:off x="1159828" y="2852834"/>
            <a:ext cx="4500680" cy="16242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ctr" defTabSz="740664" rtl="0" eaLnBrk="1" fontAlgn="auto" latinLnBrk="0" hangingPunct="1">
              <a:lnSpc>
                <a:spcPct val="90000"/>
              </a:lnSpc>
              <a:spcBef>
                <a:spcPct val="0"/>
              </a:spcBef>
              <a:spcAft>
                <a:spcPts val="0"/>
              </a:spcAft>
              <a:buClrTx/>
              <a:buSzTx/>
              <a:buFontTx/>
              <a:buNone/>
              <a:tabLst/>
              <a:defRPr/>
            </a:pPr>
            <a:r>
              <a:rPr kumimoji="0" lang="hr-HR" sz="3240" b="1" i="0" u="none" strike="noStrike" kern="1200" cap="none" spc="0" normalizeH="0" baseline="0" noProof="0" dirty="0">
                <a:ln>
                  <a:noFill/>
                </a:ln>
                <a:solidFill>
                  <a:prstClr val="white"/>
                </a:solidFill>
                <a:effectLst/>
                <a:uLnTx/>
                <a:uFillTx/>
                <a:latin typeface="Calibri" panose="020F0502020204030204"/>
                <a:ea typeface="+mj-ea"/>
                <a:cs typeface="+mj-cs"/>
              </a:rPr>
              <a:t>Izvještavanje</a:t>
            </a:r>
            <a:endParaRPr kumimoji="0" lang="hr-HR" sz="40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60068364"/>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35F488-D11C-6CAC-8706-13716622DA8B}"/>
              </a:ext>
            </a:extLst>
          </p:cNvPr>
          <p:cNvSpPr>
            <a:spLocks noGrp="1"/>
          </p:cNvSpPr>
          <p:nvPr>
            <p:ph type="title"/>
          </p:nvPr>
        </p:nvSpPr>
        <p:spPr>
          <a:xfrm>
            <a:off x="6255947" y="315843"/>
            <a:ext cx="5257800" cy="568325"/>
          </a:xfrm>
          <a:solidFill>
            <a:schemeClr val="accent1">
              <a:lumMod val="75000"/>
            </a:schemeClr>
          </a:solidFill>
        </p:spPr>
        <p:txBody>
          <a:bodyPr>
            <a:noAutofit/>
          </a:bodyPr>
          <a:lstStyle/>
          <a:p>
            <a:pPr algn="r"/>
            <a:r>
              <a:rPr lang="hr-HR" sz="3600" b="1" dirty="0">
                <a:solidFill>
                  <a:schemeClr val="bg1"/>
                </a:solidFill>
                <a:latin typeface="+mn-lt"/>
              </a:rPr>
              <a:t>IZVJEŠTAVANJE</a:t>
            </a:r>
            <a:endParaRPr lang="en-US" sz="3600" b="1" dirty="0">
              <a:solidFill>
                <a:schemeClr val="bg1"/>
              </a:solidFill>
              <a:latin typeface="+mn-lt"/>
            </a:endParaRP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grpSp>
        <p:nvGrpSpPr>
          <p:cNvPr id="18" name="Group 17">
            <a:extLst>
              <a:ext uri="{FF2B5EF4-FFF2-40B4-BE49-F238E27FC236}">
                <a16:creationId xmlns:a16="http://schemas.microsoft.com/office/drawing/2014/main" id="{2269B175-3185-7BF0-6203-199089E37DBD}"/>
              </a:ext>
            </a:extLst>
          </p:cNvPr>
          <p:cNvGrpSpPr/>
          <p:nvPr/>
        </p:nvGrpSpPr>
        <p:grpSpPr>
          <a:xfrm>
            <a:off x="829273" y="4927447"/>
            <a:ext cx="10713308" cy="1614709"/>
            <a:chOff x="3313568" y="1475715"/>
            <a:chExt cx="7813141" cy="878186"/>
          </a:xfrm>
        </p:grpSpPr>
        <p:sp>
          <p:nvSpPr>
            <p:cNvPr id="20" name="Rectangle 19">
              <a:extLst>
                <a:ext uri="{FF2B5EF4-FFF2-40B4-BE49-F238E27FC236}">
                  <a16:creationId xmlns:a16="http://schemas.microsoft.com/office/drawing/2014/main" id="{64C0510F-73B3-31A4-19B9-A4E25FE9AE07}"/>
                </a:ext>
              </a:extLst>
            </p:cNvPr>
            <p:cNvSpPr/>
            <p:nvPr/>
          </p:nvSpPr>
          <p:spPr>
            <a:xfrm>
              <a:off x="3313568" y="1475715"/>
              <a:ext cx="7813141" cy="878186"/>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2A3F81E3-DA7E-5AF1-4CD2-4DF24C46B1CA}"/>
                </a:ext>
              </a:extLst>
            </p:cNvPr>
            <p:cNvSpPr txBox="1"/>
            <p:nvPr/>
          </p:nvSpPr>
          <p:spPr>
            <a:xfrm>
              <a:off x="3361547" y="1495425"/>
              <a:ext cx="7737628" cy="719774"/>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Izvještavanje omogućuje praćenje implementacije projekta u skladu sa </a:t>
              </a:r>
              <a:r>
                <a:rPr kumimoji="0" lang="hr-HR"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aplikacijom</a:t>
              </a:r>
              <a:r>
                <a:rPr kumimoji="0" lang="hr-HR"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i </a:t>
              </a:r>
              <a:r>
                <a:rPr kumimoji="0" lang="hr-HR"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ugovorom o sufinanciranju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popunjavaju se na </a:t>
              </a:r>
              <a:r>
                <a:rPr kumimoji="0" lang="hr-HR"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engleskom jeziku</a:t>
              </a:r>
              <a:r>
                <a:rPr kumimoji="0" lang="hr-HR"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generiraju isključivo putem </a:t>
              </a:r>
              <a:r>
                <a:rPr kumimoji="0" lang="hr-HR"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JEMS-a</a:t>
              </a:r>
              <a:r>
                <a:rPr kumimoji="0" lang="hr-HR"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zajedno sa svom popratnom dokumentacijom</a:t>
              </a:r>
            </a:p>
          </p:txBody>
        </p:sp>
      </p:grpSp>
      <p:grpSp>
        <p:nvGrpSpPr>
          <p:cNvPr id="33" name="Group 32">
            <a:extLst>
              <a:ext uri="{FF2B5EF4-FFF2-40B4-BE49-F238E27FC236}">
                <a16:creationId xmlns:a16="http://schemas.microsoft.com/office/drawing/2014/main" id="{43BF57C3-4784-2E21-0545-41A0A9C05571}"/>
              </a:ext>
            </a:extLst>
          </p:cNvPr>
          <p:cNvGrpSpPr/>
          <p:nvPr/>
        </p:nvGrpSpPr>
        <p:grpSpPr>
          <a:xfrm>
            <a:off x="791517" y="1483671"/>
            <a:ext cx="10713309" cy="1577627"/>
            <a:chOff x="851026" y="1474354"/>
            <a:chExt cx="10275683" cy="1016723"/>
          </a:xfrm>
        </p:grpSpPr>
        <p:sp>
          <p:nvSpPr>
            <p:cNvPr id="34" name="Rectangle 33">
              <a:extLst>
                <a:ext uri="{FF2B5EF4-FFF2-40B4-BE49-F238E27FC236}">
                  <a16:creationId xmlns:a16="http://schemas.microsoft.com/office/drawing/2014/main" id="{184E38ED-FCE9-2E33-E90A-450380C4688B}"/>
                </a:ext>
              </a:extLst>
            </p:cNvPr>
            <p:cNvSpPr/>
            <p:nvPr/>
          </p:nvSpPr>
          <p:spPr>
            <a:xfrm>
              <a:off x="851026" y="1474354"/>
              <a:ext cx="2462542" cy="878186"/>
            </a:xfrm>
            <a:prstGeom prst="rect">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8F1A342-570F-2EDA-29F1-9E26A779D3D5}"/>
                </a:ext>
              </a:extLst>
            </p:cNvPr>
            <p:cNvSpPr/>
            <p:nvPr/>
          </p:nvSpPr>
          <p:spPr>
            <a:xfrm>
              <a:off x="3313568" y="1475715"/>
              <a:ext cx="7813141" cy="878186"/>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B2D5358-CA7D-206F-AAC6-181980596396}"/>
                </a:ext>
              </a:extLst>
            </p:cNvPr>
            <p:cNvSpPr txBox="1"/>
            <p:nvPr/>
          </p:nvSpPr>
          <p:spPr>
            <a:xfrm>
              <a:off x="923451" y="1475258"/>
              <a:ext cx="2317687" cy="2578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Partnersko izvješće</a:t>
              </a:r>
              <a:endParaRPr kumimoji="0" lang="hr-HR" sz="20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922FCAB5-F084-C427-1B01-26B656369F27}"/>
                </a:ext>
              </a:extLst>
            </p:cNvPr>
            <p:cNvSpPr txBox="1"/>
            <p:nvPr/>
          </p:nvSpPr>
          <p:spPr>
            <a:xfrm>
              <a:off x="3449369" y="1538993"/>
              <a:ext cx="7541538" cy="95208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preduvjet na osnovi kojeg korisnici traže i dobivaju nadoknadu sredstava za provedene aktivnosti i </a:t>
              </a:r>
              <a:r>
                <a:rPr kumimoji="0" lang="hr-HR"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troškove</a:t>
              </a:r>
              <a:r>
                <a:rPr kumimoji="0" lang="hr-H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koji su </a:t>
              </a:r>
              <a:r>
                <a:rPr kumimoji="0" lang="hr-HR"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nastali, plaćeni i prijavljeni </a:t>
              </a:r>
              <a:r>
                <a:rPr kumimoji="0" lang="hr-H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u izvještajnom razdoblju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popunjavaju i predaju svi projektni partneri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endParaRPr>
            </a:p>
          </p:txBody>
        </p:sp>
      </p:grpSp>
      <p:grpSp>
        <p:nvGrpSpPr>
          <p:cNvPr id="38" name="Group 37">
            <a:extLst>
              <a:ext uri="{FF2B5EF4-FFF2-40B4-BE49-F238E27FC236}">
                <a16:creationId xmlns:a16="http://schemas.microsoft.com/office/drawing/2014/main" id="{D53DB3E1-52F9-A732-7674-8DA005B45803}"/>
              </a:ext>
            </a:extLst>
          </p:cNvPr>
          <p:cNvGrpSpPr/>
          <p:nvPr/>
        </p:nvGrpSpPr>
        <p:grpSpPr>
          <a:xfrm>
            <a:off x="791517" y="3088606"/>
            <a:ext cx="10713309" cy="1458097"/>
            <a:chOff x="851026" y="1474354"/>
            <a:chExt cx="10275683" cy="879547"/>
          </a:xfrm>
        </p:grpSpPr>
        <p:sp>
          <p:nvSpPr>
            <p:cNvPr id="39" name="Rectangle 38">
              <a:extLst>
                <a:ext uri="{FF2B5EF4-FFF2-40B4-BE49-F238E27FC236}">
                  <a16:creationId xmlns:a16="http://schemas.microsoft.com/office/drawing/2014/main" id="{296A5F56-6919-E587-43C1-E2D467BCA7F8}"/>
                </a:ext>
              </a:extLst>
            </p:cNvPr>
            <p:cNvSpPr/>
            <p:nvPr/>
          </p:nvSpPr>
          <p:spPr>
            <a:xfrm>
              <a:off x="851026" y="1474354"/>
              <a:ext cx="2462542" cy="878186"/>
            </a:xfrm>
            <a:prstGeom prst="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238C75D-E290-32B5-3BF9-C0AA30914B37}"/>
                </a:ext>
              </a:extLst>
            </p:cNvPr>
            <p:cNvSpPr/>
            <p:nvPr/>
          </p:nvSpPr>
          <p:spPr>
            <a:xfrm>
              <a:off x="3313568" y="1475715"/>
              <a:ext cx="7813141" cy="878186"/>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E70E7BB7-8B94-1866-2FEE-BA07E097D887}"/>
                </a:ext>
              </a:extLst>
            </p:cNvPr>
            <p:cNvSpPr txBox="1"/>
            <p:nvPr/>
          </p:nvSpPr>
          <p:spPr>
            <a:xfrm>
              <a:off x="887240" y="1483240"/>
              <a:ext cx="2317687" cy="241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0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Projektno izvješće</a:t>
              </a:r>
              <a:endParaRPr kumimoji="0" lang="hr-HR" sz="20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16FA5E5E-7FCA-2C97-7D7E-89E3E161E342}"/>
                </a:ext>
              </a:extLst>
            </p:cNvPr>
            <p:cNvSpPr txBox="1"/>
            <p:nvPr/>
          </p:nvSpPr>
          <p:spPr>
            <a:xfrm>
              <a:off x="3448876" y="1617361"/>
              <a:ext cx="7541538" cy="72405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praćenje provedbe </a:t>
              </a:r>
              <a:r>
                <a:rPr kumimoji="0" lang="hr-HR"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aktivnosti projekta </a:t>
              </a:r>
              <a:r>
                <a:rPr kumimoji="0" lang="hr-H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i postizanje specifičnih </a:t>
              </a:r>
              <a:r>
                <a:rPr kumimoji="0" lang="hr-HR"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ciljeva projekta, učinaka i rezultata </a:t>
              </a:r>
              <a:r>
                <a:rPr kumimoji="0" lang="hr-H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kao i doprinosa </a:t>
              </a:r>
              <a:r>
                <a:rPr kumimoji="0" lang="hr-HR" sz="1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programskim indikatorima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služi kao zahtjev za plaćanje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18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popunjava i predaje samo vodeći partner (LP)</a:t>
              </a:r>
            </a:p>
          </p:txBody>
        </p:sp>
      </p:grpSp>
    </p:spTree>
    <p:extLst>
      <p:ext uri="{BB962C8B-B14F-4D97-AF65-F5344CB8AC3E}">
        <p14:creationId xmlns:p14="http://schemas.microsoft.com/office/powerpoint/2010/main" val="901726219"/>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Freeform: Shape 13">
            <a:extLst>
              <a:ext uri="{FF2B5EF4-FFF2-40B4-BE49-F238E27FC236}">
                <a16:creationId xmlns:a16="http://schemas.microsoft.com/office/drawing/2014/main" id="{23CF71AF-D85C-51EA-813F-FF2120E33AEE}"/>
              </a:ext>
            </a:extLst>
          </p:cNvPr>
          <p:cNvSpPr/>
          <p:nvPr/>
        </p:nvSpPr>
        <p:spPr>
          <a:xfrm>
            <a:off x="8592550" y="1231502"/>
            <a:ext cx="1738442" cy="1125739"/>
          </a:xfrm>
          <a:custGeom>
            <a:avLst/>
            <a:gdLst>
              <a:gd name="connsiteX0" fmla="*/ 0 w 1440838"/>
              <a:gd name="connsiteY0" fmla="*/ 65769 h 657685"/>
              <a:gd name="connsiteX1" fmla="*/ 65769 w 1440838"/>
              <a:gd name="connsiteY1" fmla="*/ 0 h 657685"/>
              <a:gd name="connsiteX2" fmla="*/ 1375070 w 1440838"/>
              <a:gd name="connsiteY2" fmla="*/ 0 h 657685"/>
              <a:gd name="connsiteX3" fmla="*/ 1440839 w 1440838"/>
              <a:gd name="connsiteY3" fmla="*/ 65769 h 657685"/>
              <a:gd name="connsiteX4" fmla="*/ 1440838 w 1440838"/>
              <a:gd name="connsiteY4" fmla="*/ 591917 h 657685"/>
              <a:gd name="connsiteX5" fmla="*/ 1375069 w 1440838"/>
              <a:gd name="connsiteY5" fmla="*/ 657686 h 657685"/>
              <a:gd name="connsiteX6" fmla="*/ 65769 w 1440838"/>
              <a:gd name="connsiteY6" fmla="*/ 657685 h 657685"/>
              <a:gd name="connsiteX7" fmla="*/ 0 w 1440838"/>
              <a:gd name="connsiteY7" fmla="*/ 591916 h 657685"/>
              <a:gd name="connsiteX8" fmla="*/ 0 w 1440838"/>
              <a:gd name="connsiteY8" fmla="*/ 65769 h 65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38" h="657685">
                <a:moveTo>
                  <a:pt x="0" y="65769"/>
                </a:moveTo>
                <a:cubicBezTo>
                  <a:pt x="0" y="29446"/>
                  <a:pt x="29446" y="0"/>
                  <a:pt x="65769" y="0"/>
                </a:cubicBezTo>
                <a:lnTo>
                  <a:pt x="1375070" y="0"/>
                </a:lnTo>
                <a:cubicBezTo>
                  <a:pt x="1411393" y="0"/>
                  <a:pt x="1440839" y="29446"/>
                  <a:pt x="1440839" y="65769"/>
                </a:cubicBezTo>
                <a:cubicBezTo>
                  <a:pt x="1440839" y="241152"/>
                  <a:pt x="1440838" y="416534"/>
                  <a:pt x="1440838" y="591917"/>
                </a:cubicBezTo>
                <a:cubicBezTo>
                  <a:pt x="1440838" y="628240"/>
                  <a:pt x="1411392" y="657686"/>
                  <a:pt x="1375069" y="657686"/>
                </a:cubicBezTo>
                <a:lnTo>
                  <a:pt x="65769" y="657685"/>
                </a:lnTo>
                <a:cubicBezTo>
                  <a:pt x="29446" y="657685"/>
                  <a:pt x="0" y="628239"/>
                  <a:pt x="0" y="591916"/>
                </a:cubicBezTo>
                <a:lnTo>
                  <a:pt x="0" y="65769"/>
                </a:lnTo>
                <a:close/>
              </a:path>
            </a:pathLst>
          </a:custGeom>
          <a:solidFill>
            <a:srgbClr val="92D050"/>
          </a:solidFill>
          <a:ln w="25400" cap="flat" cmpd="sng" algn="ctr">
            <a:solidFill>
              <a:srgbClr val="92D050"/>
            </a:solidFill>
            <a:prstDash val="solid"/>
          </a:ln>
          <a:effectLst/>
        </p:spPr>
        <p:txBody>
          <a:bodyPr spcFirstLastPara="0" vert="horz" wrap="square" lIns="91074" tIns="91074" rIns="91074" bIns="273980"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hr-HR" sz="1700" b="1" i="0" u="none" strike="noStrike" kern="0" cap="none" spc="0" normalizeH="0" baseline="0" noProof="0" dirty="0">
                <a:ln>
                  <a:noFill/>
                </a:ln>
                <a:solidFill>
                  <a:sysClr val="window" lastClr="FFFFFF"/>
                </a:solidFill>
                <a:effectLst/>
                <a:uLnTx/>
                <a:uFillTx/>
                <a:latin typeface="Calibri" panose="020F0502020204030204"/>
                <a:ea typeface="+mn-ea"/>
                <a:cs typeface="+mn-cs"/>
              </a:rPr>
              <a:t>NC CERTIFIKATI</a:t>
            </a:r>
            <a:endParaRPr kumimoji="0" lang="en-GB" sz="170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grpSp>
        <p:nvGrpSpPr>
          <p:cNvPr id="9" name="Group 8">
            <a:extLst>
              <a:ext uri="{FF2B5EF4-FFF2-40B4-BE49-F238E27FC236}">
                <a16:creationId xmlns:a16="http://schemas.microsoft.com/office/drawing/2014/main" id="{BC981926-EEF0-8DE9-ED68-840A5F63279E}"/>
              </a:ext>
            </a:extLst>
          </p:cNvPr>
          <p:cNvGrpSpPr/>
          <p:nvPr/>
        </p:nvGrpSpPr>
        <p:grpSpPr>
          <a:xfrm>
            <a:off x="10044219" y="1566660"/>
            <a:ext cx="432000" cy="432000"/>
            <a:chOff x="1022344" y="3364658"/>
            <a:chExt cx="432000" cy="432000"/>
          </a:xfrm>
          <a:solidFill>
            <a:schemeClr val="accent6">
              <a:lumMod val="60000"/>
              <a:lumOff val="40000"/>
            </a:schemeClr>
          </a:solidFill>
          <a:effectLst>
            <a:outerShdw blurRad="50800" dist="38100" dir="5400000" algn="t" rotWithShape="0">
              <a:prstClr val="black">
                <a:alpha val="40000"/>
              </a:prstClr>
            </a:outerShdw>
          </a:effectLst>
        </p:grpSpPr>
        <p:sp>
          <p:nvSpPr>
            <p:cNvPr id="10" name="Flowchart: Connector 9">
              <a:extLst>
                <a:ext uri="{FF2B5EF4-FFF2-40B4-BE49-F238E27FC236}">
                  <a16:creationId xmlns:a16="http://schemas.microsoft.com/office/drawing/2014/main" id="{2879BEC4-6474-5C50-DB8F-1486F65FBF51}"/>
                </a:ext>
              </a:extLst>
            </p:cNvPr>
            <p:cNvSpPr/>
            <p:nvPr/>
          </p:nvSpPr>
          <p:spPr>
            <a:xfrm>
              <a:off x="1022344" y="3364658"/>
              <a:ext cx="432000" cy="432000"/>
            </a:xfrm>
            <a:prstGeom prst="flowChartConnec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Graphic 10" descr="Checkmark outline">
              <a:extLst>
                <a:ext uri="{FF2B5EF4-FFF2-40B4-BE49-F238E27FC236}">
                  <a16:creationId xmlns:a16="http://schemas.microsoft.com/office/drawing/2014/main" id="{64BE1B97-069F-ED4E-5D06-89CEA4159C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54443" y="3462751"/>
              <a:ext cx="252000" cy="252000"/>
            </a:xfrm>
            <a:prstGeom prst="rect">
              <a:avLst/>
            </a:prstGeom>
          </p:spPr>
        </p:pic>
      </p:grpSp>
      <p:sp>
        <p:nvSpPr>
          <p:cNvPr id="16" name="Title 3">
            <a:extLst>
              <a:ext uri="{FF2B5EF4-FFF2-40B4-BE49-F238E27FC236}">
                <a16:creationId xmlns:a16="http://schemas.microsoft.com/office/drawing/2014/main" id="{867A40FB-51A2-3817-24F1-104B65C3F0B8}"/>
              </a:ext>
            </a:extLst>
          </p:cNvPr>
          <p:cNvSpPr txBox="1">
            <a:spLocks/>
          </p:cNvSpPr>
          <p:nvPr/>
        </p:nvSpPr>
        <p:spPr>
          <a:xfrm>
            <a:off x="6696914" y="279153"/>
            <a:ext cx="5257800"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200" b="1" i="0" u="none" strike="noStrike" kern="1200" cap="none" spc="0" normalizeH="0" baseline="0" noProof="0" dirty="0">
                <a:ln>
                  <a:noFill/>
                </a:ln>
                <a:solidFill>
                  <a:prstClr val="white"/>
                </a:solidFill>
                <a:effectLst/>
                <a:uLnTx/>
                <a:uFillTx/>
                <a:latin typeface="Calibri" panose="020F0502020204030204"/>
                <a:ea typeface="+mj-ea"/>
                <a:cs typeface="+mj-cs"/>
              </a:rPr>
              <a:t>IZVJEŠTAVANJE</a:t>
            </a:r>
            <a:endPar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grpSp>
        <p:nvGrpSpPr>
          <p:cNvPr id="19" name="Group 21">
            <a:extLst>
              <a:ext uri="{FF2B5EF4-FFF2-40B4-BE49-F238E27FC236}">
                <a16:creationId xmlns:a16="http://schemas.microsoft.com/office/drawing/2014/main" id="{261139CE-D957-884B-2062-FB1D9E1174F2}"/>
              </a:ext>
            </a:extLst>
          </p:cNvPr>
          <p:cNvGrpSpPr/>
          <p:nvPr/>
        </p:nvGrpSpPr>
        <p:grpSpPr>
          <a:xfrm>
            <a:off x="3002387" y="1232373"/>
            <a:ext cx="8051059" cy="2321259"/>
            <a:chOff x="482371" y="1475397"/>
            <a:chExt cx="6794185" cy="1763922"/>
          </a:xfrm>
        </p:grpSpPr>
        <p:sp>
          <p:nvSpPr>
            <p:cNvPr id="20" name="Freeform: Shape 10">
              <a:extLst>
                <a:ext uri="{FF2B5EF4-FFF2-40B4-BE49-F238E27FC236}">
                  <a16:creationId xmlns:a16="http://schemas.microsoft.com/office/drawing/2014/main" id="{69546288-8347-D9D0-CE23-A699AB3B5122}"/>
                </a:ext>
              </a:extLst>
            </p:cNvPr>
            <p:cNvSpPr/>
            <p:nvPr/>
          </p:nvSpPr>
          <p:spPr>
            <a:xfrm>
              <a:off x="482371" y="1475397"/>
              <a:ext cx="1631102" cy="855448"/>
            </a:xfrm>
            <a:custGeom>
              <a:avLst/>
              <a:gdLst>
                <a:gd name="connsiteX0" fmla="*/ 0 w 1440838"/>
                <a:gd name="connsiteY0" fmla="*/ 65769 h 657685"/>
                <a:gd name="connsiteX1" fmla="*/ 65769 w 1440838"/>
                <a:gd name="connsiteY1" fmla="*/ 0 h 657685"/>
                <a:gd name="connsiteX2" fmla="*/ 1375070 w 1440838"/>
                <a:gd name="connsiteY2" fmla="*/ 0 h 657685"/>
                <a:gd name="connsiteX3" fmla="*/ 1440839 w 1440838"/>
                <a:gd name="connsiteY3" fmla="*/ 65769 h 657685"/>
                <a:gd name="connsiteX4" fmla="*/ 1440838 w 1440838"/>
                <a:gd name="connsiteY4" fmla="*/ 591917 h 657685"/>
                <a:gd name="connsiteX5" fmla="*/ 1375069 w 1440838"/>
                <a:gd name="connsiteY5" fmla="*/ 657686 h 657685"/>
                <a:gd name="connsiteX6" fmla="*/ 65769 w 1440838"/>
                <a:gd name="connsiteY6" fmla="*/ 657685 h 657685"/>
                <a:gd name="connsiteX7" fmla="*/ 0 w 1440838"/>
                <a:gd name="connsiteY7" fmla="*/ 591916 h 657685"/>
                <a:gd name="connsiteX8" fmla="*/ 0 w 1440838"/>
                <a:gd name="connsiteY8" fmla="*/ 65769 h 65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38" h="657685">
                  <a:moveTo>
                    <a:pt x="0" y="65769"/>
                  </a:moveTo>
                  <a:cubicBezTo>
                    <a:pt x="0" y="29446"/>
                    <a:pt x="29446" y="0"/>
                    <a:pt x="65769" y="0"/>
                  </a:cubicBezTo>
                  <a:lnTo>
                    <a:pt x="1375070" y="0"/>
                  </a:lnTo>
                  <a:cubicBezTo>
                    <a:pt x="1411393" y="0"/>
                    <a:pt x="1440839" y="29446"/>
                    <a:pt x="1440839" y="65769"/>
                  </a:cubicBezTo>
                  <a:cubicBezTo>
                    <a:pt x="1440839" y="241152"/>
                    <a:pt x="1440838" y="416534"/>
                    <a:pt x="1440838" y="591917"/>
                  </a:cubicBezTo>
                  <a:cubicBezTo>
                    <a:pt x="1440838" y="628240"/>
                    <a:pt x="1411392" y="657686"/>
                    <a:pt x="1375069" y="657686"/>
                  </a:cubicBezTo>
                  <a:lnTo>
                    <a:pt x="65769" y="657685"/>
                  </a:lnTo>
                  <a:cubicBezTo>
                    <a:pt x="29446" y="657685"/>
                    <a:pt x="0" y="628239"/>
                    <a:pt x="0" y="591916"/>
                  </a:cubicBezTo>
                  <a:lnTo>
                    <a:pt x="0" y="65769"/>
                  </a:lnTo>
                  <a:close/>
                </a:path>
              </a:pathLst>
            </a:custGeom>
            <a:solidFill>
              <a:schemeClr val="accent5">
                <a:lumMod val="75000"/>
              </a:schemeClr>
            </a:solidFill>
            <a:ln w="25400" cap="flat" cmpd="sng" algn="ctr">
              <a:solidFill>
                <a:sysClr val="window" lastClr="FFFFFF">
                  <a:hueOff val="0"/>
                  <a:satOff val="0"/>
                  <a:lumOff val="0"/>
                  <a:alphaOff val="0"/>
                </a:sysClr>
              </a:solidFill>
              <a:prstDash val="solid"/>
            </a:ln>
            <a:effectLst/>
          </p:spPr>
          <p:txBody>
            <a:bodyPr spcFirstLastPara="0" vert="horz" wrap="square" lIns="91074" tIns="91074" rIns="91074" bIns="273980"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hr-HR" sz="1700" b="1" i="0" u="none" strike="noStrike" kern="0" cap="none" spc="0" normalizeH="0" baseline="0" noProof="0" dirty="0">
                  <a:ln>
                    <a:noFill/>
                  </a:ln>
                  <a:solidFill>
                    <a:sysClr val="window" lastClr="FFFFFF"/>
                  </a:solidFill>
                  <a:effectLst/>
                  <a:uLnTx/>
                  <a:uFillTx/>
                  <a:latin typeface="Calibri" panose="020F0502020204030204"/>
                  <a:ea typeface="+mn-ea"/>
                  <a:cs typeface="+mn-cs"/>
                </a:rPr>
                <a:t>Partnerska izvješća  </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hr-HR" sz="1400" b="1" i="0" u="none" strike="noStrike" kern="0" cap="none" spc="0" normalizeH="0" baseline="0" noProof="0" dirty="0">
                  <a:ln>
                    <a:noFill/>
                  </a:ln>
                  <a:solidFill>
                    <a:sysClr val="window" lastClr="FFFFFF"/>
                  </a:solidFill>
                  <a:effectLst/>
                  <a:uLnTx/>
                  <a:uFillTx/>
                  <a:latin typeface="Calibri" panose="020F0502020204030204"/>
                  <a:ea typeface="+mn-ea"/>
                  <a:cs typeface="+mn-cs"/>
                </a:rPr>
                <a:t>(LP, PP2,PP3…)</a:t>
              </a:r>
              <a:endParaRPr kumimoji="0" lang="en-GB" sz="140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1" name="Freeform: Shape 11">
              <a:extLst>
                <a:ext uri="{FF2B5EF4-FFF2-40B4-BE49-F238E27FC236}">
                  <a16:creationId xmlns:a16="http://schemas.microsoft.com/office/drawing/2014/main" id="{F9709477-8700-7D1C-4E74-0E4212449EBC}"/>
                </a:ext>
              </a:extLst>
            </p:cNvPr>
            <p:cNvSpPr/>
            <p:nvPr/>
          </p:nvSpPr>
          <p:spPr>
            <a:xfrm>
              <a:off x="686786" y="2111616"/>
              <a:ext cx="1872500" cy="1127703"/>
            </a:xfrm>
            <a:custGeom>
              <a:avLst/>
              <a:gdLst>
                <a:gd name="connsiteX0" fmla="*/ 0 w 1440838"/>
                <a:gd name="connsiteY0" fmla="*/ 144084 h 2352796"/>
                <a:gd name="connsiteX1" fmla="*/ 144084 w 1440838"/>
                <a:gd name="connsiteY1" fmla="*/ 0 h 2352796"/>
                <a:gd name="connsiteX2" fmla="*/ 1296754 w 1440838"/>
                <a:gd name="connsiteY2" fmla="*/ 0 h 2352796"/>
                <a:gd name="connsiteX3" fmla="*/ 1440838 w 1440838"/>
                <a:gd name="connsiteY3" fmla="*/ 144084 h 2352796"/>
                <a:gd name="connsiteX4" fmla="*/ 1440838 w 1440838"/>
                <a:gd name="connsiteY4" fmla="*/ 2208712 h 2352796"/>
                <a:gd name="connsiteX5" fmla="*/ 1296754 w 1440838"/>
                <a:gd name="connsiteY5" fmla="*/ 2352796 h 2352796"/>
                <a:gd name="connsiteX6" fmla="*/ 144084 w 1440838"/>
                <a:gd name="connsiteY6" fmla="*/ 2352796 h 2352796"/>
                <a:gd name="connsiteX7" fmla="*/ 0 w 1440838"/>
                <a:gd name="connsiteY7" fmla="*/ 2208712 h 2352796"/>
                <a:gd name="connsiteX8" fmla="*/ 0 w 1440838"/>
                <a:gd name="connsiteY8" fmla="*/ 144084 h 235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38" h="2352796">
                  <a:moveTo>
                    <a:pt x="0" y="144084"/>
                  </a:moveTo>
                  <a:cubicBezTo>
                    <a:pt x="0" y="64509"/>
                    <a:pt x="64509" y="0"/>
                    <a:pt x="144084" y="0"/>
                  </a:cubicBezTo>
                  <a:lnTo>
                    <a:pt x="1296754" y="0"/>
                  </a:lnTo>
                  <a:cubicBezTo>
                    <a:pt x="1376329" y="0"/>
                    <a:pt x="1440838" y="64509"/>
                    <a:pt x="1440838" y="144084"/>
                  </a:cubicBezTo>
                  <a:lnTo>
                    <a:pt x="1440838" y="2208712"/>
                  </a:lnTo>
                  <a:cubicBezTo>
                    <a:pt x="1440838" y="2288287"/>
                    <a:pt x="1376329" y="2352796"/>
                    <a:pt x="1296754" y="2352796"/>
                  </a:cubicBezTo>
                  <a:lnTo>
                    <a:pt x="144084" y="2352796"/>
                  </a:lnTo>
                  <a:cubicBezTo>
                    <a:pt x="64509" y="2352796"/>
                    <a:pt x="0" y="2288287"/>
                    <a:pt x="0" y="2208712"/>
                  </a:cubicBezTo>
                  <a:lnTo>
                    <a:pt x="0" y="144084"/>
                  </a:ln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20433" tIns="120433" rIns="120433" bIns="120433" numCol="1" spcCol="1270" anchor="t" anchorCtr="0">
              <a:noAutofit/>
            </a:bodyPr>
            <a:lstStyle/>
            <a:p>
              <a:pPr marL="0" marR="0" lvl="1" indent="0" algn="l" defTabSz="488950" rtl="0" eaLnBrk="1" fontAlgn="auto" latinLnBrk="0" hangingPunct="1">
                <a:lnSpc>
                  <a:spcPct val="90000"/>
                </a:lnSpc>
                <a:spcBef>
                  <a:spcPct val="0"/>
                </a:spcBef>
                <a:spcAft>
                  <a:spcPct val="15000"/>
                </a:spcAft>
                <a:buClrTx/>
                <a:buSzTx/>
                <a:buFontTx/>
                <a:buNone/>
                <a:tabLst/>
                <a:defRPr/>
              </a:pPr>
              <a:r>
                <a:rPr kumimoji="0" lang="hr-HR" sz="1600" b="1" i="0" u="none" strike="noStrike" kern="0" cap="none" spc="0" normalizeH="0" baseline="0" noProof="0" dirty="0">
                  <a:ln>
                    <a:noFill/>
                  </a:ln>
                  <a:solidFill>
                    <a:srgbClr val="FF0000"/>
                  </a:solidFill>
                  <a:effectLst/>
                  <a:uLnTx/>
                  <a:uFillTx/>
                  <a:latin typeface="Calibri" panose="020F0502020204030204"/>
                  <a:ea typeface="+mn-ea"/>
                  <a:cs typeface="+mn-cs"/>
                </a:rPr>
                <a:t>ROK: </a:t>
              </a:r>
              <a:r>
                <a:rPr kumimoji="0" lang="hr-HR" sz="1600" b="1" i="0" u="none" strike="noStrike" kern="0" cap="none" spc="0" normalizeH="0" baseline="0" noProof="0" dirty="0">
                  <a:ln>
                    <a:noFill/>
                  </a:ln>
                  <a:solidFill>
                    <a:srgbClr val="3F3E3E"/>
                  </a:solidFill>
                  <a:effectLst/>
                  <a:uLnTx/>
                  <a:uFillTx/>
                  <a:latin typeface="Calibri" panose="020F0502020204030204"/>
                  <a:ea typeface="+mn-ea"/>
                  <a:cs typeface="+mn-cs"/>
                </a:rPr>
                <a:t>15 dana </a:t>
              </a:r>
              <a:r>
                <a:rPr kumimoji="0" lang="hr-HR" sz="1600" b="0" i="0" u="none" strike="noStrike" kern="0" cap="none" spc="0" normalizeH="0" baseline="0" noProof="0" dirty="0">
                  <a:ln>
                    <a:noFill/>
                  </a:ln>
                  <a:solidFill>
                    <a:srgbClr val="3F3E3E"/>
                  </a:solidFill>
                  <a:effectLst/>
                  <a:uLnTx/>
                  <a:uFillTx/>
                  <a:latin typeface="Calibri" panose="020F0502020204030204"/>
                  <a:ea typeface="+mn-ea"/>
                  <a:cs typeface="+mn-cs"/>
                </a:rPr>
                <a:t>od kraja svakog razdoblja izvješćivanja (ili unutar 1 mjeseca za finalni izvještaj)</a:t>
              </a:r>
              <a:endParaRPr kumimoji="0" lang="en-GB" sz="1600" b="0" i="0" u="none" strike="noStrike" kern="0" cap="none" spc="0" normalizeH="0" baseline="0" noProof="0" dirty="0">
                <a:ln>
                  <a:noFill/>
                </a:ln>
                <a:solidFill>
                  <a:srgbClr val="3F3E3E"/>
                </a:solidFill>
                <a:effectLst/>
                <a:uLnTx/>
                <a:uFillTx/>
                <a:latin typeface="Calibri" panose="020F0502020204030204"/>
                <a:ea typeface="+mn-ea"/>
                <a:cs typeface="+mn-cs"/>
              </a:endParaRPr>
            </a:p>
          </p:txBody>
        </p:sp>
        <p:sp>
          <p:nvSpPr>
            <p:cNvPr id="22" name="Freeform: Shape 12">
              <a:extLst>
                <a:ext uri="{FF2B5EF4-FFF2-40B4-BE49-F238E27FC236}">
                  <a16:creationId xmlns:a16="http://schemas.microsoft.com/office/drawing/2014/main" id="{B86178DF-A125-A360-1D12-07DADB3EE1AA}"/>
                </a:ext>
              </a:extLst>
            </p:cNvPr>
            <p:cNvSpPr/>
            <p:nvPr/>
          </p:nvSpPr>
          <p:spPr>
            <a:xfrm>
              <a:off x="2330005" y="1630541"/>
              <a:ext cx="463062" cy="358727"/>
            </a:xfrm>
            <a:custGeom>
              <a:avLst/>
              <a:gdLst>
                <a:gd name="connsiteX0" fmla="*/ 0 w 463062"/>
                <a:gd name="connsiteY0" fmla="*/ 71745 h 358727"/>
                <a:gd name="connsiteX1" fmla="*/ 283699 w 463062"/>
                <a:gd name="connsiteY1" fmla="*/ 71745 h 358727"/>
                <a:gd name="connsiteX2" fmla="*/ 283699 w 463062"/>
                <a:gd name="connsiteY2" fmla="*/ 0 h 358727"/>
                <a:gd name="connsiteX3" fmla="*/ 463062 w 463062"/>
                <a:gd name="connsiteY3" fmla="*/ 179364 h 358727"/>
                <a:gd name="connsiteX4" fmla="*/ 283699 w 463062"/>
                <a:gd name="connsiteY4" fmla="*/ 358727 h 358727"/>
                <a:gd name="connsiteX5" fmla="*/ 283699 w 463062"/>
                <a:gd name="connsiteY5" fmla="*/ 286982 h 358727"/>
                <a:gd name="connsiteX6" fmla="*/ 0 w 463062"/>
                <a:gd name="connsiteY6" fmla="*/ 286982 h 358727"/>
                <a:gd name="connsiteX7" fmla="*/ 0 w 463062"/>
                <a:gd name="connsiteY7" fmla="*/ 71745 h 35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062" h="358727">
                  <a:moveTo>
                    <a:pt x="0" y="71745"/>
                  </a:moveTo>
                  <a:lnTo>
                    <a:pt x="283699" y="71745"/>
                  </a:lnTo>
                  <a:lnTo>
                    <a:pt x="283699" y="0"/>
                  </a:lnTo>
                  <a:lnTo>
                    <a:pt x="463062" y="179364"/>
                  </a:lnTo>
                  <a:lnTo>
                    <a:pt x="283699" y="358727"/>
                  </a:lnTo>
                  <a:lnTo>
                    <a:pt x="283699" y="286982"/>
                  </a:lnTo>
                  <a:lnTo>
                    <a:pt x="0" y="286982"/>
                  </a:lnTo>
                  <a:lnTo>
                    <a:pt x="0" y="71745"/>
                  </a:lnTo>
                  <a:close/>
                </a:path>
              </a:pathLst>
            </a:custGeom>
            <a:solidFill>
              <a:schemeClr val="accent5">
                <a:lumMod val="75000"/>
              </a:schemeClr>
            </a:solidFill>
            <a:ln>
              <a:noFill/>
            </a:ln>
            <a:effectLst/>
          </p:spPr>
          <p:txBody>
            <a:bodyPr spcFirstLastPara="0" vert="horz" wrap="square" lIns="0" tIns="71745" rIns="107618" bIns="7174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GB" sz="900" b="0" i="0" u="none" strike="noStrike" kern="0" cap="none" spc="0" normalizeH="0" baseline="0" noProof="0" dirty="0">
                <a:ln>
                  <a:noFill/>
                </a:ln>
                <a:solidFill>
                  <a:sysClr val="window" lastClr="FFFFFF"/>
                </a:solidFill>
                <a:effectLst/>
                <a:uLnTx/>
                <a:uFillTx/>
                <a:latin typeface="Trebuchet MS"/>
                <a:ea typeface="+mn-ea"/>
                <a:cs typeface="+mn-cs"/>
              </a:endParaRPr>
            </a:p>
          </p:txBody>
        </p:sp>
        <p:sp>
          <p:nvSpPr>
            <p:cNvPr id="23" name="Freeform: Shape 13">
              <a:extLst>
                <a:ext uri="{FF2B5EF4-FFF2-40B4-BE49-F238E27FC236}">
                  <a16:creationId xmlns:a16="http://schemas.microsoft.com/office/drawing/2014/main" id="{C510FCA2-ABED-1515-1469-C5688A54B70B}"/>
                </a:ext>
              </a:extLst>
            </p:cNvPr>
            <p:cNvSpPr/>
            <p:nvPr/>
          </p:nvSpPr>
          <p:spPr>
            <a:xfrm>
              <a:off x="2877276" y="1475397"/>
              <a:ext cx="1631041" cy="855448"/>
            </a:xfrm>
            <a:custGeom>
              <a:avLst/>
              <a:gdLst>
                <a:gd name="connsiteX0" fmla="*/ 0 w 1440838"/>
                <a:gd name="connsiteY0" fmla="*/ 65769 h 657685"/>
                <a:gd name="connsiteX1" fmla="*/ 65769 w 1440838"/>
                <a:gd name="connsiteY1" fmla="*/ 0 h 657685"/>
                <a:gd name="connsiteX2" fmla="*/ 1375070 w 1440838"/>
                <a:gd name="connsiteY2" fmla="*/ 0 h 657685"/>
                <a:gd name="connsiteX3" fmla="*/ 1440839 w 1440838"/>
                <a:gd name="connsiteY3" fmla="*/ 65769 h 657685"/>
                <a:gd name="connsiteX4" fmla="*/ 1440838 w 1440838"/>
                <a:gd name="connsiteY4" fmla="*/ 591917 h 657685"/>
                <a:gd name="connsiteX5" fmla="*/ 1375069 w 1440838"/>
                <a:gd name="connsiteY5" fmla="*/ 657686 h 657685"/>
                <a:gd name="connsiteX6" fmla="*/ 65769 w 1440838"/>
                <a:gd name="connsiteY6" fmla="*/ 657685 h 657685"/>
                <a:gd name="connsiteX7" fmla="*/ 0 w 1440838"/>
                <a:gd name="connsiteY7" fmla="*/ 591916 h 657685"/>
                <a:gd name="connsiteX8" fmla="*/ 0 w 1440838"/>
                <a:gd name="connsiteY8" fmla="*/ 65769 h 65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38" h="657685">
                  <a:moveTo>
                    <a:pt x="0" y="65769"/>
                  </a:moveTo>
                  <a:cubicBezTo>
                    <a:pt x="0" y="29446"/>
                    <a:pt x="29446" y="0"/>
                    <a:pt x="65769" y="0"/>
                  </a:cubicBezTo>
                  <a:lnTo>
                    <a:pt x="1375070" y="0"/>
                  </a:lnTo>
                  <a:cubicBezTo>
                    <a:pt x="1411393" y="0"/>
                    <a:pt x="1440839" y="29446"/>
                    <a:pt x="1440839" y="65769"/>
                  </a:cubicBezTo>
                  <a:cubicBezTo>
                    <a:pt x="1440839" y="241152"/>
                    <a:pt x="1440838" y="416534"/>
                    <a:pt x="1440838" y="591917"/>
                  </a:cubicBezTo>
                  <a:cubicBezTo>
                    <a:pt x="1440838" y="628240"/>
                    <a:pt x="1411392" y="657686"/>
                    <a:pt x="1375069" y="657686"/>
                  </a:cubicBezTo>
                  <a:lnTo>
                    <a:pt x="65769" y="657685"/>
                  </a:lnTo>
                  <a:cubicBezTo>
                    <a:pt x="29446" y="657685"/>
                    <a:pt x="0" y="628239"/>
                    <a:pt x="0" y="591916"/>
                  </a:cubicBezTo>
                  <a:lnTo>
                    <a:pt x="0" y="65769"/>
                  </a:lnTo>
                  <a:close/>
                </a:path>
              </a:pathLst>
            </a:custGeom>
            <a:solidFill>
              <a:schemeClr val="accent5">
                <a:lumMod val="75000"/>
              </a:schemeClr>
            </a:solidFill>
            <a:ln w="25400" cap="flat" cmpd="sng" algn="ctr">
              <a:solidFill>
                <a:sysClr val="window" lastClr="FFFFFF">
                  <a:hueOff val="0"/>
                  <a:satOff val="0"/>
                  <a:lumOff val="0"/>
                  <a:alphaOff val="0"/>
                </a:sysClr>
              </a:solidFill>
              <a:prstDash val="solid"/>
            </a:ln>
            <a:effectLst/>
          </p:spPr>
          <p:txBody>
            <a:bodyPr spcFirstLastPara="0" vert="horz" wrap="square" lIns="91074" tIns="91074" rIns="91074" bIns="273980"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hr-HR" sz="1700" b="1" i="0" u="none" strike="noStrike" kern="0" cap="none" spc="0" normalizeH="0" baseline="0" noProof="0" dirty="0">
                  <a:ln>
                    <a:noFill/>
                  </a:ln>
                  <a:solidFill>
                    <a:sysClr val="window" lastClr="FFFFFF"/>
                  </a:solidFill>
                  <a:effectLst/>
                  <a:uLnTx/>
                  <a:uFillTx/>
                  <a:latin typeface="Calibri" panose="020F0502020204030204"/>
                  <a:ea typeface="+mn-ea"/>
                  <a:cs typeface="+mn-cs"/>
                </a:rPr>
                <a:t>NC</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hr-HR" sz="1400" b="1" i="0" u="none" strike="noStrike" kern="0" cap="none" spc="0" normalizeH="0" baseline="0" noProof="0" dirty="0">
                  <a:ln>
                    <a:noFill/>
                  </a:ln>
                  <a:solidFill>
                    <a:sysClr val="window" lastClr="FFFFFF"/>
                  </a:solidFill>
                  <a:effectLst/>
                  <a:uLnTx/>
                  <a:uFillTx/>
                  <a:latin typeface="Calibri" panose="020F0502020204030204"/>
                  <a:ea typeface="+mn-ea"/>
                  <a:cs typeface="+mn-cs"/>
                </a:rPr>
                <a:t>(National </a:t>
              </a:r>
              <a:r>
                <a:rPr kumimoji="0" lang="hr-HR" sz="1400" b="1" i="0" u="none" strike="noStrike" kern="0" cap="none" spc="0" normalizeH="0" baseline="0" noProof="0" dirty="0" err="1">
                  <a:ln>
                    <a:noFill/>
                  </a:ln>
                  <a:solidFill>
                    <a:sysClr val="window" lastClr="FFFFFF"/>
                  </a:solidFill>
                  <a:effectLst/>
                  <a:uLnTx/>
                  <a:uFillTx/>
                  <a:latin typeface="Calibri" panose="020F0502020204030204"/>
                  <a:ea typeface="+mn-ea"/>
                  <a:cs typeface="+mn-cs"/>
                </a:rPr>
                <a:t>Controllers</a:t>
              </a:r>
              <a:r>
                <a:rPr kumimoji="0" lang="hr-HR" sz="1400" b="1" i="0" u="none" strike="noStrike" kern="0" cap="none" spc="0" normalizeH="0" baseline="0" noProof="0" dirty="0">
                  <a:ln>
                    <a:noFill/>
                  </a:ln>
                  <a:solidFill>
                    <a:sysClr val="window" lastClr="FFFFFF"/>
                  </a:solidFill>
                  <a:effectLst/>
                  <a:uLnTx/>
                  <a:uFillTx/>
                  <a:latin typeface="Calibri" panose="020F0502020204030204"/>
                  <a:ea typeface="+mn-ea"/>
                  <a:cs typeface="+mn-cs"/>
                </a:rPr>
                <a:t>)</a:t>
              </a:r>
              <a:endParaRPr kumimoji="0" lang="en-GB" sz="1400" b="1" i="0" u="none" strike="noStrike" kern="0" cap="none" spc="0" normalizeH="0" baseline="0" noProof="0" dirty="0">
                <a:ln>
                  <a:noFill/>
                </a:ln>
                <a:solidFill>
                  <a:sysClr val="window" lastClr="FFFFFF"/>
                </a:solidFill>
                <a:effectLst/>
                <a:uLnTx/>
                <a:uFillTx/>
                <a:latin typeface="Calibri" panose="020F0502020204030204"/>
                <a:ea typeface="+mn-ea"/>
                <a:cs typeface="+mn-cs"/>
              </a:endParaRPr>
            </a:p>
          </p:txBody>
        </p:sp>
        <p:sp>
          <p:nvSpPr>
            <p:cNvPr id="24" name="Freeform: Shape 14">
              <a:extLst>
                <a:ext uri="{FF2B5EF4-FFF2-40B4-BE49-F238E27FC236}">
                  <a16:creationId xmlns:a16="http://schemas.microsoft.com/office/drawing/2014/main" id="{E44E7073-2C65-FC6C-83F7-BE107EFD934C}"/>
                </a:ext>
              </a:extLst>
            </p:cNvPr>
            <p:cNvSpPr/>
            <p:nvPr/>
          </p:nvSpPr>
          <p:spPr>
            <a:xfrm>
              <a:off x="3005099" y="2111616"/>
              <a:ext cx="2006704" cy="1127703"/>
            </a:xfrm>
            <a:custGeom>
              <a:avLst/>
              <a:gdLst>
                <a:gd name="connsiteX0" fmla="*/ 0 w 1440838"/>
                <a:gd name="connsiteY0" fmla="*/ 144084 h 2352796"/>
                <a:gd name="connsiteX1" fmla="*/ 144084 w 1440838"/>
                <a:gd name="connsiteY1" fmla="*/ 0 h 2352796"/>
                <a:gd name="connsiteX2" fmla="*/ 1296754 w 1440838"/>
                <a:gd name="connsiteY2" fmla="*/ 0 h 2352796"/>
                <a:gd name="connsiteX3" fmla="*/ 1440838 w 1440838"/>
                <a:gd name="connsiteY3" fmla="*/ 144084 h 2352796"/>
                <a:gd name="connsiteX4" fmla="*/ 1440838 w 1440838"/>
                <a:gd name="connsiteY4" fmla="*/ 2208712 h 2352796"/>
                <a:gd name="connsiteX5" fmla="*/ 1296754 w 1440838"/>
                <a:gd name="connsiteY5" fmla="*/ 2352796 h 2352796"/>
                <a:gd name="connsiteX6" fmla="*/ 144084 w 1440838"/>
                <a:gd name="connsiteY6" fmla="*/ 2352796 h 2352796"/>
                <a:gd name="connsiteX7" fmla="*/ 0 w 1440838"/>
                <a:gd name="connsiteY7" fmla="*/ 2208712 h 2352796"/>
                <a:gd name="connsiteX8" fmla="*/ 0 w 1440838"/>
                <a:gd name="connsiteY8" fmla="*/ 144084 h 235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38" h="2352796">
                  <a:moveTo>
                    <a:pt x="0" y="144084"/>
                  </a:moveTo>
                  <a:cubicBezTo>
                    <a:pt x="0" y="64509"/>
                    <a:pt x="64509" y="0"/>
                    <a:pt x="144084" y="0"/>
                  </a:cubicBezTo>
                  <a:lnTo>
                    <a:pt x="1296754" y="0"/>
                  </a:lnTo>
                  <a:cubicBezTo>
                    <a:pt x="1376329" y="0"/>
                    <a:pt x="1440838" y="64509"/>
                    <a:pt x="1440838" y="144084"/>
                  </a:cubicBezTo>
                  <a:lnTo>
                    <a:pt x="1440838" y="2208712"/>
                  </a:lnTo>
                  <a:cubicBezTo>
                    <a:pt x="1440838" y="2288287"/>
                    <a:pt x="1376329" y="2352796"/>
                    <a:pt x="1296754" y="2352796"/>
                  </a:cubicBezTo>
                  <a:lnTo>
                    <a:pt x="144084" y="2352796"/>
                  </a:lnTo>
                  <a:cubicBezTo>
                    <a:pt x="64509" y="2352796"/>
                    <a:pt x="0" y="2288287"/>
                    <a:pt x="0" y="2208712"/>
                  </a:cubicBezTo>
                  <a:lnTo>
                    <a:pt x="0" y="144084"/>
                  </a:ln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20433" tIns="120433" rIns="120433" bIns="120433" numCol="1" spcCol="1270" anchor="t" anchorCtr="0">
              <a:noAutofit/>
            </a:bodyPr>
            <a:lstStyle/>
            <a:p>
              <a:pPr marL="0" marR="0" lvl="1" indent="0" algn="l" defTabSz="488950" rtl="0" eaLnBrk="1" fontAlgn="auto" latinLnBrk="0" hangingPunct="1">
                <a:lnSpc>
                  <a:spcPct val="90000"/>
                </a:lnSpc>
                <a:spcBef>
                  <a:spcPct val="0"/>
                </a:spcBef>
                <a:spcAft>
                  <a:spcPct val="15000"/>
                </a:spcAft>
                <a:buClrTx/>
                <a:buSzTx/>
                <a:buFontTx/>
                <a:buNone/>
                <a:tabLst/>
                <a:defRPr/>
              </a:pPr>
              <a:r>
                <a:rPr kumimoji="0" lang="hr-HR" sz="1600" b="0" i="0" u="none" strike="noStrike" kern="0" cap="none" spc="0" normalizeH="0" baseline="0" noProof="0" dirty="0">
                  <a:ln>
                    <a:noFill/>
                  </a:ln>
                  <a:solidFill>
                    <a:srgbClr val="3F3E3E"/>
                  </a:solidFill>
                  <a:effectLst/>
                  <a:uLnTx/>
                  <a:uFillTx/>
                  <a:latin typeface="Calibri" panose="020F0502020204030204"/>
                  <a:ea typeface="+mn-ea"/>
                  <a:cs typeface="+mn-cs"/>
                </a:rPr>
                <a:t>*kod nepotpunih izvještaja </a:t>
              </a:r>
              <a:r>
                <a:rPr kumimoji="0" lang="hr-HR" sz="1600" b="1" i="0" u="none" strike="noStrike" kern="0" cap="none" spc="0" normalizeH="0" baseline="0" noProof="0" dirty="0">
                  <a:ln>
                    <a:noFill/>
                  </a:ln>
                  <a:solidFill>
                    <a:srgbClr val="FF0000"/>
                  </a:solidFill>
                  <a:effectLst/>
                  <a:uLnTx/>
                  <a:uFillTx/>
                  <a:latin typeface="Calibri" panose="020F0502020204030204"/>
                  <a:ea typeface="+mn-ea"/>
                  <a:cs typeface="+mn-cs"/>
                </a:rPr>
                <a:t>rok</a:t>
              </a:r>
              <a:r>
                <a:rPr kumimoji="0" lang="hr-HR" sz="1600" b="0" i="0" u="none" strike="noStrike" kern="0" cap="none" spc="0" normalizeH="0" baseline="0" noProof="0" dirty="0">
                  <a:ln>
                    <a:noFill/>
                  </a:ln>
                  <a:solidFill>
                    <a:srgbClr val="3F3E3E"/>
                  </a:solidFill>
                  <a:effectLst/>
                  <a:uLnTx/>
                  <a:uFillTx/>
                  <a:latin typeface="Calibri" panose="020F0502020204030204"/>
                  <a:ea typeface="+mn-ea"/>
                  <a:cs typeface="+mn-cs"/>
                </a:rPr>
                <a:t> za dostavu dokumentacije ili </a:t>
              </a:r>
              <a:r>
                <a:rPr kumimoji="0" lang="hr-HR" sz="1600" b="0" i="0" u="none" strike="noStrike" kern="0" cap="none" spc="0" normalizeH="0" baseline="0" noProof="0" dirty="0" err="1">
                  <a:ln>
                    <a:noFill/>
                  </a:ln>
                  <a:solidFill>
                    <a:srgbClr val="3F3E3E"/>
                  </a:solidFill>
                  <a:effectLst/>
                  <a:uLnTx/>
                  <a:uFillTx/>
                  <a:latin typeface="Calibri" panose="020F0502020204030204"/>
                  <a:ea typeface="+mn-ea"/>
                  <a:cs typeface="+mn-cs"/>
                </a:rPr>
                <a:t>pojašnjanja</a:t>
              </a:r>
              <a:r>
                <a:rPr kumimoji="0" lang="hr-HR" sz="1600" b="0" i="0" u="none" strike="noStrike" kern="0" cap="none" spc="0" normalizeH="0" baseline="0" noProof="0" dirty="0">
                  <a:ln>
                    <a:noFill/>
                  </a:ln>
                  <a:solidFill>
                    <a:srgbClr val="3F3E3E"/>
                  </a:solidFill>
                  <a:effectLst/>
                  <a:uLnTx/>
                  <a:uFillTx/>
                  <a:latin typeface="Calibri" panose="020F0502020204030204"/>
                  <a:ea typeface="+mn-ea"/>
                  <a:cs typeface="+mn-cs"/>
                </a:rPr>
                <a:t> NC-u: </a:t>
              </a:r>
              <a:r>
                <a:rPr kumimoji="0" lang="hr-HR" sz="1600" b="1" i="0" u="none" strike="noStrike" kern="0" cap="none" spc="0" normalizeH="0" baseline="0" noProof="0" dirty="0">
                  <a:ln>
                    <a:noFill/>
                  </a:ln>
                  <a:solidFill>
                    <a:srgbClr val="3F3E3E"/>
                  </a:solidFill>
                  <a:effectLst/>
                  <a:uLnTx/>
                  <a:uFillTx/>
                  <a:latin typeface="Calibri" panose="020F0502020204030204"/>
                  <a:ea typeface="+mn-ea"/>
                  <a:cs typeface="+mn-cs"/>
                </a:rPr>
                <a:t>do 7 radnih dana</a:t>
              </a:r>
              <a:endParaRPr kumimoji="0" lang="en-GB" sz="1600" b="0" i="0" u="none" strike="noStrike" kern="0" cap="none" spc="0" normalizeH="0" baseline="0" noProof="0" dirty="0">
                <a:ln>
                  <a:noFill/>
                </a:ln>
                <a:solidFill>
                  <a:srgbClr val="3F3E3E"/>
                </a:solidFill>
                <a:effectLst/>
                <a:uLnTx/>
                <a:uFillTx/>
                <a:latin typeface="Calibri" panose="020F0502020204030204"/>
                <a:ea typeface="+mn-ea"/>
                <a:cs typeface="+mn-cs"/>
              </a:endParaRPr>
            </a:p>
          </p:txBody>
        </p:sp>
        <p:sp>
          <p:nvSpPr>
            <p:cNvPr id="25" name="Freeform: Shape 15">
              <a:extLst>
                <a:ext uri="{FF2B5EF4-FFF2-40B4-BE49-F238E27FC236}">
                  <a16:creationId xmlns:a16="http://schemas.microsoft.com/office/drawing/2014/main" id="{C6A1864C-6831-067F-585B-691EA3F88372}"/>
                </a:ext>
              </a:extLst>
            </p:cNvPr>
            <p:cNvSpPr/>
            <p:nvPr/>
          </p:nvSpPr>
          <p:spPr>
            <a:xfrm>
              <a:off x="4548741" y="1630541"/>
              <a:ext cx="463062" cy="358727"/>
            </a:xfrm>
            <a:custGeom>
              <a:avLst/>
              <a:gdLst>
                <a:gd name="connsiteX0" fmla="*/ 0 w 463062"/>
                <a:gd name="connsiteY0" fmla="*/ 71745 h 358727"/>
                <a:gd name="connsiteX1" fmla="*/ 283699 w 463062"/>
                <a:gd name="connsiteY1" fmla="*/ 71745 h 358727"/>
                <a:gd name="connsiteX2" fmla="*/ 283699 w 463062"/>
                <a:gd name="connsiteY2" fmla="*/ 0 h 358727"/>
                <a:gd name="connsiteX3" fmla="*/ 463062 w 463062"/>
                <a:gd name="connsiteY3" fmla="*/ 179364 h 358727"/>
                <a:gd name="connsiteX4" fmla="*/ 283699 w 463062"/>
                <a:gd name="connsiteY4" fmla="*/ 358727 h 358727"/>
                <a:gd name="connsiteX5" fmla="*/ 283699 w 463062"/>
                <a:gd name="connsiteY5" fmla="*/ 286982 h 358727"/>
                <a:gd name="connsiteX6" fmla="*/ 0 w 463062"/>
                <a:gd name="connsiteY6" fmla="*/ 286982 h 358727"/>
                <a:gd name="connsiteX7" fmla="*/ 0 w 463062"/>
                <a:gd name="connsiteY7" fmla="*/ 71745 h 35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062" h="358727">
                  <a:moveTo>
                    <a:pt x="0" y="71745"/>
                  </a:moveTo>
                  <a:lnTo>
                    <a:pt x="283699" y="71745"/>
                  </a:lnTo>
                  <a:lnTo>
                    <a:pt x="283699" y="0"/>
                  </a:lnTo>
                  <a:lnTo>
                    <a:pt x="463062" y="179364"/>
                  </a:lnTo>
                  <a:lnTo>
                    <a:pt x="283699" y="358727"/>
                  </a:lnTo>
                  <a:lnTo>
                    <a:pt x="283699" y="286982"/>
                  </a:lnTo>
                  <a:lnTo>
                    <a:pt x="0" y="286982"/>
                  </a:lnTo>
                  <a:lnTo>
                    <a:pt x="0" y="71745"/>
                  </a:lnTo>
                  <a:close/>
                </a:path>
              </a:pathLst>
            </a:custGeom>
            <a:solidFill>
              <a:schemeClr val="accent5">
                <a:lumMod val="75000"/>
              </a:schemeClr>
            </a:solidFill>
            <a:ln>
              <a:noFill/>
            </a:ln>
            <a:effectLst/>
          </p:spPr>
          <p:txBody>
            <a:bodyPr spcFirstLastPara="0" vert="horz" wrap="square" lIns="0" tIns="71745" rIns="107618" bIns="7174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GB" sz="900" b="0" i="0" u="none" strike="noStrike" kern="0" cap="none" spc="0" normalizeH="0" baseline="0" noProof="0" dirty="0">
                <a:ln>
                  <a:noFill/>
                </a:ln>
                <a:solidFill>
                  <a:sysClr val="window" lastClr="FFFFFF"/>
                </a:solidFill>
                <a:effectLst/>
                <a:uLnTx/>
                <a:uFillTx/>
                <a:latin typeface="Trebuchet MS"/>
                <a:ea typeface="+mn-ea"/>
                <a:cs typeface="+mn-cs"/>
              </a:endParaRPr>
            </a:p>
          </p:txBody>
        </p:sp>
        <p:sp>
          <p:nvSpPr>
            <p:cNvPr id="27" name="Freeform: Shape 17">
              <a:extLst>
                <a:ext uri="{FF2B5EF4-FFF2-40B4-BE49-F238E27FC236}">
                  <a16:creationId xmlns:a16="http://schemas.microsoft.com/office/drawing/2014/main" id="{88D8D3DB-4DEF-7684-0FB3-45A36EA25665}"/>
                </a:ext>
              </a:extLst>
            </p:cNvPr>
            <p:cNvSpPr/>
            <p:nvPr/>
          </p:nvSpPr>
          <p:spPr>
            <a:xfrm>
              <a:off x="5329816" y="2111616"/>
              <a:ext cx="1946740" cy="1127703"/>
            </a:xfrm>
            <a:custGeom>
              <a:avLst/>
              <a:gdLst>
                <a:gd name="connsiteX0" fmla="*/ 0 w 1440838"/>
                <a:gd name="connsiteY0" fmla="*/ 144084 h 2352796"/>
                <a:gd name="connsiteX1" fmla="*/ 144084 w 1440838"/>
                <a:gd name="connsiteY1" fmla="*/ 0 h 2352796"/>
                <a:gd name="connsiteX2" fmla="*/ 1296754 w 1440838"/>
                <a:gd name="connsiteY2" fmla="*/ 0 h 2352796"/>
                <a:gd name="connsiteX3" fmla="*/ 1440838 w 1440838"/>
                <a:gd name="connsiteY3" fmla="*/ 144084 h 2352796"/>
                <a:gd name="connsiteX4" fmla="*/ 1440838 w 1440838"/>
                <a:gd name="connsiteY4" fmla="*/ 2208712 h 2352796"/>
                <a:gd name="connsiteX5" fmla="*/ 1296754 w 1440838"/>
                <a:gd name="connsiteY5" fmla="*/ 2352796 h 2352796"/>
                <a:gd name="connsiteX6" fmla="*/ 144084 w 1440838"/>
                <a:gd name="connsiteY6" fmla="*/ 2352796 h 2352796"/>
                <a:gd name="connsiteX7" fmla="*/ 0 w 1440838"/>
                <a:gd name="connsiteY7" fmla="*/ 2208712 h 2352796"/>
                <a:gd name="connsiteX8" fmla="*/ 0 w 1440838"/>
                <a:gd name="connsiteY8" fmla="*/ 144084 h 235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38" h="2352796">
                  <a:moveTo>
                    <a:pt x="0" y="144084"/>
                  </a:moveTo>
                  <a:cubicBezTo>
                    <a:pt x="0" y="64509"/>
                    <a:pt x="64509" y="0"/>
                    <a:pt x="144084" y="0"/>
                  </a:cubicBezTo>
                  <a:lnTo>
                    <a:pt x="1296754" y="0"/>
                  </a:lnTo>
                  <a:cubicBezTo>
                    <a:pt x="1376329" y="0"/>
                    <a:pt x="1440838" y="64509"/>
                    <a:pt x="1440838" y="144084"/>
                  </a:cubicBezTo>
                  <a:lnTo>
                    <a:pt x="1440838" y="2208712"/>
                  </a:lnTo>
                  <a:cubicBezTo>
                    <a:pt x="1440838" y="2288287"/>
                    <a:pt x="1376329" y="2352796"/>
                    <a:pt x="1296754" y="2352796"/>
                  </a:cubicBezTo>
                  <a:lnTo>
                    <a:pt x="144084" y="2352796"/>
                  </a:lnTo>
                  <a:cubicBezTo>
                    <a:pt x="64509" y="2352796"/>
                    <a:pt x="0" y="2288287"/>
                    <a:pt x="0" y="2208712"/>
                  </a:cubicBezTo>
                  <a:lnTo>
                    <a:pt x="0" y="144084"/>
                  </a:ln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20433" tIns="120433" rIns="120433" bIns="120433" numCol="1" spcCol="1270" anchor="t" anchorCtr="0">
              <a:noAutofit/>
            </a:bodyPr>
            <a:lstStyle/>
            <a:p>
              <a:pPr marL="0" marR="0" lvl="1" indent="0" algn="l" defTabSz="488950" rtl="0" eaLnBrk="1" fontAlgn="auto" latinLnBrk="0" hangingPunct="1">
                <a:lnSpc>
                  <a:spcPct val="90000"/>
                </a:lnSpc>
                <a:spcBef>
                  <a:spcPct val="0"/>
                </a:spcBef>
                <a:spcAft>
                  <a:spcPct val="15000"/>
                </a:spcAft>
                <a:buClrTx/>
                <a:buSzTx/>
                <a:buFontTx/>
                <a:buNone/>
                <a:tabLst/>
                <a:defRPr/>
              </a:pPr>
              <a:r>
                <a:rPr kumimoji="0" lang="hr-HR" sz="1600" b="0" i="0" u="none" strike="noStrike" kern="0" cap="none" spc="0" normalizeH="0" baseline="0" noProof="0" dirty="0">
                  <a:ln>
                    <a:noFill/>
                  </a:ln>
                  <a:solidFill>
                    <a:srgbClr val="3F3E3E"/>
                  </a:solidFill>
                  <a:effectLst/>
                  <a:uLnTx/>
                  <a:uFillTx/>
                  <a:latin typeface="Calibri" panose="020F0502020204030204"/>
                  <a:ea typeface="+mn-ea"/>
                  <a:cs typeface="+mn-cs"/>
                </a:rPr>
                <a:t>NC izdaje certifikate u roku </a:t>
              </a:r>
              <a:r>
                <a:rPr kumimoji="0" lang="hr-HR" sz="1600" b="1" i="0" u="none" strike="noStrike" kern="0" cap="none" spc="0" normalizeH="0" baseline="0" noProof="0" dirty="0">
                  <a:ln>
                    <a:noFill/>
                  </a:ln>
                  <a:solidFill>
                    <a:srgbClr val="3F3E3E"/>
                  </a:solidFill>
                  <a:effectLst/>
                  <a:uLnTx/>
                  <a:uFillTx/>
                  <a:latin typeface="Calibri" panose="020F0502020204030204"/>
                  <a:ea typeface="+mn-ea"/>
                  <a:cs typeface="+mn-cs"/>
                </a:rPr>
                <a:t>od 80 dana </a:t>
              </a:r>
              <a:r>
                <a:rPr kumimoji="0" lang="hr-HR" sz="1600" b="0" i="0" u="none" strike="noStrike" kern="0" cap="none" spc="0" normalizeH="0" baseline="0" noProof="0" dirty="0">
                  <a:ln>
                    <a:noFill/>
                  </a:ln>
                  <a:solidFill>
                    <a:srgbClr val="3F3E3E"/>
                  </a:solidFill>
                  <a:effectLst/>
                  <a:uLnTx/>
                  <a:uFillTx/>
                  <a:latin typeface="Calibri" panose="020F0502020204030204"/>
                  <a:ea typeface="+mn-ea"/>
                  <a:cs typeface="+mn-cs"/>
                </a:rPr>
                <a:t>nakon podnošenja Partnerskog izvješća</a:t>
              </a:r>
            </a:p>
            <a:p>
              <a:pPr marL="0" marR="0" lvl="1" indent="0" algn="l" defTabSz="488950" rtl="0" eaLnBrk="1" fontAlgn="auto" latinLnBrk="0" hangingPunct="1">
                <a:lnSpc>
                  <a:spcPct val="90000"/>
                </a:lnSpc>
                <a:spcBef>
                  <a:spcPct val="0"/>
                </a:spcBef>
                <a:spcAft>
                  <a:spcPct val="15000"/>
                </a:spcAft>
                <a:buClrTx/>
                <a:buSzTx/>
                <a:buFontTx/>
                <a:buNone/>
                <a:tabLst/>
                <a:defRPr/>
              </a:pPr>
              <a:endParaRPr kumimoji="0" lang="en-GB" sz="1600" b="0" i="0" u="none" strike="noStrike" kern="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endParaRPr>
            </a:p>
          </p:txBody>
        </p:sp>
      </p:grpSp>
      <p:grpSp>
        <p:nvGrpSpPr>
          <p:cNvPr id="31" name="Group 21">
            <a:extLst>
              <a:ext uri="{FF2B5EF4-FFF2-40B4-BE49-F238E27FC236}">
                <a16:creationId xmlns:a16="http://schemas.microsoft.com/office/drawing/2014/main" id="{4CA76BF2-D507-CDC6-F106-1CF3E649DF84}"/>
              </a:ext>
            </a:extLst>
          </p:cNvPr>
          <p:cNvGrpSpPr/>
          <p:nvPr/>
        </p:nvGrpSpPr>
        <p:grpSpPr>
          <a:xfrm>
            <a:off x="4078773" y="4189675"/>
            <a:ext cx="7875942" cy="2542595"/>
            <a:chOff x="482369" y="1475397"/>
            <a:chExt cx="6794187" cy="1877194"/>
          </a:xfrm>
        </p:grpSpPr>
        <p:sp>
          <p:nvSpPr>
            <p:cNvPr id="32" name="Freeform: Shape 10">
              <a:extLst>
                <a:ext uri="{FF2B5EF4-FFF2-40B4-BE49-F238E27FC236}">
                  <a16:creationId xmlns:a16="http://schemas.microsoft.com/office/drawing/2014/main" id="{7EEE4340-2FE7-EC64-59A2-8A115C40FDF3}"/>
                </a:ext>
              </a:extLst>
            </p:cNvPr>
            <p:cNvSpPr/>
            <p:nvPr/>
          </p:nvSpPr>
          <p:spPr>
            <a:xfrm>
              <a:off x="482369" y="1475397"/>
              <a:ext cx="1631103" cy="855448"/>
            </a:xfrm>
            <a:custGeom>
              <a:avLst/>
              <a:gdLst>
                <a:gd name="connsiteX0" fmla="*/ 0 w 1440838"/>
                <a:gd name="connsiteY0" fmla="*/ 65769 h 657685"/>
                <a:gd name="connsiteX1" fmla="*/ 65769 w 1440838"/>
                <a:gd name="connsiteY1" fmla="*/ 0 h 657685"/>
                <a:gd name="connsiteX2" fmla="*/ 1375070 w 1440838"/>
                <a:gd name="connsiteY2" fmla="*/ 0 h 657685"/>
                <a:gd name="connsiteX3" fmla="*/ 1440839 w 1440838"/>
                <a:gd name="connsiteY3" fmla="*/ 65769 h 657685"/>
                <a:gd name="connsiteX4" fmla="*/ 1440838 w 1440838"/>
                <a:gd name="connsiteY4" fmla="*/ 591917 h 657685"/>
                <a:gd name="connsiteX5" fmla="*/ 1375069 w 1440838"/>
                <a:gd name="connsiteY5" fmla="*/ 657686 h 657685"/>
                <a:gd name="connsiteX6" fmla="*/ 65769 w 1440838"/>
                <a:gd name="connsiteY6" fmla="*/ 657685 h 657685"/>
                <a:gd name="connsiteX7" fmla="*/ 0 w 1440838"/>
                <a:gd name="connsiteY7" fmla="*/ 591916 h 657685"/>
                <a:gd name="connsiteX8" fmla="*/ 0 w 1440838"/>
                <a:gd name="connsiteY8" fmla="*/ 65769 h 65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38" h="657685">
                  <a:moveTo>
                    <a:pt x="0" y="65769"/>
                  </a:moveTo>
                  <a:cubicBezTo>
                    <a:pt x="0" y="29446"/>
                    <a:pt x="29446" y="0"/>
                    <a:pt x="65769" y="0"/>
                  </a:cubicBezTo>
                  <a:lnTo>
                    <a:pt x="1375070" y="0"/>
                  </a:lnTo>
                  <a:cubicBezTo>
                    <a:pt x="1411393" y="0"/>
                    <a:pt x="1440839" y="29446"/>
                    <a:pt x="1440839" y="65769"/>
                  </a:cubicBezTo>
                  <a:cubicBezTo>
                    <a:pt x="1440839" y="241152"/>
                    <a:pt x="1440838" y="416534"/>
                    <a:pt x="1440838" y="591917"/>
                  </a:cubicBezTo>
                  <a:cubicBezTo>
                    <a:pt x="1440838" y="628240"/>
                    <a:pt x="1411392" y="657686"/>
                    <a:pt x="1375069" y="657686"/>
                  </a:cubicBezTo>
                  <a:lnTo>
                    <a:pt x="65769" y="657685"/>
                  </a:lnTo>
                  <a:cubicBezTo>
                    <a:pt x="29446" y="657685"/>
                    <a:pt x="0" y="628239"/>
                    <a:pt x="0" y="591916"/>
                  </a:cubicBezTo>
                  <a:lnTo>
                    <a:pt x="0" y="65769"/>
                  </a:lnTo>
                  <a:close/>
                </a:path>
              </a:pathLst>
            </a:custGeom>
            <a:solidFill>
              <a:schemeClr val="accent5">
                <a:lumMod val="60000"/>
                <a:lumOff val="40000"/>
              </a:schemeClr>
            </a:solidFill>
            <a:ln w="25400" cap="flat" cmpd="sng" algn="ctr">
              <a:solidFill>
                <a:sysClr val="window" lastClr="FFFFFF">
                  <a:hueOff val="0"/>
                  <a:satOff val="0"/>
                  <a:lumOff val="0"/>
                  <a:alphaOff val="0"/>
                </a:sysClr>
              </a:solidFill>
              <a:prstDash val="solid"/>
            </a:ln>
            <a:effectLst/>
          </p:spPr>
          <p:txBody>
            <a:bodyPr spcFirstLastPara="0" vert="horz" wrap="square" lIns="91074" tIns="91074" rIns="91074" bIns="273980"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hr-HR" sz="1700" b="1" i="0" u="none" strike="noStrike" kern="0" cap="none" spc="0" normalizeH="0" baseline="0" noProof="0" dirty="0">
                  <a:ln>
                    <a:noFill/>
                  </a:ln>
                  <a:solidFill>
                    <a:srgbClr val="5B9BD5">
                      <a:lumMod val="50000"/>
                    </a:srgbClr>
                  </a:solidFill>
                  <a:effectLst/>
                  <a:uLnTx/>
                  <a:uFillTx/>
                  <a:latin typeface="Calibri" panose="020F0502020204030204"/>
                  <a:ea typeface="+mn-ea"/>
                  <a:cs typeface="+mn-cs"/>
                </a:rPr>
                <a:t>Projektno izvješće </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hr-HR" sz="1400" b="1" i="0" u="none" strike="noStrike" kern="0" cap="none" spc="0" normalizeH="0" baseline="0" noProof="0" dirty="0">
                  <a:ln>
                    <a:noFill/>
                  </a:ln>
                  <a:solidFill>
                    <a:srgbClr val="5B9BD5">
                      <a:lumMod val="50000"/>
                    </a:srgbClr>
                  </a:solidFill>
                  <a:effectLst/>
                  <a:uLnTx/>
                  <a:uFillTx/>
                  <a:latin typeface="Calibri" panose="020F0502020204030204"/>
                  <a:ea typeface="+mn-ea"/>
                  <a:cs typeface="+mn-cs"/>
                </a:rPr>
                <a:t>(LP)</a:t>
              </a:r>
              <a:endParaRPr kumimoji="0" lang="en-GB" sz="1400" b="1" i="0" u="none" strike="noStrike" kern="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33" name="Freeform: Shape 11">
              <a:extLst>
                <a:ext uri="{FF2B5EF4-FFF2-40B4-BE49-F238E27FC236}">
                  <a16:creationId xmlns:a16="http://schemas.microsoft.com/office/drawing/2014/main" id="{8B7BFE8A-E510-E376-D5E5-13014D5C76A6}"/>
                </a:ext>
              </a:extLst>
            </p:cNvPr>
            <p:cNvSpPr/>
            <p:nvPr/>
          </p:nvSpPr>
          <p:spPr>
            <a:xfrm>
              <a:off x="552584" y="2111616"/>
              <a:ext cx="2006703" cy="1240975"/>
            </a:xfrm>
            <a:custGeom>
              <a:avLst/>
              <a:gdLst>
                <a:gd name="connsiteX0" fmla="*/ 0 w 1440838"/>
                <a:gd name="connsiteY0" fmla="*/ 144084 h 2352796"/>
                <a:gd name="connsiteX1" fmla="*/ 144084 w 1440838"/>
                <a:gd name="connsiteY1" fmla="*/ 0 h 2352796"/>
                <a:gd name="connsiteX2" fmla="*/ 1296754 w 1440838"/>
                <a:gd name="connsiteY2" fmla="*/ 0 h 2352796"/>
                <a:gd name="connsiteX3" fmla="*/ 1440838 w 1440838"/>
                <a:gd name="connsiteY3" fmla="*/ 144084 h 2352796"/>
                <a:gd name="connsiteX4" fmla="*/ 1440838 w 1440838"/>
                <a:gd name="connsiteY4" fmla="*/ 2208712 h 2352796"/>
                <a:gd name="connsiteX5" fmla="*/ 1296754 w 1440838"/>
                <a:gd name="connsiteY5" fmla="*/ 2352796 h 2352796"/>
                <a:gd name="connsiteX6" fmla="*/ 144084 w 1440838"/>
                <a:gd name="connsiteY6" fmla="*/ 2352796 h 2352796"/>
                <a:gd name="connsiteX7" fmla="*/ 0 w 1440838"/>
                <a:gd name="connsiteY7" fmla="*/ 2208712 h 2352796"/>
                <a:gd name="connsiteX8" fmla="*/ 0 w 1440838"/>
                <a:gd name="connsiteY8" fmla="*/ 144084 h 235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38" h="2352796">
                  <a:moveTo>
                    <a:pt x="0" y="144084"/>
                  </a:moveTo>
                  <a:cubicBezTo>
                    <a:pt x="0" y="64509"/>
                    <a:pt x="64509" y="0"/>
                    <a:pt x="144084" y="0"/>
                  </a:cubicBezTo>
                  <a:lnTo>
                    <a:pt x="1296754" y="0"/>
                  </a:lnTo>
                  <a:cubicBezTo>
                    <a:pt x="1376329" y="0"/>
                    <a:pt x="1440838" y="64509"/>
                    <a:pt x="1440838" y="144084"/>
                  </a:cubicBezTo>
                  <a:lnTo>
                    <a:pt x="1440838" y="2208712"/>
                  </a:lnTo>
                  <a:cubicBezTo>
                    <a:pt x="1440838" y="2288287"/>
                    <a:pt x="1376329" y="2352796"/>
                    <a:pt x="1296754" y="2352796"/>
                  </a:cubicBezTo>
                  <a:lnTo>
                    <a:pt x="144084" y="2352796"/>
                  </a:lnTo>
                  <a:cubicBezTo>
                    <a:pt x="64509" y="2352796"/>
                    <a:pt x="0" y="2288287"/>
                    <a:pt x="0" y="2208712"/>
                  </a:cubicBezTo>
                  <a:lnTo>
                    <a:pt x="0" y="144084"/>
                  </a:ln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20433" tIns="120433" rIns="120433" bIns="120433" numCol="1" spcCol="1270" anchor="t" anchorCtr="0">
              <a:noAutofit/>
            </a:bodyPr>
            <a:lstStyle/>
            <a:p>
              <a:pPr marL="0" marR="0" lvl="1" indent="0" algn="l" defTabSz="488950" rtl="0" eaLnBrk="1" fontAlgn="auto" latinLnBrk="0" hangingPunct="1">
                <a:lnSpc>
                  <a:spcPct val="90000"/>
                </a:lnSpc>
                <a:spcBef>
                  <a:spcPct val="0"/>
                </a:spcBef>
                <a:spcAft>
                  <a:spcPct val="15000"/>
                </a:spcAft>
                <a:buClrTx/>
                <a:buSzTx/>
                <a:buFontTx/>
                <a:buNone/>
                <a:tabLst/>
                <a:defRPr/>
              </a:pPr>
              <a:r>
                <a:rPr kumimoji="0" lang="hr-HR" sz="1600" b="1" i="0" u="none" strike="noStrike" kern="0" cap="none" spc="0" normalizeH="0" baseline="0" noProof="0" dirty="0">
                  <a:ln>
                    <a:noFill/>
                  </a:ln>
                  <a:solidFill>
                    <a:srgbClr val="FF0000"/>
                  </a:solidFill>
                  <a:effectLst/>
                  <a:uLnTx/>
                  <a:uFillTx/>
                  <a:latin typeface="Calibri" panose="020F0502020204030204"/>
                  <a:ea typeface="+mn-ea"/>
                  <a:cs typeface="+mn-cs"/>
                </a:rPr>
                <a:t>ROK: </a:t>
              </a:r>
              <a:r>
                <a:rPr kumimoji="0" lang="hr-HR" sz="1600" b="1" i="0" u="none" strike="noStrike" kern="0" cap="none" spc="0" normalizeH="0" baseline="0" noProof="0" dirty="0">
                  <a:ln>
                    <a:noFill/>
                  </a:ln>
                  <a:solidFill>
                    <a:srgbClr val="3F3E3E"/>
                  </a:solidFill>
                  <a:effectLst/>
                  <a:uLnTx/>
                  <a:uFillTx/>
                  <a:latin typeface="Calibri" panose="020F0502020204030204"/>
                  <a:ea typeface="+mn-ea"/>
                  <a:cs typeface="+mn-cs"/>
                </a:rPr>
                <a:t>u</a:t>
              </a:r>
              <a:r>
                <a:rPr kumimoji="0" lang="en-GB" sz="1600" b="1" i="0" u="none" strike="noStrike" kern="0" cap="none" spc="0" normalizeH="0" baseline="0" noProof="0" dirty="0" err="1">
                  <a:ln>
                    <a:noFill/>
                  </a:ln>
                  <a:solidFill>
                    <a:srgbClr val="3F3E3E"/>
                  </a:solidFill>
                  <a:effectLst/>
                  <a:uLnTx/>
                  <a:uFillTx/>
                  <a:latin typeface="Calibri" panose="020F0502020204030204"/>
                  <a:ea typeface="+mn-ea"/>
                  <a:cs typeface="+mn-cs"/>
                </a:rPr>
                <a:t>nutar</a:t>
              </a:r>
              <a:r>
                <a:rPr kumimoji="0" lang="en-GB" sz="1600" b="1" i="0" u="none" strike="noStrike" kern="0" cap="none" spc="0" normalizeH="0" baseline="0" noProof="0" dirty="0">
                  <a:ln>
                    <a:noFill/>
                  </a:ln>
                  <a:solidFill>
                    <a:srgbClr val="3F3E3E"/>
                  </a:solidFill>
                  <a:effectLst/>
                  <a:uLnTx/>
                  <a:uFillTx/>
                  <a:latin typeface="Calibri" panose="020F0502020204030204"/>
                  <a:ea typeface="+mn-ea"/>
                  <a:cs typeface="+mn-cs"/>
                </a:rPr>
                <a:t> 15 dana </a:t>
              </a:r>
              <a:r>
                <a:rPr kumimoji="0" lang="en-GB" sz="1600" b="0" i="0" u="none" strike="noStrike" kern="0" cap="none" spc="0" normalizeH="0" baseline="0" noProof="0" dirty="0" err="1">
                  <a:ln>
                    <a:noFill/>
                  </a:ln>
                  <a:solidFill>
                    <a:srgbClr val="3F3E3E"/>
                  </a:solidFill>
                  <a:effectLst/>
                  <a:uLnTx/>
                  <a:uFillTx/>
                  <a:latin typeface="Calibri" panose="020F0502020204030204"/>
                  <a:ea typeface="+mn-ea"/>
                  <a:cs typeface="+mn-cs"/>
                </a:rPr>
                <a:t>nakon</a:t>
              </a:r>
              <a:r>
                <a:rPr kumimoji="0" lang="en-GB" sz="1600" b="0" i="0" u="none" strike="noStrike" kern="0" cap="none" spc="0" normalizeH="0" baseline="0" noProof="0" dirty="0">
                  <a:ln>
                    <a:noFill/>
                  </a:ln>
                  <a:solidFill>
                    <a:srgbClr val="3F3E3E"/>
                  </a:solidFill>
                  <a:effectLst/>
                  <a:uLnTx/>
                  <a:uFillTx/>
                  <a:latin typeface="Calibri" panose="020F0502020204030204"/>
                  <a:ea typeface="+mn-ea"/>
                  <a:cs typeface="+mn-cs"/>
                </a:rPr>
                <a:t> </a:t>
              </a:r>
              <a:r>
                <a:rPr kumimoji="0" lang="hr-HR" sz="1600" b="0" i="0" u="none" strike="noStrike" kern="0" cap="none" spc="0" normalizeH="0" baseline="0" noProof="0" dirty="0">
                  <a:ln>
                    <a:noFill/>
                  </a:ln>
                  <a:solidFill>
                    <a:srgbClr val="3F3E3E"/>
                  </a:solidFill>
                  <a:effectLst/>
                  <a:uLnTx/>
                  <a:uFillTx/>
                  <a:latin typeface="Calibri" panose="020F0502020204030204"/>
                  <a:ea typeface="+mn-ea"/>
                  <a:cs typeface="+mn-cs"/>
                </a:rPr>
                <a:t>podnošenja svih partnerskih izvješća NC-u, a </a:t>
              </a:r>
              <a:r>
                <a:rPr kumimoji="0" lang="pl-PL" sz="1600" b="0" i="0" u="none" strike="noStrike" kern="0" cap="none" spc="0" normalizeH="0" baseline="0" noProof="0" dirty="0">
                  <a:ln>
                    <a:noFill/>
                  </a:ln>
                  <a:solidFill>
                    <a:srgbClr val="3F3E3E"/>
                  </a:solidFill>
                  <a:effectLst/>
                  <a:uLnTx/>
                  <a:uFillTx/>
                  <a:latin typeface="Calibri" panose="020F0502020204030204"/>
                  <a:ea typeface="+mn-ea"/>
                  <a:cs typeface="+mn-cs"/>
                </a:rPr>
                <a:t>najkasnije 1 mj. od završetka razdoblja (unutar </a:t>
              </a:r>
              <a:r>
                <a:rPr kumimoji="0" lang="pl-PL" sz="1600" b="1" i="0" u="none" strike="noStrike" kern="0" cap="none" spc="0" normalizeH="0" baseline="0" noProof="0" dirty="0">
                  <a:ln>
                    <a:noFill/>
                  </a:ln>
                  <a:solidFill>
                    <a:srgbClr val="3F3E3E"/>
                  </a:solidFill>
                  <a:effectLst/>
                  <a:uLnTx/>
                  <a:uFillTx/>
                  <a:latin typeface="Calibri" panose="020F0502020204030204"/>
                  <a:ea typeface="+mn-ea"/>
                  <a:cs typeface="+mn-cs"/>
                </a:rPr>
                <a:t>45 dana </a:t>
              </a:r>
              <a:r>
                <a:rPr kumimoji="0" lang="pl-PL" sz="1600" b="0" i="0" u="none" strike="noStrike" kern="0" cap="none" spc="0" normalizeH="0" baseline="0" noProof="0" dirty="0">
                  <a:ln>
                    <a:noFill/>
                  </a:ln>
                  <a:solidFill>
                    <a:srgbClr val="3F3E3E"/>
                  </a:solidFill>
                  <a:effectLst/>
                  <a:uLnTx/>
                  <a:uFillTx/>
                  <a:latin typeface="Calibri" panose="020F0502020204030204"/>
                  <a:ea typeface="+mn-ea"/>
                  <a:cs typeface="+mn-cs"/>
                </a:rPr>
                <a:t>za finalni izvještaj)</a:t>
              </a:r>
            </a:p>
          </p:txBody>
        </p:sp>
        <p:sp>
          <p:nvSpPr>
            <p:cNvPr id="34" name="Freeform: Shape 12">
              <a:extLst>
                <a:ext uri="{FF2B5EF4-FFF2-40B4-BE49-F238E27FC236}">
                  <a16:creationId xmlns:a16="http://schemas.microsoft.com/office/drawing/2014/main" id="{5D380F49-92D8-72EF-69DA-FB49B9F6BDF0}"/>
                </a:ext>
              </a:extLst>
            </p:cNvPr>
            <p:cNvSpPr/>
            <p:nvPr/>
          </p:nvSpPr>
          <p:spPr>
            <a:xfrm>
              <a:off x="2330005" y="1630541"/>
              <a:ext cx="463062" cy="358727"/>
            </a:xfrm>
            <a:custGeom>
              <a:avLst/>
              <a:gdLst>
                <a:gd name="connsiteX0" fmla="*/ 0 w 463062"/>
                <a:gd name="connsiteY0" fmla="*/ 71745 h 358727"/>
                <a:gd name="connsiteX1" fmla="*/ 283699 w 463062"/>
                <a:gd name="connsiteY1" fmla="*/ 71745 h 358727"/>
                <a:gd name="connsiteX2" fmla="*/ 283699 w 463062"/>
                <a:gd name="connsiteY2" fmla="*/ 0 h 358727"/>
                <a:gd name="connsiteX3" fmla="*/ 463062 w 463062"/>
                <a:gd name="connsiteY3" fmla="*/ 179364 h 358727"/>
                <a:gd name="connsiteX4" fmla="*/ 283699 w 463062"/>
                <a:gd name="connsiteY4" fmla="*/ 358727 h 358727"/>
                <a:gd name="connsiteX5" fmla="*/ 283699 w 463062"/>
                <a:gd name="connsiteY5" fmla="*/ 286982 h 358727"/>
                <a:gd name="connsiteX6" fmla="*/ 0 w 463062"/>
                <a:gd name="connsiteY6" fmla="*/ 286982 h 358727"/>
                <a:gd name="connsiteX7" fmla="*/ 0 w 463062"/>
                <a:gd name="connsiteY7" fmla="*/ 71745 h 35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062" h="358727">
                  <a:moveTo>
                    <a:pt x="0" y="71745"/>
                  </a:moveTo>
                  <a:lnTo>
                    <a:pt x="283699" y="71745"/>
                  </a:lnTo>
                  <a:lnTo>
                    <a:pt x="283699" y="0"/>
                  </a:lnTo>
                  <a:lnTo>
                    <a:pt x="463062" y="179364"/>
                  </a:lnTo>
                  <a:lnTo>
                    <a:pt x="283699" y="358727"/>
                  </a:lnTo>
                  <a:lnTo>
                    <a:pt x="283699" y="286982"/>
                  </a:lnTo>
                  <a:lnTo>
                    <a:pt x="0" y="286982"/>
                  </a:lnTo>
                  <a:lnTo>
                    <a:pt x="0" y="71745"/>
                  </a:lnTo>
                  <a:close/>
                </a:path>
              </a:pathLst>
            </a:custGeom>
            <a:solidFill>
              <a:schemeClr val="accent5">
                <a:lumMod val="60000"/>
                <a:lumOff val="40000"/>
              </a:schemeClr>
            </a:solidFill>
            <a:ln>
              <a:noFill/>
            </a:ln>
            <a:effectLst/>
          </p:spPr>
          <p:txBody>
            <a:bodyPr spcFirstLastPara="0" vert="horz" wrap="square" lIns="0" tIns="71745" rIns="107618" bIns="7174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GB" sz="900" b="0" i="0" u="none" strike="noStrike" kern="0" cap="none" spc="0" normalizeH="0" baseline="0" noProof="0" dirty="0">
                <a:ln>
                  <a:noFill/>
                </a:ln>
                <a:solidFill>
                  <a:sysClr val="window" lastClr="FFFFFF"/>
                </a:solidFill>
                <a:effectLst/>
                <a:uLnTx/>
                <a:uFillTx/>
                <a:latin typeface="Trebuchet MS"/>
                <a:ea typeface="+mn-ea"/>
                <a:cs typeface="+mn-cs"/>
              </a:endParaRPr>
            </a:p>
          </p:txBody>
        </p:sp>
        <p:sp>
          <p:nvSpPr>
            <p:cNvPr id="35" name="Freeform: Shape 13">
              <a:extLst>
                <a:ext uri="{FF2B5EF4-FFF2-40B4-BE49-F238E27FC236}">
                  <a16:creationId xmlns:a16="http://schemas.microsoft.com/office/drawing/2014/main" id="{2F73BCAB-5F29-1072-DC2C-86D2871BF81E}"/>
                </a:ext>
              </a:extLst>
            </p:cNvPr>
            <p:cNvSpPr/>
            <p:nvPr/>
          </p:nvSpPr>
          <p:spPr>
            <a:xfrm>
              <a:off x="2877276" y="1475397"/>
              <a:ext cx="1467049" cy="855448"/>
            </a:xfrm>
            <a:custGeom>
              <a:avLst/>
              <a:gdLst>
                <a:gd name="connsiteX0" fmla="*/ 0 w 1440838"/>
                <a:gd name="connsiteY0" fmla="*/ 65769 h 657685"/>
                <a:gd name="connsiteX1" fmla="*/ 65769 w 1440838"/>
                <a:gd name="connsiteY1" fmla="*/ 0 h 657685"/>
                <a:gd name="connsiteX2" fmla="*/ 1375070 w 1440838"/>
                <a:gd name="connsiteY2" fmla="*/ 0 h 657685"/>
                <a:gd name="connsiteX3" fmla="*/ 1440839 w 1440838"/>
                <a:gd name="connsiteY3" fmla="*/ 65769 h 657685"/>
                <a:gd name="connsiteX4" fmla="*/ 1440838 w 1440838"/>
                <a:gd name="connsiteY4" fmla="*/ 591917 h 657685"/>
                <a:gd name="connsiteX5" fmla="*/ 1375069 w 1440838"/>
                <a:gd name="connsiteY5" fmla="*/ 657686 h 657685"/>
                <a:gd name="connsiteX6" fmla="*/ 65769 w 1440838"/>
                <a:gd name="connsiteY6" fmla="*/ 657685 h 657685"/>
                <a:gd name="connsiteX7" fmla="*/ 0 w 1440838"/>
                <a:gd name="connsiteY7" fmla="*/ 591916 h 657685"/>
                <a:gd name="connsiteX8" fmla="*/ 0 w 1440838"/>
                <a:gd name="connsiteY8" fmla="*/ 65769 h 65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38" h="657685">
                  <a:moveTo>
                    <a:pt x="0" y="65769"/>
                  </a:moveTo>
                  <a:cubicBezTo>
                    <a:pt x="0" y="29446"/>
                    <a:pt x="29446" y="0"/>
                    <a:pt x="65769" y="0"/>
                  </a:cubicBezTo>
                  <a:lnTo>
                    <a:pt x="1375070" y="0"/>
                  </a:lnTo>
                  <a:cubicBezTo>
                    <a:pt x="1411393" y="0"/>
                    <a:pt x="1440839" y="29446"/>
                    <a:pt x="1440839" y="65769"/>
                  </a:cubicBezTo>
                  <a:cubicBezTo>
                    <a:pt x="1440839" y="241152"/>
                    <a:pt x="1440838" y="416534"/>
                    <a:pt x="1440838" y="591917"/>
                  </a:cubicBezTo>
                  <a:cubicBezTo>
                    <a:pt x="1440838" y="628240"/>
                    <a:pt x="1411392" y="657686"/>
                    <a:pt x="1375069" y="657686"/>
                  </a:cubicBezTo>
                  <a:lnTo>
                    <a:pt x="65769" y="657685"/>
                  </a:lnTo>
                  <a:cubicBezTo>
                    <a:pt x="29446" y="657685"/>
                    <a:pt x="0" y="628239"/>
                    <a:pt x="0" y="591916"/>
                  </a:cubicBezTo>
                  <a:lnTo>
                    <a:pt x="0" y="65769"/>
                  </a:lnTo>
                  <a:close/>
                </a:path>
              </a:pathLst>
            </a:custGeom>
            <a:solidFill>
              <a:schemeClr val="accent5">
                <a:lumMod val="60000"/>
                <a:lumOff val="40000"/>
              </a:schemeClr>
            </a:solidFill>
            <a:ln w="25400" cap="flat" cmpd="sng" algn="ctr">
              <a:solidFill>
                <a:sysClr val="window" lastClr="FFFFFF">
                  <a:hueOff val="0"/>
                  <a:satOff val="0"/>
                  <a:lumOff val="0"/>
                  <a:alphaOff val="0"/>
                </a:sysClr>
              </a:solidFill>
              <a:prstDash val="solid"/>
            </a:ln>
            <a:effectLst/>
          </p:spPr>
          <p:txBody>
            <a:bodyPr spcFirstLastPara="0" vert="horz" wrap="square" lIns="91074" tIns="91074" rIns="91074" bIns="273980"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hr-HR" sz="1700" b="1" i="0" u="none" strike="noStrike" kern="0" cap="none" spc="0" normalizeH="0" baseline="0" noProof="0" dirty="0">
                  <a:ln>
                    <a:noFill/>
                  </a:ln>
                  <a:solidFill>
                    <a:srgbClr val="5B9BD5">
                      <a:lumMod val="50000"/>
                    </a:srgbClr>
                  </a:solidFill>
                  <a:effectLst/>
                  <a:uLnTx/>
                  <a:uFillTx/>
                  <a:latin typeface="Calibri" panose="020F0502020204030204"/>
                  <a:ea typeface="+mn-ea"/>
                  <a:cs typeface="+mn-cs"/>
                </a:rPr>
                <a:t>JS/MA</a:t>
              </a:r>
              <a:endParaRPr kumimoji="0" lang="en-GB" sz="1700" b="1" i="0" u="none" strike="noStrike" kern="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36" name="Freeform: Shape 14">
              <a:extLst>
                <a:ext uri="{FF2B5EF4-FFF2-40B4-BE49-F238E27FC236}">
                  <a16:creationId xmlns:a16="http://schemas.microsoft.com/office/drawing/2014/main" id="{C53CF1FB-49D9-8F31-7D29-919EBAE46204}"/>
                </a:ext>
              </a:extLst>
            </p:cNvPr>
            <p:cNvSpPr/>
            <p:nvPr/>
          </p:nvSpPr>
          <p:spPr>
            <a:xfrm>
              <a:off x="3005100" y="2111616"/>
              <a:ext cx="2006703" cy="1240975"/>
            </a:xfrm>
            <a:custGeom>
              <a:avLst/>
              <a:gdLst>
                <a:gd name="connsiteX0" fmla="*/ 0 w 1440838"/>
                <a:gd name="connsiteY0" fmla="*/ 144084 h 2352796"/>
                <a:gd name="connsiteX1" fmla="*/ 144084 w 1440838"/>
                <a:gd name="connsiteY1" fmla="*/ 0 h 2352796"/>
                <a:gd name="connsiteX2" fmla="*/ 1296754 w 1440838"/>
                <a:gd name="connsiteY2" fmla="*/ 0 h 2352796"/>
                <a:gd name="connsiteX3" fmla="*/ 1440838 w 1440838"/>
                <a:gd name="connsiteY3" fmla="*/ 144084 h 2352796"/>
                <a:gd name="connsiteX4" fmla="*/ 1440838 w 1440838"/>
                <a:gd name="connsiteY4" fmla="*/ 2208712 h 2352796"/>
                <a:gd name="connsiteX5" fmla="*/ 1296754 w 1440838"/>
                <a:gd name="connsiteY5" fmla="*/ 2352796 h 2352796"/>
                <a:gd name="connsiteX6" fmla="*/ 144084 w 1440838"/>
                <a:gd name="connsiteY6" fmla="*/ 2352796 h 2352796"/>
                <a:gd name="connsiteX7" fmla="*/ 0 w 1440838"/>
                <a:gd name="connsiteY7" fmla="*/ 2208712 h 2352796"/>
                <a:gd name="connsiteX8" fmla="*/ 0 w 1440838"/>
                <a:gd name="connsiteY8" fmla="*/ 144084 h 235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38" h="2352796">
                  <a:moveTo>
                    <a:pt x="0" y="144084"/>
                  </a:moveTo>
                  <a:cubicBezTo>
                    <a:pt x="0" y="64509"/>
                    <a:pt x="64509" y="0"/>
                    <a:pt x="144084" y="0"/>
                  </a:cubicBezTo>
                  <a:lnTo>
                    <a:pt x="1296754" y="0"/>
                  </a:lnTo>
                  <a:cubicBezTo>
                    <a:pt x="1376329" y="0"/>
                    <a:pt x="1440838" y="64509"/>
                    <a:pt x="1440838" y="144084"/>
                  </a:cubicBezTo>
                  <a:lnTo>
                    <a:pt x="1440838" y="2208712"/>
                  </a:lnTo>
                  <a:cubicBezTo>
                    <a:pt x="1440838" y="2288287"/>
                    <a:pt x="1376329" y="2352796"/>
                    <a:pt x="1296754" y="2352796"/>
                  </a:cubicBezTo>
                  <a:lnTo>
                    <a:pt x="144084" y="2352796"/>
                  </a:lnTo>
                  <a:cubicBezTo>
                    <a:pt x="64509" y="2352796"/>
                    <a:pt x="0" y="2288287"/>
                    <a:pt x="0" y="2208712"/>
                  </a:cubicBezTo>
                  <a:lnTo>
                    <a:pt x="0" y="144084"/>
                  </a:ln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20433" tIns="120433" rIns="120433" bIns="120433" numCol="1" spcCol="1270" anchor="t" anchorCtr="0">
              <a:noAutofit/>
            </a:bodyPr>
            <a:lstStyle/>
            <a:p>
              <a:pPr marL="0" marR="0" lvl="1" indent="0" algn="l" defTabSz="488950" rtl="0" eaLnBrk="1" fontAlgn="auto" latinLnBrk="0" hangingPunct="1">
                <a:lnSpc>
                  <a:spcPct val="90000"/>
                </a:lnSpc>
                <a:spcBef>
                  <a:spcPct val="0"/>
                </a:spcBef>
                <a:spcAft>
                  <a:spcPct val="15000"/>
                </a:spcAft>
                <a:buClrTx/>
                <a:buSzTx/>
                <a:buFontTx/>
                <a:buNone/>
                <a:tabLst/>
                <a:defRPr/>
              </a:pPr>
              <a:r>
                <a:rPr kumimoji="0" lang="hr-HR" sz="1600" b="0" i="0" u="none" strike="noStrike" kern="0" cap="none" spc="0" normalizeH="0" baseline="0" noProof="0" dirty="0">
                  <a:ln>
                    <a:noFill/>
                  </a:ln>
                  <a:solidFill>
                    <a:srgbClr val="3F3E3E"/>
                  </a:solidFill>
                  <a:effectLst/>
                  <a:uLnTx/>
                  <a:uFillTx/>
                  <a:latin typeface="Calibri" panose="020F0502020204030204"/>
                  <a:ea typeface="+mn-ea"/>
                  <a:cs typeface="+mn-cs"/>
                </a:rPr>
                <a:t>JS/MA odobrava izvješće </a:t>
              </a:r>
              <a:r>
                <a:rPr kumimoji="0" lang="en-GB" sz="1600" b="0" i="0" u="none" strike="noStrike" kern="0" cap="none" spc="0" normalizeH="0" baseline="0" noProof="0" dirty="0" err="1">
                  <a:ln>
                    <a:noFill/>
                  </a:ln>
                  <a:solidFill>
                    <a:srgbClr val="3F3E3E"/>
                  </a:solidFill>
                  <a:effectLst/>
                  <a:uLnTx/>
                  <a:uFillTx/>
                  <a:latin typeface="Calibri" panose="020F0502020204030204"/>
                  <a:ea typeface="+mn-ea"/>
                  <a:cs typeface="+mn-cs"/>
                </a:rPr>
                <a:t>tek</a:t>
              </a:r>
              <a:r>
                <a:rPr kumimoji="0" lang="en-GB" sz="1600" b="0" i="0" u="none" strike="noStrike" kern="0" cap="none" spc="0" normalizeH="0" baseline="0" noProof="0" dirty="0">
                  <a:ln>
                    <a:noFill/>
                  </a:ln>
                  <a:solidFill>
                    <a:srgbClr val="3F3E3E"/>
                  </a:solidFill>
                  <a:effectLst/>
                  <a:uLnTx/>
                  <a:uFillTx/>
                  <a:latin typeface="Calibri" panose="020F0502020204030204"/>
                  <a:ea typeface="+mn-ea"/>
                  <a:cs typeface="+mn-cs"/>
                </a:rPr>
                <a:t> </a:t>
              </a:r>
              <a:r>
                <a:rPr kumimoji="0" lang="en-GB" sz="1600" b="1" i="0" u="none" strike="noStrike" kern="0" cap="none" spc="0" normalizeH="0" baseline="0" noProof="0" dirty="0" err="1">
                  <a:ln>
                    <a:noFill/>
                  </a:ln>
                  <a:solidFill>
                    <a:srgbClr val="3F3E3E"/>
                  </a:solidFill>
                  <a:effectLst/>
                  <a:uLnTx/>
                  <a:uFillTx/>
                  <a:latin typeface="Calibri" panose="020F0502020204030204"/>
                  <a:ea typeface="+mn-ea"/>
                  <a:cs typeface="+mn-cs"/>
                </a:rPr>
                <a:t>nakon</a:t>
              </a:r>
              <a:r>
                <a:rPr kumimoji="0" lang="en-GB" sz="1600" b="1" i="0" u="none" strike="noStrike" kern="0" cap="none" spc="0" normalizeH="0" baseline="0" noProof="0" dirty="0">
                  <a:ln>
                    <a:noFill/>
                  </a:ln>
                  <a:solidFill>
                    <a:srgbClr val="3F3E3E"/>
                  </a:solidFill>
                  <a:effectLst/>
                  <a:uLnTx/>
                  <a:uFillTx/>
                  <a:latin typeface="Calibri" panose="020F0502020204030204"/>
                  <a:ea typeface="+mn-ea"/>
                  <a:cs typeface="+mn-cs"/>
                </a:rPr>
                <a:t> </a:t>
              </a:r>
              <a:r>
                <a:rPr kumimoji="0" lang="en-GB" sz="1600" b="1" i="0" u="none" strike="noStrike" kern="0" cap="none" spc="0" normalizeH="0" baseline="0" noProof="0" dirty="0" err="1">
                  <a:ln>
                    <a:noFill/>
                  </a:ln>
                  <a:solidFill>
                    <a:srgbClr val="3F3E3E"/>
                  </a:solidFill>
                  <a:effectLst/>
                  <a:uLnTx/>
                  <a:uFillTx/>
                  <a:latin typeface="Calibri" panose="020F0502020204030204"/>
                  <a:ea typeface="+mn-ea"/>
                  <a:cs typeface="+mn-cs"/>
                </a:rPr>
                <a:t>izdavanja</a:t>
              </a:r>
              <a:r>
                <a:rPr kumimoji="0" lang="en-GB" sz="1600" b="1" i="0" u="none" strike="noStrike" kern="0" cap="none" spc="0" normalizeH="0" baseline="0" noProof="0" dirty="0">
                  <a:ln>
                    <a:noFill/>
                  </a:ln>
                  <a:solidFill>
                    <a:srgbClr val="3F3E3E"/>
                  </a:solidFill>
                  <a:effectLst/>
                  <a:uLnTx/>
                  <a:uFillTx/>
                  <a:latin typeface="Calibri" panose="020F0502020204030204"/>
                  <a:ea typeface="+mn-ea"/>
                  <a:cs typeface="+mn-cs"/>
                </a:rPr>
                <a:t> </a:t>
              </a:r>
              <a:r>
                <a:rPr kumimoji="0" lang="hr-HR" sz="1600" b="1" i="0" u="none" strike="noStrike" kern="0" cap="none" spc="0" normalizeH="0" baseline="0" noProof="0" dirty="0">
                  <a:ln>
                    <a:noFill/>
                  </a:ln>
                  <a:solidFill>
                    <a:srgbClr val="3F3E3E"/>
                  </a:solidFill>
                  <a:effectLst/>
                  <a:uLnTx/>
                  <a:uFillTx/>
                  <a:latin typeface="Calibri" panose="020F0502020204030204"/>
                  <a:ea typeface="+mn-ea"/>
                  <a:cs typeface="+mn-cs"/>
                </a:rPr>
                <a:t>NC</a:t>
              </a:r>
              <a:r>
                <a:rPr kumimoji="0" lang="en-GB" sz="1600" b="1" i="0" u="none" strike="noStrike" kern="0" cap="none" spc="0" normalizeH="0" baseline="0" noProof="0" dirty="0">
                  <a:ln>
                    <a:noFill/>
                  </a:ln>
                  <a:solidFill>
                    <a:srgbClr val="3F3E3E"/>
                  </a:solidFill>
                  <a:effectLst/>
                  <a:uLnTx/>
                  <a:uFillTx/>
                  <a:latin typeface="Calibri" panose="020F0502020204030204"/>
                  <a:ea typeface="+mn-ea"/>
                  <a:cs typeface="+mn-cs"/>
                </a:rPr>
                <a:t> </a:t>
              </a:r>
              <a:r>
                <a:rPr kumimoji="0" lang="en-GB" sz="1600" b="1" i="0" u="none" strike="noStrike" kern="0" cap="none" spc="0" normalizeH="0" baseline="0" noProof="0" dirty="0" err="1">
                  <a:ln>
                    <a:noFill/>
                  </a:ln>
                  <a:solidFill>
                    <a:srgbClr val="3F3E3E"/>
                  </a:solidFill>
                  <a:effectLst/>
                  <a:uLnTx/>
                  <a:uFillTx/>
                  <a:latin typeface="Calibri" panose="020F0502020204030204"/>
                  <a:ea typeface="+mn-ea"/>
                  <a:cs typeface="+mn-cs"/>
                </a:rPr>
                <a:t>certifikata</a:t>
              </a:r>
              <a:r>
                <a:rPr kumimoji="0" lang="hr-HR" sz="1600" b="1" i="0" u="none" strike="noStrike" kern="0" cap="none" spc="0" normalizeH="0" baseline="0" noProof="0" dirty="0">
                  <a:ln>
                    <a:noFill/>
                  </a:ln>
                  <a:solidFill>
                    <a:srgbClr val="3F3E3E"/>
                  </a:solidFill>
                  <a:effectLst/>
                  <a:uLnTx/>
                  <a:uFillTx/>
                  <a:latin typeface="Calibri" panose="020F0502020204030204"/>
                  <a:ea typeface="+mn-ea"/>
                  <a:cs typeface="+mn-cs"/>
                </a:rPr>
                <a:t> </a:t>
              </a:r>
              <a:r>
                <a:rPr kumimoji="0" lang="hr-HR" sz="1600" b="0" i="0" u="none" strike="noStrike" kern="0" cap="none" spc="0" normalizeH="0" baseline="0" noProof="0" dirty="0">
                  <a:ln>
                    <a:noFill/>
                  </a:ln>
                  <a:solidFill>
                    <a:srgbClr val="3F3E3E"/>
                  </a:solidFill>
                  <a:effectLst/>
                  <a:uLnTx/>
                  <a:uFillTx/>
                  <a:latin typeface="Calibri" panose="020F0502020204030204"/>
                  <a:ea typeface="+mn-ea"/>
                  <a:cs typeface="+mn-cs"/>
                </a:rPr>
                <a:t>svih projektnih partnera</a:t>
              </a:r>
              <a:endParaRPr kumimoji="0" lang="en-GB" sz="1600" b="0" i="0" u="none" strike="noStrike" kern="0" cap="none" spc="0" normalizeH="0" baseline="0" noProof="0" dirty="0">
                <a:ln>
                  <a:noFill/>
                </a:ln>
                <a:solidFill>
                  <a:srgbClr val="3F3E3E"/>
                </a:solidFill>
                <a:effectLst/>
                <a:uLnTx/>
                <a:uFillTx/>
                <a:latin typeface="Calibri" panose="020F0502020204030204"/>
                <a:ea typeface="+mn-ea"/>
                <a:cs typeface="+mn-cs"/>
              </a:endParaRPr>
            </a:p>
          </p:txBody>
        </p:sp>
        <p:sp>
          <p:nvSpPr>
            <p:cNvPr id="37" name="Freeform: Shape 15">
              <a:extLst>
                <a:ext uri="{FF2B5EF4-FFF2-40B4-BE49-F238E27FC236}">
                  <a16:creationId xmlns:a16="http://schemas.microsoft.com/office/drawing/2014/main" id="{6B612332-C959-7DD9-693E-08A9485A9F4C}"/>
                </a:ext>
              </a:extLst>
            </p:cNvPr>
            <p:cNvSpPr/>
            <p:nvPr/>
          </p:nvSpPr>
          <p:spPr>
            <a:xfrm>
              <a:off x="4548741" y="1630541"/>
              <a:ext cx="463062" cy="358727"/>
            </a:xfrm>
            <a:custGeom>
              <a:avLst/>
              <a:gdLst>
                <a:gd name="connsiteX0" fmla="*/ 0 w 463062"/>
                <a:gd name="connsiteY0" fmla="*/ 71745 h 358727"/>
                <a:gd name="connsiteX1" fmla="*/ 283699 w 463062"/>
                <a:gd name="connsiteY1" fmla="*/ 71745 h 358727"/>
                <a:gd name="connsiteX2" fmla="*/ 283699 w 463062"/>
                <a:gd name="connsiteY2" fmla="*/ 0 h 358727"/>
                <a:gd name="connsiteX3" fmla="*/ 463062 w 463062"/>
                <a:gd name="connsiteY3" fmla="*/ 179364 h 358727"/>
                <a:gd name="connsiteX4" fmla="*/ 283699 w 463062"/>
                <a:gd name="connsiteY4" fmla="*/ 358727 h 358727"/>
                <a:gd name="connsiteX5" fmla="*/ 283699 w 463062"/>
                <a:gd name="connsiteY5" fmla="*/ 286982 h 358727"/>
                <a:gd name="connsiteX6" fmla="*/ 0 w 463062"/>
                <a:gd name="connsiteY6" fmla="*/ 286982 h 358727"/>
                <a:gd name="connsiteX7" fmla="*/ 0 w 463062"/>
                <a:gd name="connsiteY7" fmla="*/ 71745 h 35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062" h="358727">
                  <a:moveTo>
                    <a:pt x="0" y="71745"/>
                  </a:moveTo>
                  <a:lnTo>
                    <a:pt x="283699" y="71745"/>
                  </a:lnTo>
                  <a:lnTo>
                    <a:pt x="283699" y="0"/>
                  </a:lnTo>
                  <a:lnTo>
                    <a:pt x="463062" y="179364"/>
                  </a:lnTo>
                  <a:lnTo>
                    <a:pt x="283699" y="358727"/>
                  </a:lnTo>
                  <a:lnTo>
                    <a:pt x="283699" y="286982"/>
                  </a:lnTo>
                  <a:lnTo>
                    <a:pt x="0" y="286982"/>
                  </a:lnTo>
                  <a:lnTo>
                    <a:pt x="0" y="71745"/>
                  </a:lnTo>
                  <a:close/>
                </a:path>
              </a:pathLst>
            </a:custGeom>
            <a:solidFill>
              <a:schemeClr val="accent5">
                <a:lumMod val="60000"/>
                <a:lumOff val="40000"/>
              </a:schemeClr>
            </a:solidFill>
            <a:ln>
              <a:noFill/>
            </a:ln>
            <a:effectLst/>
          </p:spPr>
          <p:txBody>
            <a:bodyPr spcFirstLastPara="0" vert="horz" wrap="square" lIns="0" tIns="71745" rIns="107618" bIns="7174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GB" sz="900" b="0" i="0" u="none" strike="noStrike" kern="0" cap="none" spc="0" normalizeH="0" baseline="0" noProof="0" dirty="0">
                <a:ln>
                  <a:noFill/>
                </a:ln>
                <a:solidFill>
                  <a:sysClr val="window" lastClr="FFFFFF"/>
                </a:solidFill>
                <a:effectLst/>
                <a:uLnTx/>
                <a:uFillTx/>
                <a:latin typeface="Trebuchet MS"/>
                <a:ea typeface="+mn-ea"/>
                <a:cs typeface="+mn-cs"/>
              </a:endParaRPr>
            </a:p>
          </p:txBody>
        </p:sp>
        <p:sp>
          <p:nvSpPr>
            <p:cNvPr id="38" name="Freeform: Shape 16">
              <a:extLst>
                <a:ext uri="{FF2B5EF4-FFF2-40B4-BE49-F238E27FC236}">
                  <a16:creationId xmlns:a16="http://schemas.microsoft.com/office/drawing/2014/main" id="{C2AAE5EB-8A46-BA46-D28E-E353D19713D1}"/>
                </a:ext>
              </a:extLst>
            </p:cNvPr>
            <p:cNvSpPr/>
            <p:nvPr/>
          </p:nvSpPr>
          <p:spPr>
            <a:xfrm>
              <a:off x="5191818" y="1475397"/>
              <a:ext cx="1599469" cy="855447"/>
            </a:xfrm>
            <a:custGeom>
              <a:avLst/>
              <a:gdLst>
                <a:gd name="connsiteX0" fmla="*/ 0 w 1440838"/>
                <a:gd name="connsiteY0" fmla="*/ 65769 h 657685"/>
                <a:gd name="connsiteX1" fmla="*/ 65769 w 1440838"/>
                <a:gd name="connsiteY1" fmla="*/ 0 h 657685"/>
                <a:gd name="connsiteX2" fmla="*/ 1375070 w 1440838"/>
                <a:gd name="connsiteY2" fmla="*/ 0 h 657685"/>
                <a:gd name="connsiteX3" fmla="*/ 1440839 w 1440838"/>
                <a:gd name="connsiteY3" fmla="*/ 65769 h 657685"/>
                <a:gd name="connsiteX4" fmla="*/ 1440838 w 1440838"/>
                <a:gd name="connsiteY4" fmla="*/ 591917 h 657685"/>
                <a:gd name="connsiteX5" fmla="*/ 1375069 w 1440838"/>
                <a:gd name="connsiteY5" fmla="*/ 657686 h 657685"/>
                <a:gd name="connsiteX6" fmla="*/ 65769 w 1440838"/>
                <a:gd name="connsiteY6" fmla="*/ 657685 h 657685"/>
                <a:gd name="connsiteX7" fmla="*/ 0 w 1440838"/>
                <a:gd name="connsiteY7" fmla="*/ 591916 h 657685"/>
                <a:gd name="connsiteX8" fmla="*/ 0 w 1440838"/>
                <a:gd name="connsiteY8" fmla="*/ 65769 h 657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38" h="657685">
                  <a:moveTo>
                    <a:pt x="0" y="65769"/>
                  </a:moveTo>
                  <a:cubicBezTo>
                    <a:pt x="0" y="29446"/>
                    <a:pt x="29446" y="0"/>
                    <a:pt x="65769" y="0"/>
                  </a:cubicBezTo>
                  <a:lnTo>
                    <a:pt x="1375070" y="0"/>
                  </a:lnTo>
                  <a:cubicBezTo>
                    <a:pt x="1411393" y="0"/>
                    <a:pt x="1440839" y="29446"/>
                    <a:pt x="1440839" y="65769"/>
                  </a:cubicBezTo>
                  <a:cubicBezTo>
                    <a:pt x="1440839" y="241152"/>
                    <a:pt x="1440838" y="416534"/>
                    <a:pt x="1440838" y="591917"/>
                  </a:cubicBezTo>
                  <a:cubicBezTo>
                    <a:pt x="1440838" y="628240"/>
                    <a:pt x="1411392" y="657686"/>
                    <a:pt x="1375069" y="657686"/>
                  </a:cubicBezTo>
                  <a:lnTo>
                    <a:pt x="65769" y="657685"/>
                  </a:lnTo>
                  <a:cubicBezTo>
                    <a:pt x="29446" y="657685"/>
                    <a:pt x="0" y="628239"/>
                    <a:pt x="0" y="591916"/>
                  </a:cubicBezTo>
                  <a:lnTo>
                    <a:pt x="0" y="65769"/>
                  </a:lnTo>
                  <a:close/>
                </a:path>
              </a:pathLst>
            </a:custGeom>
            <a:solidFill>
              <a:schemeClr val="accent5">
                <a:lumMod val="60000"/>
                <a:lumOff val="40000"/>
              </a:schemeClr>
            </a:solidFill>
            <a:ln w="25400" cap="flat" cmpd="sng" algn="ctr">
              <a:solidFill>
                <a:sysClr val="window" lastClr="FFFFFF">
                  <a:hueOff val="0"/>
                  <a:satOff val="0"/>
                  <a:lumOff val="0"/>
                  <a:alphaOff val="0"/>
                </a:sysClr>
              </a:solidFill>
              <a:prstDash val="solid"/>
            </a:ln>
            <a:effectLst/>
          </p:spPr>
          <p:txBody>
            <a:bodyPr spcFirstLastPara="0" vert="horz" wrap="square" lIns="91074" tIns="91074" rIns="91074" bIns="273980" numCol="1" spcCol="1270" anchor="t" anchorCtr="0">
              <a:noAutofit/>
            </a:bodyPr>
            <a:lstStyle/>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hr-HR" sz="1700" b="1" i="0" u="none" strike="noStrike" kern="0" cap="none" spc="0" normalizeH="0" baseline="0" noProof="0" dirty="0">
                  <a:ln>
                    <a:noFill/>
                  </a:ln>
                  <a:solidFill>
                    <a:srgbClr val="5B9BD5">
                      <a:lumMod val="50000"/>
                    </a:srgbClr>
                  </a:solidFill>
                  <a:effectLst/>
                  <a:uLnTx/>
                  <a:uFillTx/>
                  <a:latin typeface="Calibri" panose="020F0502020204030204"/>
                  <a:ea typeface="+mn-ea"/>
                  <a:cs typeface="+mn-cs"/>
                </a:rPr>
                <a:t>AB </a:t>
              </a:r>
            </a:p>
            <a:p>
              <a:pPr marL="0" marR="0" lvl="0" indent="0" algn="ctr" defTabSz="488950" rtl="0" eaLnBrk="1" fontAlgn="auto" latinLnBrk="0" hangingPunct="1">
                <a:lnSpc>
                  <a:spcPct val="90000"/>
                </a:lnSpc>
                <a:spcBef>
                  <a:spcPct val="0"/>
                </a:spcBef>
                <a:spcAft>
                  <a:spcPct val="35000"/>
                </a:spcAft>
                <a:buClrTx/>
                <a:buSzTx/>
                <a:buFontTx/>
                <a:buNone/>
                <a:tabLst/>
                <a:defRPr/>
              </a:pPr>
              <a:r>
                <a:rPr kumimoji="0" lang="hr-HR" sz="1400" b="1" i="0" u="none" strike="noStrike" kern="0" cap="none" spc="0" normalizeH="0" baseline="0" noProof="0" dirty="0">
                  <a:ln>
                    <a:noFill/>
                  </a:ln>
                  <a:solidFill>
                    <a:srgbClr val="5B9BD5">
                      <a:lumMod val="50000"/>
                    </a:srgbClr>
                  </a:solidFill>
                  <a:effectLst/>
                  <a:uLnTx/>
                  <a:uFillTx/>
                  <a:latin typeface="Calibri" panose="020F0502020204030204"/>
                  <a:ea typeface="+mn-ea"/>
                  <a:cs typeface="+mn-cs"/>
                </a:rPr>
                <a:t>(</a:t>
              </a:r>
              <a:r>
                <a:rPr kumimoji="0" lang="hr-HR" sz="1400" b="1" i="0" u="none" strike="noStrike" kern="0" cap="none" spc="0" normalizeH="0" baseline="0" noProof="0" dirty="0" err="1">
                  <a:ln>
                    <a:noFill/>
                  </a:ln>
                  <a:solidFill>
                    <a:srgbClr val="5B9BD5">
                      <a:lumMod val="50000"/>
                    </a:srgbClr>
                  </a:solidFill>
                  <a:effectLst/>
                  <a:uLnTx/>
                  <a:uFillTx/>
                  <a:latin typeface="Calibri" panose="020F0502020204030204"/>
                  <a:ea typeface="+mn-ea"/>
                  <a:cs typeface="+mn-cs"/>
                </a:rPr>
                <a:t>Accounting</a:t>
              </a:r>
              <a:r>
                <a:rPr kumimoji="0" lang="hr-HR" sz="1400" b="1" i="0" u="none" strike="noStrike" kern="0" cap="none" spc="0" normalizeH="0" baseline="0" noProof="0" dirty="0">
                  <a:ln>
                    <a:noFill/>
                  </a:ln>
                  <a:solidFill>
                    <a:srgbClr val="5B9BD5">
                      <a:lumMod val="50000"/>
                    </a:srgbClr>
                  </a:solidFill>
                  <a:effectLst/>
                  <a:uLnTx/>
                  <a:uFillTx/>
                  <a:latin typeface="Calibri" panose="020F0502020204030204"/>
                  <a:ea typeface="+mn-ea"/>
                  <a:cs typeface="+mn-cs"/>
                </a:rPr>
                <a:t> </a:t>
              </a:r>
              <a:r>
                <a:rPr kumimoji="0" lang="hr-HR" sz="1400" b="1" i="0" u="none" strike="noStrike" kern="0" cap="none" spc="0" normalizeH="0" baseline="0" noProof="0" dirty="0" err="1">
                  <a:ln>
                    <a:noFill/>
                  </a:ln>
                  <a:solidFill>
                    <a:srgbClr val="5B9BD5">
                      <a:lumMod val="50000"/>
                    </a:srgbClr>
                  </a:solidFill>
                  <a:effectLst/>
                  <a:uLnTx/>
                  <a:uFillTx/>
                  <a:latin typeface="Calibri" panose="020F0502020204030204"/>
                  <a:ea typeface="+mn-ea"/>
                  <a:cs typeface="+mn-cs"/>
                </a:rPr>
                <a:t>Body</a:t>
              </a:r>
              <a:r>
                <a:rPr kumimoji="0" lang="hr-HR" sz="1400" b="1" i="0" u="none" strike="noStrike" kern="0" cap="none" spc="0" normalizeH="0" baseline="0" noProof="0" dirty="0">
                  <a:ln>
                    <a:noFill/>
                  </a:ln>
                  <a:solidFill>
                    <a:srgbClr val="5B9BD5">
                      <a:lumMod val="50000"/>
                    </a:srgbClr>
                  </a:solidFill>
                  <a:effectLst/>
                  <a:uLnTx/>
                  <a:uFillTx/>
                  <a:latin typeface="Calibri" panose="020F0502020204030204"/>
                  <a:ea typeface="+mn-ea"/>
                  <a:cs typeface="+mn-cs"/>
                </a:rPr>
                <a:t>)</a:t>
              </a:r>
              <a:endParaRPr kumimoji="0" lang="en-GB" sz="1400" b="1" i="0" u="none" strike="noStrike" kern="0" cap="none" spc="0" normalizeH="0" baseline="0" noProof="0" dirty="0">
                <a:ln>
                  <a:noFill/>
                </a:ln>
                <a:solidFill>
                  <a:srgbClr val="5B9BD5">
                    <a:lumMod val="50000"/>
                  </a:srgbClr>
                </a:solidFill>
                <a:effectLst/>
                <a:uLnTx/>
                <a:uFillTx/>
                <a:latin typeface="Calibri" panose="020F0502020204030204"/>
                <a:ea typeface="+mn-ea"/>
                <a:cs typeface="+mn-cs"/>
              </a:endParaRPr>
            </a:p>
          </p:txBody>
        </p:sp>
        <p:sp>
          <p:nvSpPr>
            <p:cNvPr id="39" name="Freeform: Shape 17">
              <a:extLst>
                <a:ext uri="{FF2B5EF4-FFF2-40B4-BE49-F238E27FC236}">
                  <a16:creationId xmlns:a16="http://schemas.microsoft.com/office/drawing/2014/main" id="{47B88C5E-6029-2B79-AB99-B14DB2CC3BB3}"/>
                </a:ext>
              </a:extLst>
            </p:cNvPr>
            <p:cNvSpPr/>
            <p:nvPr/>
          </p:nvSpPr>
          <p:spPr>
            <a:xfrm>
              <a:off x="5269853" y="2111616"/>
              <a:ext cx="2006703" cy="1240975"/>
            </a:xfrm>
            <a:custGeom>
              <a:avLst/>
              <a:gdLst>
                <a:gd name="connsiteX0" fmla="*/ 0 w 1440838"/>
                <a:gd name="connsiteY0" fmla="*/ 144084 h 2352796"/>
                <a:gd name="connsiteX1" fmla="*/ 144084 w 1440838"/>
                <a:gd name="connsiteY1" fmla="*/ 0 h 2352796"/>
                <a:gd name="connsiteX2" fmla="*/ 1296754 w 1440838"/>
                <a:gd name="connsiteY2" fmla="*/ 0 h 2352796"/>
                <a:gd name="connsiteX3" fmla="*/ 1440838 w 1440838"/>
                <a:gd name="connsiteY3" fmla="*/ 144084 h 2352796"/>
                <a:gd name="connsiteX4" fmla="*/ 1440838 w 1440838"/>
                <a:gd name="connsiteY4" fmla="*/ 2208712 h 2352796"/>
                <a:gd name="connsiteX5" fmla="*/ 1296754 w 1440838"/>
                <a:gd name="connsiteY5" fmla="*/ 2352796 h 2352796"/>
                <a:gd name="connsiteX6" fmla="*/ 144084 w 1440838"/>
                <a:gd name="connsiteY6" fmla="*/ 2352796 h 2352796"/>
                <a:gd name="connsiteX7" fmla="*/ 0 w 1440838"/>
                <a:gd name="connsiteY7" fmla="*/ 2208712 h 2352796"/>
                <a:gd name="connsiteX8" fmla="*/ 0 w 1440838"/>
                <a:gd name="connsiteY8" fmla="*/ 144084 h 235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0838" h="2352796">
                  <a:moveTo>
                    <a:pt x="0" y="144084"/>
                  </a:moveTo>
                  <a:cubicBezTo>
                    <a:pt x="0" y="64509"/>
                    <a:pt x="64509" y="0"/>
                    <a:pt x="144084" y="0"/>
                  </a:cubicBezTo>
                  <a:lnTo>
                    <a:pt x="1296754" y="0"/>
                  </a:lnTo>
                  <a:cubicBezTo>
                    <a:pt x="1376329" y="0"/>
                    <a:pt x="1440838" y="64509"/>
                    <a:pt x="1440838" y="144084"/>
                  </a:cubicBezTo>
                  <a:lnTo>
                    <a:pt x="1440838" y="2208712"/>
                  </a:lnTo>
                  <a:cubicBezTo>
                    <a:pt x="1440838" y="2288287"/>
                    <a:pt x="1376329" y="2352796"/>
                    <a:pt x="1296754" y="2352796"/>
                  </a:cubicBezTo>
                  <a:lnTo>
                    <a:pt x="144084" y="2352796"/>
                  </a:lnTo>
                  <a:cubicBezTo>
                    <a:pt x="64509" y="2352796"/>
                    <a:pt x="0" y="2288287"/>
                    <a:pt x="0" y="2208712"/>
                  </a:cubicBezTo>
                  <a:lnTo>
                    <a:pt x="0" y="144084"/>
                  </a:lnTo>
                  <a:close/>
                </a:path>
              </a:pathLst>
            </a:custGeom>
            <a:solidFill>
              <a:sysClr val="window" lastClr="FFFFFF">
                <a:alpha val="90000"/>
                <a:hueOff val="0"/>
                <a:satOff val="0"/>
                <a:lumOff val="0"/>
                <a:alphaOff val="0"/>
              </a:sysClr>
            </a:solidFill>
            <a:ln w="25400" cap="flat" cmpd="sng" algn="ctr">
              <a:solidFill>
                <a:srgbClr val="4F81BD">
                  <a:hueOff val="0"/>
                  <a:satOff val="0"/>
                  <a:lumOff val="0"/>
                  <a:alphaOff val="0"/>
                </a:srgbClr>
              </a:solidFill>
              <a:prstDash val="solid"/>
            </a:ln>
            <a:effectLst/>
          </p:spPr>
          <p:txBody>
            <a:bodyPr spcFirstLastPara="0" vert="horz" wrap="square" lIns="120433" tIns="120433" rIns="120433" bIns="120433" numCol="1" spcCol="1270" anchor="t" anchorCtr="0">
              <a:noAutofit/>
            </a:bodyPr>
            <a:lstStyle/>
            <a:p>
              <a:pPr marL="0" marR="0" lvl="1" indent="0" algn="l" defTabSz="488950" rtl="0" eaLnBrk="1" fontAlgn="auto" latinLnBrk="0" hangingPunct="1">
                <a:lnSpc>
                  <a:spcPct val="90000"/>
                </a:lnSpc>
                <a:spcBef>
                  <a:spcPct val="0"/>
                </a:spcBef>
                <a:spcAft>
                  <a:spcPct val="15000"/>
                </a:spcAft>
                <a:buClrTx/>
                <a:buSzTx/>
                <a:buFontTx/>
                <a:buNone/>
                <a:tabLst/>
                <a:defRPr/>
              </a:pPr>
              <a:r>
                <a:rPr kumimoji="0" lang="hr-HR" sz="1600" b="0" i="0" u="none" strike="noStrike" kern="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LP </a:t>
              </a:r>
              <a:r>
                <a:rPr kumimoji="0" lang="hr-HR" sz="1600" b="1" i="0" u="none" strike="noStrike" kern="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prima nadoknadu sredstava </a:t>
              </a:r>
              <a:r>
                <a:rPr kumimoji="0" lang="hr-HR" sz="1600" b="0" i="0" u="none" strike="noStrike" kern="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(ukupno: unutar </a:t>
              </a:r>
              <a:r>
                <a:rPr kumimoji="0" lang="en-GB" sz="1600" b="1" i="0" u="none" strike="noStrike" kern="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80 dana </a:t>
              </a:r>
              <a:r>
                <a:rPr kumimoji="0" lang="en-GB" sz="1600" b="0" i="0" u="none" strike="noStrike" kern="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od </a:t>
              </a:r>
              <a:r>
                <a:rPr kumimoji="0" lang="en-GB" sz="1600" b="0" i="0" u="none" strike="noStrike" kern="0" cap="none" spc="0" normalizeH="0" baseline="0" noProof="0" dirty="0" err="1">
                  <a:ln>
                    <a:noFill/>
                  </a:ln>
                  <a:solidFill>
                    <a:sysClr val="windowText" lastClr="000000">
                      <a:hueOff val="0"/>
                      <a:satOff val="0"/>
                      <a:lumOff val="0"/>
                      <a:alphaOff val="0"/>
                    </a:sysClr>
                  </a:solidFill>
                  <a:effectLst/>
                  <a:uLnTx/>
                  <a:uFillTx/>
                  <a:latin typeface="Calibri" panose="020F0502020204030204"/>
                  <a:ea typeface="+mn-ea"/>
                  <a:cs typeface="+mn-cs"/>
                </a:rPr>
                <a:t>datuma</a:t>
              </a:r>
              <a:r>
                <a:rPr kumimoji="0" lang="en-GB" sz="1600" b="0" i="0" u="none" strike="noStrike" kern="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 </a:t>
              </a:r>
              <a:r>
                <a:rPr kumimoji="0" lang="en-GB" sz="1600" b="0" i="0" u="none" strike="noStrike" kern="0" cap="none" spc="0" normalizeH="0" baseline="0" noProof="0" dirty="0" err="1">
                  <a:ln>
                    <a:noFill/>
                  </a:ln>
                  <a:solidFill>
                    <a:sysClr val="windowText" lastClr="000000">
                      <a:hueOff val="0"/>
                      <a:satOff val="0"/>
                      <a:lumOff val="0"/>
                      <a:alphaOff val="0"/>
                    </a:sysClr>
                  </a:solidFill>
                  <a:effectLst/>
                  <a:uLnTx/>
                  <a:uFillTx/>
                  <a:latin typeface="Calibri" panose="020F0502020204030204"/>
                  <a:ea typeface="+mn-ea"/>
                  <a:cs typeface="+mn-cs"/>
                </a:rPr>
                <a:t>podnošenja</a:t>
              </a:r>
              <a:r>
                <a:rPr kumimoji="0" lang="en-GB" sz="1600" b="0" i="0" u="none" strike="noStrike" kern="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 </a:t>
              </a:r>
              <a:r>
                <a:rPr kumimoji="0" lang="hr-HR" sz="1600" b="0" i="0" u="none" strike="noStrike" kern="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rPr>
                <a:t>projektnog izvješća JS-u/MA-u)</a:t>
              </a:r>
              <a:endParaRPr kumimoji="0" lang="en-GB" sz="1600" b="0" i="0" u="none" strike="noStrike" kern="0" cap="none" spc="0" normalizeH="0" baseline="0" noProof="0" dirty="0">
                <a:ln>
                  <a:noFill/>
                </a:ln>
                <a:solidFill>
                  <a:sysClr val="windowText" lastClr="000000">
                    <a:hueOff val="0"/>
                    <a:satOff val="0"/>
                    <a:lumOff val="0"/>
                    <a:alphaOff val="0"/>
                  </a:sysClr>
                </a:solidFill>
                <a:effectLst/>
                <a:uLnTx/>
                <a:uFillTx/>
                <a:latin typeface="Calibri" panose="020F0502020204030204"/>
                <a:ea typeface="+mn-ea"/>
                <a:cs typeface="+mn-cs"/>
              </a:endParaRPr>
            </a:p>
          </p:txBody>
        </p:sp>
      </p:grpSp>
      <p:sp>
        <p:nvSpPr>
          <p:cNvPr id="50" name="Freeform: Shape 18">
            <a:extLst>
              <a:ext uri="{FF2B5EF4-FFF2-40B4-BE49-F238E27FC236}">
                <a16:creationId xmlns:a16="http://schemas.microsoft.com/office/drawing/2014/main" id="{E10E24AA-543C-3F6A-9EFA-C986875E592E}"/>
              </a:ext>
            </a:extLst>
          </p:cNvPr>
          <p:cNvSpPr/>
          <p:nvPr/>
        </p:nvSpPr>
        <p:spPr>
          <a:xfrm rot="5400000">
            <a:off x="8891263" y="3760507"/>
            <a:ext cx="532299" cy="420658"/>
          </a:xfrm>
          <a:custGeom>
            <a:avLst/>
            <a:gdLst>
              <a:gd name="connsiteX0" fmla="*/ 0 w 463062"/>
              <a:gd name="connsiteY0" fmla="*/ 71745 h 358727"/>
              <a:gd name="connsiteX1" fmla="*/ 283699 w 463062"/>
              <a:gd name="connsiteY1" fmla="*/ 71745 h 358727"/>
              <a:gd name="connsiteX2" fmla="*/ 283699 w 463062"/>
              <a:gd name="connsiteY2" fmla="*/ 0 h 358727"/>
              <a:gd name="connsiteX3" fmla="*/ 463062 w 463062"/>
              <a:gd name="connsiteY3" fmla="*/ 179364 h 358727"/>
              <a:gd name="connsiteX4" fmla="*/ 283699 w 463062"/>
              <a:gd name="connsiteY4" fmla="*/ 358727 h 358727"/>
              <a:gd name="connsiteX5" fmla="*/ 283699 w 463062"/>
              <a:gd name="connsiteY5" fmla="*/ 286982 h 358727"/>
              <a:gd name="connsiteX6" fmla="*/ 0 w 463062"/>
              <a:gd name="connsiteY6" fmla="*/ 286982 h 358727"/>
              <a:gd name="connsiteX7" fmla="*/ 0 w 463062"/>
              <a:gd name="connsiteY7" fmla="*/ 71745 h 35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3062" h="358727">
                <a:moveTo>
                  <a:pt x="0" y="71745"/>
                </a:moveTo>
                <a:lnTo>
                  <a:pt x="283699" y="71745"/>
                </a:lnTo>
                <a:lnTo>
                  <a:pt x="283699" y="0"/>
                </a:lnTo>
                <a:lnTo>
                  <a:pt x="463062" y="179364"/>
                </a:lnTo>
                <a:lnTo>
                  <a:pt x="283699" y="358727"/>
                </a:lnTo>
                <a:lnTo>
                  <a:pt x="283699" y="286982"/>
                </a:lnTo>
                <a:lnTo>
                  <a:pt x="0" y="286982"/>
                </a:lnTo>
                <a:lnTo>
                  <a:pt x="0" y="71745"/>
                </a:lnTo>
                <a:close/>
              </a:path>
            </a:pathLst>
          </a:custGeom>
          <a:solidFill>
            <a:srgbClr val="92D050"/>
          </a:solidFill>
          <a:ln>
            <a:noFill/>
          </a:ln>
          <a:effectLst/>
        </p:spPr>
        <p:txBody>
          <a:bodyPr spcFirstLastPara="0" vert="horz" wrap="square" lIns="0" tIns="71745" rIns="107618" bIns="7174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endParaRPr kumimoji="0" lang="en-GB" sz="900" b="0" i="0" u="none" strike="noStrike" kern="0" cap="none" spc="0" normalizeH="0" baseline="0" noProof="0" dirty="0">
              <a:ln>
                <a:noFill/>
              </a:ln>
              <a:solidFill>
                <a:sysClr val="window" lastClr="FFFFFF"/>
              </a:solidFill>
              <a:effectLst/>
              <a:uLnTx/>
              <a:uFillTx/>
              <a:latin typeface="Trebuchet MS"/>
              <a:ea typeface="+mn-ea"/>
              <a:cs typeface="+mn-cs"/>
            </a:endParaRPr>
          </a:p>
        </p:txBody>
      </p:sp>
      <p:sp>
        <p:nvSpPr>
          <p:cNvPr id="54" name="Strelica: savijeno prema gore 53">
            <a:extLst>
              <a:ext uri="{FF2B5EF4-FFF2-40B4-BE49-F238E27FC236}">
                <a16:creationId xmlns:a16="http://schemas.microsoft.com/office/drawing/2014/main" id="{F870CC63-1088-D8FF-E122-1C84A51BFC62}"/>
              </a:ext>
            </a:extLst>
          </p:cNvPr>
          <p:cNvSpPr/>
          <p:nvPr/>
        </p:nvSpPr>
        <p:spPr>
          <a:xfrm rot="5400000">
            <a:off x="3209355" y="3881132"/>
            <a:ext cx="986751" cy="612769"/>
          </a:xfrm>
          <a:prstGeom prst="bentUpArrow">
            <a:avLst/>
          </a:prstGeom>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Inhaltsplatzhalter 12">
            <a:extLst>
              <a:ext uri="{FF2B5EF4-FFF2-40B4-BE49-F238E27FC236}">
                <a16:creationId xmlns:a16="http://schemas.microsoft.com/office/drawing/2014/main" id="{60EAF92F-FDC8-9DCB-24E2-B4ABDBBF318E}"/>
              </a:ext>
            </a:extLst>
          </p:cNvPr>
          <p:cNvSpPr txBox="1">
            <a:spLocks/>
          </p:cNvSpPr>
          <p:nvPr/>
        </p:nvSpPr>
        <p:spPr>
          <a:xfrm>
            <a:off x="3827417" y="3724820"/>
            <a:ext cx="4777881" cy="369332"/>
          </a:xfrm>
          <a:prstGeom prst="rect">
            <a:avLst/>
          </a:prstGeom>
          <a:solidFill>
            <a:srgbClr val="D23838">
              <a:lumMod val="20000"/>
              <a:lumOff val="80000"/>
            </a:srgbClr>
          </a:solidFill>
        </p:spPr>
        <p:txBody>
          <a:bodyPr vert="horz" wrap="square" lIns="91440" tIns="45720" rIns="91440" bIns="45720" rtlCol="0">
            <a:spAutoFit/>
          </a:bodyPr>
          <a:lstStyle>
            <a:lvl1pPr marL="342900" indent="-342900" algn="l" defTabSz="914400" rtl="0" eaLnBrk="1" latinLnBrk="0" hangingPunct="1">
              <a:spcBef>
                <a:spcPct val="20000"/>
              </a:spcBef>
              <a:buFont typeface="Arial"/>
              <a:buChar char="•"/>
              <a:defRPr sz="2000" kern="1200">
                <a:solidFill>
                  <a:schemeClr val="tx1"/>
                </a:solidFill>
                <a:latin typeface="Trebuchet MS" panose="020B0603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a:buChar char="•"/>
              <a:defRPr sz="1800" kern="1200">
                <a:solidFill>
                  <a:schemeClr val="tx1"/>
                </a:solidFill>
                <a:latin typeface="Trebuchet MS" panose="020B0603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a:buChar char="•"/>
              <a:defRPr sz="1600" kern="1200">
                <a:solidFill>
                  <a:schemeClr val="tx1"/>
                </a:solidFill>
                <a:latin typeface="Trebuchet MS" panose="020B0603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800" kern="1200">
                <a:solidFill>
                  <a:srgbClr val="969696"/>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800" kern="1200">
                <a:solidFill>
                  <a:srgbClr val="969696"/>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100000"/>
              </a:lnSpc>
              <a:spcBef>
                <a:spcPct val="20000"/>
              </a:spcBef>
              <a:spcAft>
                <a:spcPts val="0"/>
              </a:spcAft>
              <a:buClrTx/>
              <a:buSzTx/>
              <a:buFont typeface="Wingdings" panose="05000000000000000000" pitchFamily="2" charset="2"/>
              <a:buChar char="Ø"/>
              <a:tabLst/>
              <a:defRPr/>
            </a:pPr>
            <a:r>
              <a:rPr kumimoji="0" lang="hr-HR" sz="1800" b="0" i="0" u="none" strike="noStrike" kern="1200" cap="none" spc="0" normalizeH="0" baseline="0" noProof="0" dirty="0">
                <a:ln>
                  <a:noFill/>
                </a:ln>
                <a:solidFill>
                  <a:srgbClr val="3F3E3E"/>
                </a:solidFill>
                <a:effectLst/>
                <a:uLnTx/>
                <a:uFillTx/>
                <a:latin typeface="Trebuchet MS" panose="020B0603020202020204" pitchFamily="34" charset="0"/>
                <a:ea typeface="+mn-ea"/>
                <a:cs typeface="Arial" panose="020B0604020202020204" pitchFamily="34" charset="0"/>
              </a:rPr>
              <a:t>Paralelno pregledavanje izvještaja</a:t>
            </a:r>
            <a:endParaRPr kumimoji="0" lang="it-IT" sz="1800" b="0" i="0" u="none" strike="noStrike" kern="1200" cap="none" spc="0" normalizeH="0" baseline="0" noProof="0" dirty="0">
              <a:ln>
                <a:noFill/>
              </a:ln>
              <a:solidFill>
                <a:srgbClr val="3F3E3E"/>
              </a:solidFill>
              <a:effectLst/>
              <a:uLnTx/>
              <a:uFillTx/>
              <a:latin typeface="Trebuchet MS" panose="020B0603020202020204" pitchFamily="34" charset="0"/>
              <a:ea typeface="+mn-ea"/>
              <a:cs typeface="Arial" panose="020B0604020202020204" pitchFamily="34" charset="0"/>
            </a:endParaRPr>
          </a:p>
        </p:txBody>
      </p:sp>
      <p:grpSp>
        <p:nvGrpSpPr>
          <p:cNvPr id="56" name="Grupa 55">
            <a:extLst>
              <a:ext uri="{FF2B5EF4-FFF2-40B4-BE49-F238E27FC236}">
                <a16:creationId xmlns:a16="http://schemas.microsoft.com/office/drawing/2014/main" id="{454EE31E-B54B-4501-F9AF-6D555B5C349A}"/>
              </a:ext>
            </a:extLst>
          </p:cNvPr>
          <p:cNvGrpSpPr/>
          <p:nvPr/>
        </p:nvGrpSpPr>
        <p:grpSpPr>
          <a:xfrm>
            <a:off x="42402" y="2078738"/>
            <a:ext cx="2218899" cy="1338059"/>
            <a:chOff x="5700245" y="1251510"/>
            <a:chExt cx="1875909" cy="2245430"/>
          </a:xfrm>
        </p:grpSpPr>
        <p:sp>
          <p:nvSpPr>
            <p:cNvPr id="57" name="Pravokutnik: zaobljeni kutovi 56">
              <a:extLst>
                <a:ext uri="{FF2B5EF4-FFF2-40B4-BE49-F238E27FC236}">
                  <a16:creationId xmlns:a16="http://schemas.microsoft.com/office/drawing/2014/main" id="{784A096E-FBA1-1C6E-F7CE-6AE4C2A8F076}"/>
                </a:ext>
              </a:extLst>
            </p:cNvPr>
            <p:cNvSpPr/>
            <p:nvPr/>
          </p:nvSpPr>
          <p:spPr>
            <a:xfrm>
              <a:off x="5700246" y="1333753"/>
              <a:ext cx="1875908" cy="1374191"/>
            </a:xfrm>
            <a:prstGeom prst="roundRect">
              <a:avLst>
                <a:gd name="adj" fmla="val 10000"/>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 name="Pravokutnik: zaobljeni kutovi 4">
              <a:extLst>
                <a:ext uri="{FF2B5EF4-FFF2-40B4-BE49-F238E27FC236}">
                  <a16:creationId xmlns:a16="http://schemas.microsoft.com/office/drawing/2014/main" id="{D22FB359-6477-1157-3CEA-4F98CA8458BE}"/>
                </a:ext>
              </a:extLst>
            </p:cNvPr>
            <p:cNvSpPr txBox="1"/>
            <p:nvPr/>
          </p:nvSpPr>
          <p:spPr>
            <a:xfrm>
              <a:off x="5700245" y="1251510"/>
              <a:ext cx="1845485" cy="22454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hr-HR" sz="1800" b="1" i="0" u="none" strike="noStrike" kern="1200" cap="none" spc="0" normalizeH="0" baseline="0" noProof="0" dirty="0">
                  <a:ln>
                    <a:noFill/>
                  </a:ln>
                  <a:solidFill>
                    <a:prstClr val="white"/>
                  </a:solidFill>
                  <a:effectLst/>
                  <a:uLnTx/>
                  <a:uFillTx/>
                  <a:latin typeface="Calibri" panose="020F0502020204030204"/>
                  <a:ea typeface="+mn-ea"/>
                  <a:cs typeface="+mn-cs"/>
                </a:rPr>
                <a:t>Izvještaji o napretku  </a:t>
              </a:r>
              <a:r>
                <a:rPr kumimoji="0" lang="hr-HR" sz="1600" b="0" i="0" u="none" strike="noStrike" kern="1200" cap="none" spc="0" normalizeH="0" baseline="0" noProof="0" dirty="0">
                  <a:ln>
                    <a:noFill/>
                  </a:ln>
                  <a:solidFill>
                    <a:schemeClr val="bg1"/>
                  </a:solidFill>
                  <a:effectLst/>
                  <a:uLnTx/>
                  <a:uFillTx/>
                  <a:latin typeface="Calibri" panose="020F0502020204030204"/>
                  <a:ea typeface="+mn-ea"/>
                  <a:cs typeface="+mn-cs"/>
                </a:rPr>
                <a:t>Svaka </a:t>
              </a:r>
              <a:r>
                <a:rPr kumimoji="0" lang="hr-HR" sz="1600" b="1" i="0" u="none" strike="noStrike" kern="1200" cap="none" spc="0" normalizeH="0" baseline="0" noProof="0" dirty="0">
                  <a:ln>
                    <a:noFill/>
                  </a:ln>
                  <a:solidFill>
                    <a:schemeClr val="bg1"/>
                  </a:solidFill>
                  <a:effectLst/>
                  <a:uLnTx/>
                  <a:uFillTx/>
                  <a:latin typeface="Calibri" panose="020F0502020204030204"/>
                  <a:ea typeface="+mn-ea"/>
                  <a:cs typeface="+mn-cs"/>
                </a:rPr>
                <a:t>4</a:t>
              </a:r>
              <a:r>
                <a:rPr kumimoji="0" lang="hr-HR" sz="1600" b="0" i="0" u="none" strike="noStrike" kern="1200" cap="none" spc="0" normalizeH="0" baseline="0" noProof="0" dirty="0">
                  <a:ln>
                    <a:noFill/>
                  </a:ln>
                  <a:solidFill>
                    <a:schemeClr val="bg1"/>
                  </a:solidFill>
                  <a:effectLst/>
                  <a:uLnTx/>
                  <a:uFillTx/>
                  <a:latin typeface="Calibri" panose="020F0502020204030204"/>
                  <a:ea typeface="+mn-ea"/>
                  <a:cs typeface="+mn-cs"/>
                </a:rPr>
                <a:t> mjeseca provedbe projekta</a:t>
              </a:r>
              <a:endParaRPr kumimoji="0" lang="en-US" sz="1600" b="0"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59" name="Grupa 58">
            <a:extLst>
              <a:ext uri="{FF2B5EF4-FFF2-40B4-BE49-F238E27FC236}">
                <a16:creationId xmlns:a16="http://schemas.microsoft.com/office/drawing/2014/main" id="{2C78D595-6579-4E52-301B-AADB22B1332B}"/>
              </a:ext>
            </a:extLst>
          </p:cNvPr>
          <p:cNvGrpSpPr/>
          <p:nvPr/>
        </p:nvGrpSpPr>
        <p:grpSpPr>
          <a:xfrm>
            <a:off x="62833" y="4041868"/>
            <a:ext cx="2218898" cy="1130244"/>
            <a:chOff x="50807" y="1343042"/>
            <a:chExt cx="1875908" cy="1752925"/>
          </a:xfrm>
        </p:grpSpPr>
        <p:sp>
          <p:nvSpPr>
            <p:cNvPr id="60" name="Pravokutnik: zaobljeni kutovi 59">
              <a:extLst>
                <a:ext uri="{FF2B5EF4-FFF2-40B4-BE49-F238E27FC236}">
                  <a16:creationId xmlns:a16="http://schemas.microsoft.com/office/drawing/2014/main" id="{A069107A-7A31-6638-4715-6E9642F7F6CC}"/>
                </a:ext>
              </a:extLst>
            </p:cNvPr>
            <p:cNvSpPr/>
            <p:nvPr/>
          </p:nvSpPr>
          <p:spPr>
            <a:xfrm>
              <a:off x="50807" y="1343042"/>
              <a:ext cx="1875908" cy="1374191"/>
            </a:xfrm>
            <a:prstGeom prst="roundRect">
              <a:avLst>
                <a:gd name="adj" fmla="val 10000"/>
              </a:avLst>
            </a:prstGeom>
            <a:solidFill>
              <a:srgbClr val="00ADEE"/>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Pravokutnik: zaobljeni kutovi 4">
              <a:extLst>
                <a:ext uri="{FF2B5EF4-FFF2-40B4-BE49-F238E27FC236}">
                  <a16:creationId xmlns:a16="http://schemas.microsoft.com/office/drawing/2014/main" id="{3324D292-8C74-C156-16C7-ADD8FCCD568D}"/>
                </a:ext>
              </a:extLst>
            </p:cNvPr>
            <p:cNvSpPr txBox="1"/>
            <p:nvPr/>
          </p:nvSpPr>
          <p:spPr>
            <a:xfrm>
              <a:off x="91056" y="1605837"/>
              <a:ext cx="1795410" cy="14901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3820" tIns="83820" rIns="83820" bIns="83820" numCol="1" spcCol="1270" anchor="ctr" anchorCtr="0">
              <a:noAutofit/>
            </a:bodyPr>
            <a:lstStyle/>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hr-HR" sz="1700" b="1" i="0" u="none" strike="noStrike" kern="1200" cap="none" spc="0" normalizeH="0" baseline="0" noProof="0" dirty="0">
                  <a:ln>
                    <a:noFill/>
                  </a:ln>
                  <a:solidFill>
                    <a:prstClr val="white"/>
                  </a:solidFill>
                  <a:effectLst/>
                  <a:uLnTx/>
                  <a:uFillTx/>
                  <a:latin typeface="Calibri" panose="020F0502020204030204"/>
                  <a:ea typeface="+mn-ea"/>
                  <a:cs typeface="+mn-cs"/>
                </a:rPr>
                <a:t>Finalni izvještaj</a:t>
              </a:r>
            </a:p>
            <a:p>
              <a:pPr marL="0" marR="0" lvl="0" indent="0" algn="ctr" defTabSz="977900" rtl="0" eaLnBrk="1" fontAlgn="auto" latinLnBrk="0" hangingPunct="1">
                <a:lnSpc>
                  <a:spcPct val="90000"/>
                </a:lnSpc>
                <a:spcBef>
                  <a:spcPct val="0"/>
                </a:spcBef>
                <a:spcAft>
                  <a:spcPct val="35000"/>
                </a:spcAft>
                <a:buClrTx/>
                <a:buSzTx/>
                <a:buFontTx/>
                <a:buNone/>
                <a:tabLst/>
                <a:defRPr/>
              </a:pPr>
              <a:r>
                <a:rPr kumimoji="0" lang="hr-HR" sz="1600" b="0" i="0" u="none" strike="noStrike" kern="1200" cap="none" spc="0" normalizeH="0" baseline="0" noProof="0" dirty="0">
                  <a:ln>
                    <a:noFill/>
                  </a:ln>
                  <a:solidFill>
                    <a:schemeClr val="bg1"/>
                  </a:solidFill>
                  <a:effectLst/>
                  <a:uLnTx/>
                  <a:uFillTx/>
                  <a:latin typeface="Calibri" panose="020F0502020204030204"/>
                  <a:ea typeface="+mn-ea"/>
                  <a:cs typeface="+mn-cs"/>
                </a:rPr>
                <a:t>Pokriva zadnje mjesece provedbe </a:t>
              </a:r>
              <a:r>
                <a:rPr kumimoji="0" lang="hr-HR" sz="1600" b="1" i="0" u="none" strike="noStrike" kern="1200" cap="none" spc="0" normalizeH="0" baseline="0" noProof="0" dirty="0">
                  <a:ln>
                    <a:noFill/>
                  </a:ln>
                  <a:solidFill>
                    <a:schemeClr val="bg1"/>
                  </a:solidFill>
                  <a:effectLst/>
                  <a:uLnTx/>
                  <a:uFillTx/>
                  <a:latin typeface="Calibri" panose="020F0502020204030204"/>
                  <a:ea typeface="+mn-ea"/>
                  <a:cs typeface="+mn-cs"/>
                </a:rPr>
                <a:t>(4 ili manje)</a:t>
              </a:r>
              <a:endParaRPr kumimoji="0" lang="en-US" sz="1600" b="1" i="0" u="none" strike="noStrike" kern="1200" cap="none" spc="0" normalizeH="0" baseline="0" noProof="0" dirty="0">
                <a:ln>
                  <a:noFill/>
                </a:ln>
                <a:solidFill>
                  <a:schemeClr val="bg1"/>
                </a:solidFill>
                <a:effectLst/>
                <a:uLnTx/>
                <a:uFillTx/>
                <a:latin typeface="Calibri" panose="020F0502020204030204"/>
                <a:ea typeface="+mn-ea"/>
                <a:cs typeface="+mn-cs"/>
              </a:endParaRPr>
            </a:p>
            <a:p>
              <a:pPr marL="0" marR="0" lvl="0" indent="0" algn="ctr" defTabSz="977900" rtl="0" eaLnBrk="1" fontAlgn="auto" latinLnBrk="0" hangingPunct="1">
                <a:lnSpc>
                  <a:spcPct val="90000"/>
                </a:lnSpc>
                <a:spcBef>
                  <a:spcPct val="0"/>
                </a:spcBef>
                <a:spcAft>
                  <a:spcPct val="3500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12" name="Group 11">
            <a:extLst>
              <a:ext uri="{FF2B5EF4-FFF2-40B4-BE49-F238E27FC236}">
                <a16:creationId xmlns:a16="http://schemas.microsoft.com/office/drawing/2014/main" id="{2EB75F56-09F1-A584-89E0-7E0DA866F4E6}"/>
              </a:ext>
            </a:extLst>
          </p:cNvPr>
          <p:cNvGrpSpPr/>
          <p:nvPr/>
        </p:nvGrpSpPr>
        <p:grpSpPr>
          <a:xfrm>
            <a:off x="10960183" y="4060776"/>
            <a:ext cx="432000" cy="432000"/>
            <a:chOff x="905775" y="2014560"/>
            <a:chExt cx="432000" cy="432000"/>
          </a:xfrm>
          <a:solidFill>
            <a:schemeClr val="accent5">
              <a:lumMod val="40000"/>
              <a:lumOff val="60000"/>
            </a:schemeClr>
          </a:solidFill>
          <a:effectLst>
            <a:outerShdw blurRad="50800" dist="38100" dir="5400000" algn="t" rotWithShape="0">
              <a:prstClr val="black">
                <a:alpha val="40000"/>
              </a:prstClr>
            </a:outerShdw>
          </a:effectLst>
        </p:grpSpPr>
        <p:sp>
          <p:nvSpPr>
            <p:cNvPr id="13" name="Flowchart: Connector 12">
              <a:extLst>
                <a:ext uri="{FF2B5EF4-FFF2-40B4-BE49-F238E27FC236}">
                  <a16:creationId xmlns:a16="http://schemas.microsoft.com/office/drawing/2014/main" id="{40205429-4D15-57C7-C1CA-EF02B6D08069}"/>
                </a:ext>
              </a:extLst>
            </p:cNvPr>
            <p:cNvSpPr/>
            <p:nvPr/>
          </p:nvSpPr>
          <p:spPr>
            <a:xfrm>
              <a:off x="905775" y="2014560"/>
              <a:ext cx="432000" cy="432000"/>
            </a:xfrm>
            <a:prstGeom prst="flowChartConnector">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14" name="Graphic 13" descr="Checkmark outline">
              <a:extLst>
                <a:ext uri="{FF2B5EF4-FFF2-40B4-BE49-F238E27FC236}">
                  <a16:creationId xmlns:a16="http://schemas.microsoft.com/office/drawing/2014/main" id="{D71EABE2-36C1-E3DC-8A58-F94C92A196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0494" y="2129277"/>
              <a:ext cx="252000" cy="252000"/>
            </a:xfrm>
            <a:prstGeom prst="rect">
              <a:avLst/>
            </a:prstGeom>
          </p:spPr>
        </p:pic>
      </p:grpSp>
      <p:sp>
        <p:nvSpPr>
          <p:cNvPr id="3" name="Flowchart: Connector 2">
            <a:extLst>
              <a:ext uri="{FF2B5EF4-FFF2-40B4-BE49-F238E27FC236}">
                <a16:creationId xmlns:a16="http://schemas.microsoft.com/office/drawing/2014/main" id="{1F21F573-87B5-0DC0-D494-E631324B7837}"/>
              </a:ext>
            </a:extLst>
          </p:cNvPr>
          <p:cNvSpPr/>
          <p:nvPr/>
        </p:nvSpPr>
        <p:spPr>
          <a:xfrm>
            <a:off x="-2715001" y="-552163"/>
            <a:ext cx="988881" cy="432000"/>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8" name="Picture 18">
            <a:extLst>
              <a:ext uri="{FF2B5EF4-FFF2-40B4-BE49-F238E27FC236}">
                <a16:creationId xmlns:a16="http://schemas.microsoft.com/office/drawing/2014/main" id="{406D629F-057C-9AAF-BE8C-EECBDEF20941}"/>
              </a:ext>
            </a:extLst>
          </p:cNvPr>
          <p:cNvPicPr>
            <a:picLocks noChangeAspect="1"/>
          </p:cNvPicPr>
          <p:nvPr/>
        </p:nvPicPr>
        <p:blipFill>
          <a:blip r:embed="rId8"/>
          <a:stretch>
            <a:fillRect/>
          </a:stretch>
        </p:blipFill>
        <p:spPr>
          <a:xfrm>
            <a:off x="11212391" y="4187517"/>
            <a:ext cx="779075" cy="779075"/>
          </a:xfrm>
          <a:prstGeom prst="rect">
            <a:avLst/>
          </a:prstGeom>
        </p:spPr>
      </p:pic>
      <p:sp>
        <p:nvSpPr>
          <p:cNvPr id="69" name="Pravokutnik 68">
            <a:extLst>
              <a:ext uri="{FF2B5EF4-FFF2-40B4-BE49-F238E27FC236}">
                <a16:creationId xmlns:a16="http://schemas.microsoft.com/office/drawing/2014/main" id="{0B12833E-042B-51A2-BF1D-BDAFB1C9227A}"/>
              </a:ext>
            </a:extLst>
          </p:cNvPr>
          <p:cNvSpPr/>
          <p:nvPr/>
        </p:nvSpPr>
        <p:spPr>
          <a:xfrm rot="5400000">
            <a:off x="-429007" y="3129280"/>
            <a:ext cx="3288644"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4800" b="0" i="0" u="none" strike="noStrike" kern="1200" cap="none" spc="0" normalizeH="0" baseline="0" noProof="0" dirty="0">
                <a:ln w="0"/>
                <a:solidFill>
                  <a:srgbClr val="4472C4"/>
                </a:solidFill>
                <a:effectLst>
                  <a:outerShdw blurRad="38100" dist="25400" dir="5400000" algn="ctr" rotWithShape="0">
                    <a:srgbClr val="6E747A">
                      <a:alpha val="43000"/>
                    </a:srgbClr>
                  </a:outerShdw>
                </a:effectLst>
                <a:uLnTx/>
                <a:uFillTx/>
                <a:latin typeface="Calibri" panose="020F0502020204030204"/>
                <a:ea typeface="+mn-ea"/>
                <a:cs typeface="+mn-cs"/>
              </a:rPr>
              <a:t>. . . </a:t>
            </a:r>
          </a:p>
        </p:txBody>
      </p:sp>
    </p:spTree>
    <p:extLst>
      <p:ext uri="{BB962C8B-B14F-4D97-AF65-F5344CB8AC3E}">
        <p14:creationId xmlns:p14="http://schemas.microsoft.com/office/powerpoint/2010/main" val="3609395006"/>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35F488-D11C-6CAC-8706-13716622DA8B}"/>
              </a:ext>
            </a:extLst>
          </p:cNvPr>
          <p:cNvSpPr>
            <a:spLocks noGrp="1"/>
          </p:cNvSpPr>
          <p:nvPr>
            <p:ph type="title"/>
          </p:nvPr>
        </p:nvSpPr>
        <p:spPr>
          <a:xfrm>
            <a:off x="5833039" y="315845"/>
            <a:ext cx="5727440" cy="568325"/>
          </a:xfrm>
          <a:solidFill>
            <a:schemeClr val="accent1">
              <a:lumMod val="75000"/>
            </a:schemeClr>
          </a:solidFill>
        </p:spPr>
        <p:txBody>
          <a:bodyPr>
            <a:noAutofit/>
          </a:bodyPr>
          <a:lstStyle/>
          <a:p>
            <a:pPr algn="r"/>
            <a:r>
              <a:rPr lang="hr-HR" sz="3600" b="1" dirty="0">
                <a:solidFill>
                  <a:schemeClr val="bg1"/>
                </a:solidFill>
                <a:latin typeface="+mn-lt"/>
              </a:rPr>
              <a:t>UPRAVLJAČKA STRUKTURA</a:t>
            </a:r>
            <a:endParaRPr lang="en-US" sz="3600" b="1" dirty="0">
              <a:solidFill>
                <a:schemeClr val="bg1"/>
              </a:solidFill>
              <a:latin typeface="+mn-lt"/>
            </a:endParaRP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grpSp>
        <p:nvGrpSpPr>
          <p:cNvPr id="17" name="Group 16">
            <a:extLst>
              <a:ext uri="{FF2B5EF4-FFF2-40B4-BE49-F238E27FC236}">
                <a16:creationId xmlns:a16="http://schemas.microsoft.com/office/drawing/2014/main" id="{3E81CE5C-E8C9-8CD6-0943-63D74FFD70C9}"/>
              </a:ext>
            </a:extLst>
          </p:cNvPr>
          <p:cNvGrpSpPr/>
          <p:nvPr/>
        </p:nvGrpSpPr>
        <p:grpSpPr>
          <a:xfrm rot="3519713">
            <a:off x="5327196" y="2946917"/>
            <a:ext cx="1785258" cy="1785258"/>
            <a:chOff x="5016000" y="2349000"/>
            <a:chExt cx="2160000" cy="2160000"/>
          </a:xfrm>
        </p:grpSpPr>
        <p:sp>
          <p:nvSpPr>
            <p:cNvPr id="6" name="Oval 5">
              <a:extLst>
                <a:ext uri="{FF2B5EF4-FFF2-40B4-BE49-F238E27FC236}">
                  <a16:creationId xmlns:a16="http://schemas.microsoft.com/office/drawing/2014/main" id="{3E2B34F2-B950-7817-7963-8A297E8BD457}"/>
                </a:ext>
              </a:extLst>
            </p:cNvPr>
            <p:cNvSpPr/>
            <p:nvPr/>
          </p:nvSpPr>
          <p:spPr>
            <a:xfrm>
              <a:off x="5016000" y="2349000"/>
              <a:ext cx="2160000" cy="2160000"/>
            </a:xfrm>
            <a:prstGeom prst="ellipse">
              <a:avLst/>
            </a:prstGeom>
            <a:noFill/>
            <a:ln w="127000">
              <a:gradFill>
                <a:gsLst>
                  <a:gs pos="0">
                    <a:srgbClr val="4285F4"/>
                  </a:gs>
                  <a:gs pos="100000">
                    <a:srgbClr val="D65CC5"/>
                  </a:gs>
                </a:gsLst>
                <a:lin ang="5400000" scaled="1"/>
              </a:gradFill>
              <a:prstDash val="lg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16" name="TextBox 15">
              <a:extLst>
                <a:ext uri="{FF2B5EF4-FFF2-40B4-BE49-F238E27FC236}">
                  <a16:creationId xmlns:a16="http://schemas.microsoft.com/office/drawing/2014/main" id="{1A9150BD-2638-5863-2669-4025DF704870}"/>
                </a:ext>
              </a:extLst>
            </p:cNvPr>
            <p:cNvSpPr txBox="1"/>
            <p:nvPr/>
          </p:nvSpPr>
          <p:spPr>
            <a:xfrm rot="18080287">
              <a:off x="5160878" y="3075057"/>
              <a:ext cx="1902396" cy="782002"/>
            </a:xfrm>
            <a:prstGeom prst="rect">
              <a:avLst/>
            </a:prstGeom>
            <a:noFill/>
            <a:ln>
              <a:noFill/>
            </a:ln>
          </p:spPr>
          <p:txBody>
            <a:bodyPr wrap="square" rtlCol="0">
              <a:spAutoFit/>
            </a:bodyPr>
            <a:lstStyle/>
            <a:p>
              <a:pPr algn="ctr"/>
              <a:r>
                <a:rPr lang="hr-HR" b="1" dirty="0">
                  <a:solidFill>
                    <a:srgbClr val="7030A0"/>
                  </a:solidFill>
                </a:rPr>
                <a:t>UPRAVLJANJE PROGRAMOM</a:t>
              </a:r>
            </a:p>
          </p:txBody>
        </p:sp>
      </p:grpSp>
      <p:grpSp>
        <p:nvGrpSpPr>
          <p:cNvPr id="31" name="Group 30">
            <a:extLst>
              <a:ext uri="{FF2B5EF4-FFF2-40B4-BE49-F238E27FC236}">
                <a16:creationId xmlns:a16="http://schemas.microsoft.com/office/drawing/2014/main" id="{7BE53ACF-2D8D-C1A2-29D9-05DFF3F94683}"/>
              </a:ext>
            </a:extLst>
          </p:cNvPr>
          <p:cNvGrpSpPr/>
          <p:nvPr/>
        </p:nvGrpSpPr>
        <p:grpSpPr>
          <a:xfrm>
            <a:off x="5769825" y="1298532"/>
            <a:ext cx="900000" cy="1540836"/>
            <a:chOff x="5646000" y="1298532"/>
            <a:chExt cx="900000" cy="1540836"/>
          </a:xfrm>
        </p:grpSpPr>
        <p:grpSp>
          <p:nvGrpSpPr>
            <p:cNvPr id="24" name="Group 23">
              <a:extLst>
                <a:ext uri="{FF2B5EF4-FFF2-40B4-BE49-F238E27FC236}">
                  <a16:creationId xmlns:a16="http://schemas.microsoft.com/office/drawing/2014/main" id="{55EC7ACF-CED6-A010-CBD8-80090CBE5021}"/>
                </a:ext>
              </a:extLst>
            </p:cNvPr>
            <p:cNvGrpSpPr/>
            <p:nvPr/>
          </p:nvGrpSpPr>
          <p:grpSpPr>
            <a:xfrm>
              <a:off x="6042000" y="2223011"/>
              <a:ext cx="108000" cy="616357"/>
              <a:chOff x="6042000" y="2025600"/>
              <a:chExt cx="108000" cy="616357"/>
            </a:xfrm>
          </p:grpSpPr>
          <p:sp>
            <p:nvSpPr>
              <p:cNvPr id="18" name="Oval 17">
                <a:extLst>
                  <a:ext uri="{FF2B5EF4-FFF2-40B4-BE49-F238E27FC236}">
                    <a16:creationId xmlns:a16="http://schemas.microsoft.com/office/drawing/2014/main" id="{9744C304-B004-51CF-4E22-54DCC1CC2159}"/>
                  </a:ext>
                </a:extLst>
              </p:cNvPr>
              <p:cNvSpPr/>
              <p:nvPr/>
            </p:nvSpPr>
            <p:spPr>
              <a:xfrm>
                <a:off x="6042000" y="2533957"/>
                <a:ext cx="108000" cy="108000"/>
              </a:xfrm>
              <a:prstGeom prst="ellipse">
                <a:avLst/>
              </a:prstGeom>
              <a:noFill/>
              <a:ln w="6350">
                <a:solidFill>
                  <a:srgbClr val="4285F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21" name="Straight Connector 20">
                <a:extLst>
                  <a:ext uri="{FF2B5EF4-FFF2-40B4-BE49-F238E27FC236}">
                    <a16:creationId xmlns:a16="http://schemas.microsoft.com/office/drawing/2014/main" id="{B0244CA6-149A-107D-8704-77BB4ED69CED}"/>
                  </a:ext>
                </a:extLst>
              </p:cNvPr>
              <p:cNvCxnSpPr>
                <a:cxnSpLocks/>
              </p:cNvCxnSpPr>
              <p:nvPr/>
            </p:nvCxnSpPr>
            <p:spPr>
              <a:xfrm flipV="1">
                <a:off x="6096000" y="2025600"/>
                <a:ext cx="0" cy="508357"/>
              </a:xfrm>
              <a:prstGeom prst="line">
                <a:avLst/>
              </a:prstGeom>
              <a:ln w="6350">
                <a:solidFill>
                  <a:srgbClr val="4285F4"/>
                </a:solidFill>
                <a:prstDash val="sysDash"/>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96837AC4-E91D-D6DE-E256-EB3107512EBF}"/>
                </a:ext>
              </a:extLst>
            </p:cNvPr>
            <p:cNvGrpSpPr/>
            <p:nvPr/>
          </p:nvGrpSpPr>
          <p:grpSpPr>
            <a:xfrm>
              <a:off x="5646000" y="1298532"/>
              <a:ext cx="900000" cy="900000"/>
              <a:chOff x="3352800" y="1676400"/>
              <a:chExt cx="900000" cy="900000"/>
            </a:xfrm>
          </p:grpSpPr>
          <p:sp>
            <p:nvSpPr>
              <p:cNvPr id="25" name="Oval 24">
                <a:extLst>
                  <a:ext uri="{FF2B5EF4-FFF2-40B4-BE49-F238E27FC236}">
                    <a16:creationId xmlns:a16="http://schemas.microsoft.com/office/drawing/2014/main" id="{471A2DCD-1C21-3355-3142-DD4FBF843DCC}"/>
                  </a:ext>
                </a:extLst>
              </p:cNvPr>
              <p:cNvSpPr/>
              <p:nvPr/>
            </p:nvSpPr>
            <p:spPr>
              <a:xfrm>
                <a:off x="3352800" y="1676400"/>
                <a:ext cx="900000" cy="900000"/>
              </a:xfrm>
              <a:prstGeom prst="ellipse">
                <a:avLst/>
              </a:prstGeom>
              <a:noFill/>
              <a:ln w="6350">
                <a:solidFill>
                  <a:srgbClr val="4285F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r-HR" dirty="0"/>
                  <a:t>C</a:t>
                </a:r>
              </a:p>
            </p:txBody>
          </p:sp>
          <p:sp>
            <p:nvSpPr>
              <p:cNvPr id="26" name="TextBox 25">
                <a:extLst>
                  <a:ext uri="{FF2B5EF4-FFF2-40B4-BE49-F238E27FC236}">
                    <a16:creationId xmlns:a16="http://schemas.microsoft.com/office/drawing/2014/main" id="{DA28455E-B127-29B9-7B51-75586F200877}"/>
                  </a:ext>
                </a:extLst>
              </p:cNvPr>
              <p:cNvSpPr txBox="1"/>
              <p:nvPr/>
            </p:nvSpPr>
            <p:spPr>
              <a:xfrm>
                <a:off x="3470292" y="1926345"/>
                <a:ext cx="665016" cy="400110"/>
              </a:xfrm>
              <a:prstGeom prst="rect">
                <a:avLst/>
              </a:prstGeom>
              <a:noFill/>
              <a:ln w="6350">
                <a:noFill/>
                <a:prstDash val="sysDash"/>
              </a:ln>
            </p:spPr>
            <p:txBody>
              <a:bodyPr wrap="square" rtlCol="0">
                <a:spAutoFit/>
              </a:bodyPr>
              <a:lstStyle/>
              <a:p>
                <a:pPr algn="ctr"/>
                <a:r>
                  <a:rPr lang="hr-HR" sz="2000" b="1" dirty="0">
                    <a:solidFill>
                      <a:srgbClr val="4285F4"/>
                    </a:solidFill>
                  </a:rPr>
                  <a:t>MC</a:t>
                </a:r>
              </a:p>
            </p:txBody>
          </p:sp>
        </p:grpSp>
      </p:grpSp>
      <p:grpSp>
        <p:nvGrpSpPr>
          <p:cNvPr id="70" name="Group 69">
            <a:extLst>
              <a:ext uri="{FF2B5EF4-FFF2-40B4-BE49-F238E27FC236}">
                <a16:creationId xmlns:a16="http://schemas.microsoft.com/office/drawing/2014/main" id="{1B9D6B40-EF1E-87B8-5975-DDE565968C47}"/>
              </a:ext>
            </a:extLst>
          </p:cNvPr>
          <p:cNvGrpSpPr/>
          <p:nvPr/>
        </p:nvGrpSpPr>
        <p:grpSpPr>
          <a:xfrm>
            <a:off x="6731900" y="1303028"/>
            <a:ext cx="2881745" cy="844484"/>
            <a:chOff x="6608075" y="1303028"/>
            <a:chExt cx="2881745" cy="844484"/>
          </a:xfrm>
        </p:grpSpPr>
        <p:sp>
          <p:nvSpPr>
            <p:cNvPr id="28" name="Rectangle: Rounded Corners 27">
              <a:extLst>
                <a:ext uri="{FF2B5EF4-FFF2-40B4-BE49-F238E27FC236}">
                  <a16:creationId xmlns:a16="http://schemas.microsoft.com/office/drawing/2014/main" id="{EED79403-D13F-EBFB-C938-9890B6F6FC7C}"/>
                </a:ext>
              </a:extLst>
            </p:cNvPr>
            <p:cNvSpPr/>
            <p:nvPr/>
          </p:nvSpPr>
          <p:spPr>
            <a:xfrm>
              <a:off x="6608075" y="1303028"/>
              <a:ext cx="2881745" cy="844484"/>
            </a:xfrm>
            <a:prstGeom prst="roundRect">
              <a:avLst/>
            </a:prstGeom>
            <a:noFill/>
            <a:ln>
              <a:solidFill>
                <a:srgbClr val="4285F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0" name="TextBox 29">
              <a:extLst>
                <a:ext uri="{FF2B5EF4-FFF2-40B4-BE49-F238E27FC236}">
                  <a16:creationId xmlns:a16="http://schemas.microsoft.com/office/drawing/2014/main" id="{7E4AA556-7B2C-3B7D-F8A9-55680CA0BE9E}"/>
                </a:ext>
              </a:extLst>
            </p:cNvPr>
            <p:cNvSpPr txBox="1"/>
            <p:nvPr/>
          </p:nvSpPr>
          <p:spPr>
            <a:xfrm>
              <a:off x="6663492" y="1355938"/>
              <a:ext cx="2770909" cy="738664"/>
            </a:xfrm>
            <a:prstGeom prst="rect">
              <a:avLst/>
            </a:prstGeom>
            <a:noFill/>
            <a:ln>
              <a:noFill/>
              <a:prstDash val="sysDash"/>
            </a:ln>
          </p:spPr>
          <p:txBody>
            <a:bodyPr wrap="square" rtlCol="0">
              <a:spAutoFit/>
            </a:bodyPr>
            <a:lstStyle/>
            <a:p>
              <a:r>
                <a:rPr lang="hr-HR" sz="1400" b="1" dirty="0">
                  <a:solidFill>
                    <a:srgbClr val="4285F4"/>
                  </a:solidFill>
                </a:rPr>
                <a:t>ODBOR ZA PRAĆENJE</a:t>
              </a:r>
            </a:p>
            <a:p>
              <a:pPr marL="285750" indent="-285750">
                <a:buFont typeface="Wingdings" panose="05000000000000000000" pitchFamily="2" charset="2"/>
                <a:buChar char="§"/>
              </a:pPr>
              <a:r>
                <a:rPr lang="hr-HR" sz="1400" dirty="0">
                  <a:solidFill>
                    <a:srgbClr val="4285F4"/>
                  </a:solidFill>
                </a:rPr>
                <a:t>Selekcija projektnih prijedloga i alokacija sredstava</a:t>
              </a:r>
            </a:p>
          </p:txBody>
        </p:sp>
      </p:grpSp>
      <p:grpSp>
        <p:nvGrpSpPr>
          <p:cNvPr id="32" name="Group 31">
            <a:extLst>
              <a:ext uri="{FF2B5EF4-FFF2-40B4-BE49-F238E27FC236}">
                <a16:creationId xmlns:a16="http://schemas.microsoft.com/office/drawing/2014/main" id="{CA51718E-1F9D-2D2A-A0AB-C4EFD3C9AF85}"/>
              </a:ext>
            </a:extLst>
          </p:cNvPr>
          <p:cNvGrpSpPr/>
          <p:nvPr/>
        </p:nvGrpSpPr>
        <p:grpSpPr>
          <a:xfrm rot="18483582">
            <a:off x="4408612" y="1964256"/>
            <a:ext cx="900000" cy="1540836"/>
            <a:chOff x="5646000" y="1298532"/>
            <a:chExt cx="900000" cy="1540836"/>
          </a:xfrm>
        </p:grpSpPr>
        <p:grpSp>
          <p:nvGrpSpPr>
            <p:cNvPr id="33" name="Group 32">
              <a:extLst>
                <a:ext uri="{FF2B5EF4-FFF2-40B4-BE49-F238E27FC236}">
                  <a16:creationId xmlns:a16="http://schemas.microsoft.com/office/drawing/2014/main" id="{7335C0E9-8711-E494-669F-9364007CFEF7}"/>
                </a:ext>
              </a:extLst>
            </p:cNvPr>
            <p:cNvGrpSpPr/>
            <p:nvPr/>
          </p:nvGrpSpPr>
          <p:grpSpPr>
            <a:xfrm>
              <a:off x="6042000" y="2223011"/>
              <a:ext cx="108000" cy="616357"/>
              <a:chOff x="6042000" y="2025600"/>
              <a:chExt cx="108000" cy="616357"/>
            </a:xfrm>
          </p:grpSpPr>
          <p:sp>
            <p:nvSpPr>
              <p:cNvPr id="37" name="Oval 36">
                <a:extLst>
                  <a:ext uri="{FF2B5EF4-FFF2-40B4-BE49-F238E27FC236}">
                    <a16:creationId xmlns:a16="http://schemas.microsoft.com/office/drawing/2014/main" id="{660F0A18-741A-6C1B-D20A-6AB3D04BAA0E}"/>
                  </a:ext>
                </a:extLst>
              </p:cNvPr>
              <p:cNvSpPr/>
              <p:nvPr/>
            </p:nvSpPr>
            <p:spPr>
              <a:xfrm>
                <a:off x="6042000" y="2533957"/>
                <a:ext cx="108000" cy="108000"/>
              </a:xfrm>
              <a:prstGeom prst="ellipse">
                <a:avLst/>
              </a:prstGeom>
              <a:noFill/>
              <a:ln w="28575">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38" name="Straight Connector 37">
                <a:extLst>
                  <a:ext uri="{FF2B5EF4-FFF2-40B4-BE49-F238E27FC236}">
                    <a16:creationId xmlns:a16="http://schemas.microsoft.com/office/drawing/2014/main" id="{B6E9C20E-8BF1-528D-AB08-1B142E9669C5}"/>
                  </a:ext>
                </a:extLst>
              </p:cNvPr>
              <p:cNvCxnSpPr>
                <a:cxnSpLocks/>
              </p:cNvCxnSpPr>
              <p:nvPr/>
            </p:nvCxnSpPr>
            <p:spPr>
              <a:xfrm flipV="1">
                <a:off x="6096000" y="2025600"/>
                <a:ext cx="0" cy="508357"/>
              </a:xfrm>
              <a:prstGeom prst="line">
                <a:avLst/>
              </a:prstGeom>
              <a:ln w="28575">
                <a:solidFill>
                  <a:srgbClr val="FFAB40"/>
                </a:solidFill>
              </a:ln>
            </p:spPr>
            <p:style>
              <a:lnRef idx="1">
                <a:schemeClr val="accent1"/>
              </a:lnRef>
              <a:fillRef idx="0">
                <a:schemeClr val="accent1"/>
              </a:fillRef>
              <a:effectRef idx="0">
                <a:schemeClr val="accent1"/>
              </a:effectRef>
              <a:fontRef idx="minor">
                <a:schemeClr val="tx1"/>
              </a:fontRef>
            </p:style>
          </p:cxnSp>
        </p:grpSp>
        <p:grpSp>
          <p:nvGrpSpPr>
            <p:cNvPr id="34" name="Group 33">
              <a:extLst>
                <a:ext uri="{FF2B5EF4-FFF2-40B4-BE49-F238E27FC236}">
                  <a16:creationId xmlns:a16="http://schemas.microsoft.com/office/drawing/2014/main" id="{32A0BB08-47EB-7708-44D4-F6131F88E7B4}"/>
                </a:ext>
              </a:extLst>
            </p:cNvPr>
            <p:cNvGrpSpPr/>
            <p:nvPr/>
          </p:nvGrpSpPr>
          <p:grpSpPr>
            <a:xfrm>
              <a:off x="5646000" y="1298532"/>
              <a:ext cx="900000" cy="900000"/>
              <a:chOff x="3352800" y="1676400"/>
              <a:chExt cx="900000" cy="900000"/>
            </a:xfrm>
          </p:grpSpPr>
          <p:sp>
            <p:nvSpPr>
              <p:cNvPr id="35" name="Oval 34">
                <a:extLst>
                  <a:ext uri="{FF2B5EF4-FFF2-40B4-BE49-F238E27FC236}">
                    <a16:creationId xmlns:a16="http://schemas.microsoft.com/office/drawing/2014/main" id="{3B48CFD4-B5C6-1149-4CDC-AEB35C9C2EA7}"/>
                  </a:ext>
                </a:extLst>
              </p:cNvPr>
              <p:cNvSpPr/>
              <p:nvPr/>
            </p:nvSpPr>
            <p:spPr>
              <a:xfrm>
                <a:off x="3352800" y="1676400"/>
                <a:ext cx="900000" cy="900000"/>
              </a:xfrm>
              <a:prstGeom prst="ellipse">
                <a:avLst/>
              </a:prstGeom>
              <a:noFill/>
              <a:ln w="28575">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r-HR" dirty="0"/>
                  <a:t>C</a:t>
                </a:r>
              </a:p>
            </p:txBody>
          </p:sp>
          <p:sp>
            <p:nvSpPr>
              <p:cNvPr id="36" name="TextBox 35">
                <a:extLst>
                  <a:ext uri="{FF2B5EF4-FFF2-40B4-BE49-F238E27FC236}">
                    <a16:creationId xmlns:a16="http://schemas.microsoft.com/office/drawing/2014/main" id="{4A41A4CB-7389-A815-8A37-C05DCE25FD47}"/>
                  </a:ext>
                </a:extLst>
              </p:cNvPr>
              <p:cNvSpPr txBox="1"/>
              <p:nvPr/>
            </p:nvSpPr>
            <p:spPr>
              <a:xfrm rot="3116418">
                <a:off x="3470292" y="1926345"/>
                <a:ext cx="665016" cy="400110"/>
              </a:xfrm>
              <a:prstGeom prst="rect">
                <a:avLst/>
              </a:prstGeom>
              <a:noFill/>
              <a:ln>
                <a:noFill/>
              </a:ln>
            </p:spPr>
            <p:txBody>
              <a:bodyPr wrap="square" rtlCol="0">
                <a:spAutoFit/>
              </a:bodyPr>
              <a:lstStyle/>
              <a:p>
                <a:pPr algn="ctr"/>
                <a:r>
                  <a:rPr lang="hr-HR" sz="2000" b="1" dirty="0">
                    <a:solidFill>
                      <a:srgbClr val="FFAB40"/>
                    </a:solidFill>
                  </a:rPr>
                  <a:t>MA</a:t>
                </a:r>
              </a:p>
            </p:txBody>
          </p:sp>
        </p:grpSp>
      </p:grpSp>
      <p:sp>
        <p:nvSpPr>
          <p:cNvPr id="44" name="Oval 43">
            <a:extLst>
              <a:ext uri="{FF2B5EF4-FFF2-40B4-BE49-F238E27FC236}">
                <a16:creationId xmlns:a16="http://schemas.microsoft.com/office/drawing/2014/main" id="{F3A202D6-D8EA-3AAA-3B7E-7EDDE5ABEE80}"/>
              </a:ext>
            </a:extLst>
          </p:cNvPr>
          <p:cNvSpPr/>
          <p:nvPr/>
        </p:nvSpPr>
        <p:spPr>
          <a:xfrm rot="16200000">
            <a:off x="5088069" y="3780495"/>
            <a:ext cx="108000" cy="108000"/>
          </a:xfrm>
          <a:prstGeom prst="ellipse">
            <a:avLst/>
          </a:prstGeom>
          <a:noFill/>
          <a:ln w="28575">
            <a:solidFill>
              <a:srgbClr val="00D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45" name="Straight Connector 44">
            <a:extLst>
              <a:ext uri="{FF2B5EF4-FFF2-40B4-BE49-F238E27FC236}">
                <a16:creationId xmlns:a16="http://schemas.microsoft.com/office/drawing/2014/main" id="{981A1405-4337-FAF4-0221-D71417B03889}"/>
              </a:ext>
            </a:extLst>
          </p:cNvPr>
          <p:cNvCxnSpPr>
            <a:cxnSpLocks/>
          </p:cNvCxnSpPr>
          <p:nvPr/>
        </p:nvCxnSpPr>
        <p:spPr>
          <a:xfrm flipH="1">
            <a:off x="4077861" y="3834494"/>
            <a:ext cx="978685" cy="0"/>
          </a:xfrm>
          <a:prstGeom prst="line">
            <a:avLst/>
          </a:prstGeom>
          <a:ln w="28575">
            <a:solidFill>
              <a:srgbClr val="00D897"/>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id="{51F8BA55-4111-F307-D694-1AAE17FE141B}"/>
              </a:ext>
            </a:extLst>
          </p:cNvPr>
          <p:cNvGrpSpPr/>
          <p:nvPr/>
        </p:nvGrpSpPr>
        <p:grpSpPr>
          <a:xfrm rot="16200000">
            <a:off x="3146338" y="3412252"/>
            <a:ext cx="900000" cy="900000"/>
            <a:chOff x="3352800" y="1676400"/>
            <a:chExt cx="900000" cy="900000"/>
          </a:xfrm>
        </p:grpSpPr>
        <p:sp>
          <p:nvSpPr>
            <p:cNvPr id="42" name="Oval 41">
              <a:extLst>
                <a:ext uri="{FF2B5EF4-FFF2-40B4-BE49-F238E27FC236}">
                  <a16:creationId xmlns:a16="http://schemas.microsoft.com/office/drawing/2014/main" id="{501437FE-EA04-1045-4A6B-137D4CF68958}"/>
                </a:ext>
              </a:extLst>
            </p:cNvPr>
            <p:cNvSpPr/>
            <p:nvPr/>
          </p:nvSpPr>
          <p:spPr>
            <a:xfrm>
              <a:off x="3352800" y="1676400"/>
              <a:ext cx="900000" cy="900000"/>
            </a:xfrm>
            <a:prstGeom prst="ellipse">
              <a:avLst/>
            </a:prstGeom>
            <a:noFill/>
            <a:ln w="28575">
              <a:solidFill>
                <a:srgbClr val="00D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r-HR" dirty="0"/>
                <a:t>C</a:t>
              </a:r>
            </a:p>
          </p:txBody>
        </p:sp>
        <p:sp>
          <p:nvSpPr>
            <p:cNvPr id="43" name="TextBox 42">
              <a:extLst>
                <a:ext uri="{FF2B5EF4-FFF2-40B4-BE49-F238E27FC236}">
                  <a16:creationId xmlns:a16="http://schemas.microsoft.com/office/drawing/2014/main" id="{EC6404A8-D222-C060-F3BB-88A57FA1C0B9}"/>
                </a:ext>
              </a:extLst>
            </p:cNvPr>
            <p:cNvSpPr txBox="1"/>
            <p:nvPr/>
          </p:nvSpPr>
          <p:spPr>
            <a:xfrm rot="5400000">
              <a:off x="3470292" y="1926345"/>
              <a:ext cx="665016" cy="400110"/>
            </a:xfrm>
            <a:prstGeom prst="rect">
              <a:avLst/>
            </a:prstGeom>
            <a:noFill/>
            <a:ln>
              <a:noFill/>
            </a:ln>
          </p:spPr>
          <p:txBody>
            <a:bodyPr wrap="square" rtlCol="0">
              <a:spAutoFit/>
            </a:bodyPr>
            <a:lstStyle/>
            <a:p>
              <a:pPr algn="ctr"/>
              <a:r>
                <a:rPr lang="hr-HR" sz="2000" b="1" dirty="0">
                  <a:solidFill>
                    <a:srgbClr val="00D897"/>
                  </a:solidFill>
                </a:rPr>
                <a:t>JS</a:t>
              </a:r>
            </a:p>
          </p:txBody>
        </p:sp>
      </p:grpSp>
      <p:grpSp>
        <p:nvGrpSpPr>
          <p:cNvPr id="46" name="Group 45">
            <a:extLst>
              <a:ext uri="{FF2B5EF4-FFF2-40B4-BE49-F238E27FC236}">
                <a16:creationId xmlns:a16="http://schemas.microsoft.com/office/drawing/2014/main" id="{7EDEF2A6-A384-A56C-68F1-98E62BA3032C}"/>
              </a:ext>
            </a:extLst>
          </p:cNvPr>
          <p:cNvGrpSpPr/>
          <p:nvPr/>
        </p:nvGrpSpPr>
        <p:grpSpPr>
          <a:xfrm rot="13839756">
            <a:off x="4178494" y="4130577"/>
            <a:ext cx="1094400" cy="1996315"/>
            <a:chOff x="5646000" y="1230560"/>
            <a:chExt cx="900000" cy="1608808"/>
          </a:xfrm>
        </p:grpSpPr>
        <p:grpSp>
          <p:nvGrpSpPr>
            <p:cNvPr id="47" name="Group 46">
              <a:extLst>
                <a:ext uri="{FF2B5EF4-FFF2-40B4-BE49-F238E27FC236}">
                  <a16:creationId xmlns:a16="http://schemas.microsoft.com/office/drawing/2014/main" id="{B4004F67-D777-BB41-6B49-781CCF8DC65B}"/>
                </a:ext>
              </a:extLst>
            </p:cNvPr>
            <p:cNvGrpSpPr/>
            <p:nvPr/>
          </p:nvGrpSpPr>
          <p:grpSpPr>
            <a:xfrm>
              <a:off x="6042000" y="2223011"/>
              <a:ext cx="108000" cy="616357"/>
              <a:chOff x="6042000" y="2025600"/>
              <a:chExt cx="108000" cy="616357"/>
            </a:xfrm>
          </p:grpSpPr>
          <p:sp>
            <p:nvSpPr>
              <p:cNvPr id="51" name="Oval 50">
                <a:extLst>
                  <a:ext uri="{FF2B5EF4-FFF2-40B4-BE49-F238E27FC236}">
                    <a16:creationId xmlns:a16="http://schemas.microsoft.com/office/drawing/2014/main" id="{DD3AC77B-653D-831D-0945-D232514CC50C}"/>
                  </a:ext>
                </a:extLst>
              </p:cNvPr>
              <p:cNvSpPr/>
              <p:nvPr/>
            </p:nvSpPr>
            <p:spPr>
              <a:xfrm>
                <a:off x="6042000" y="2533957"/>
                <a:ext cx="108000" cy="108000"/>
              </a:xfrm>
              <a:prstGeom prst="ellipse">
                <a:avLst/>
              </a:prstGeom>
              <a:noFill/>
              <a:ln w="2857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52" name="Straight Connector 51">
                <a:extLst>
                  <a:ext uri="{FF2B5EF4-FFF2-40B4-BE49-F238E27FC236}">
                    <a16:creationId xmlns:a16="http://schemas.microsoft.com/office/drawing/2014/main" id="{802E38FF-6085-73E0-6022-DA8E5C7A087A}"/>
                  </a:ext>
                </a:extLst>
              </p:cNvPr>
              <p:cNvCxnSpPr>
                <a:cxnSpLocks/>
              </p:cNvCxnSpPr>
              <p:nvPr/>
            </p:nvCxnSpPr>
            <p:spPr>
              <a:xfrm flipV="1">
                <a:off x="6096000" y="2025600"/>
                <a:ext cx="0" cy="508357"/>
              </a:xfrm>
              <a:prstGeom prst="line">
                <a:avLst/>
              </a:prstGeom>
              <a:ln w="28575">
                <a:solidFill>
                  <a:srgbClr val="666666"/>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1C8696A3-B0E6-5782-B8D3-057D57D0961D}"/>
                </a:ext>
              </a:extLst>
            </p:cNvPr>
            <p:cNvGrpSpPr/>
            <p:nvPr/>
          </p:nvGrpSpPr>
          <p:grpSpPr>
            <a:xfrm>
              <a:off x="5646000" y="1230560"/>
              <a:ext cx="900000" cy="1003596"/>
              <a:chOff x="3352800" y="1608428"/>
              <a:chExt cx="900000" cy="1003596"/>
            </a:xfrm>
          </p:grpSpPr>
          <p:sp>
            <p:nvSpPr>
              <p:cNvPr id="49" name="Oval 48">
                <a:extLst>
                  <a:ext uri="{FF2B5EF4-FFF2-40B4-BE49-F238E27FC236}">
                    <a16:creationId xmlns:a16="http://schemas.microsoft.com/office/drawing/2014/main" id="{CCA93CFA-17CA-71A1-2E32-EED455475A3D}"/>
                  </a:ext>
                </a:extLst>
              </p:cNvPr>
              <p:cNvSpPr/>
              <p:nvPr/>
            </p:nvSpPr>
            <p:spPr>
              <a:xfrm>
                <a:off x="3352800" y="1676400"/>
                <a:ext cx="900000" cy="900000"/>
              </a:xfrm>
              <a:prstGeom prst="ellipse">
                <a:avLst/>
              </a:prstGeom>
              <a:noFill/>
              <a:ln w="2857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r-HR" dirty="0"/>
                  <a:t>C</a:t>
                </a:r>
              </a:p>
            </p:txBody>
          </p:sp>
          <p:sp>
            <p:nvSpPr>
              <p:cNvPr id="50" name="TextBox 49">
                <a:extLst>
                  <a:ext uri="{FF2B5EF4-FFF2-40B4-BE49-F238E27FC236}">
                    <a16:creationId xmlns:a16="http://schemas.microsoft.com/office/drawing/2014/main" id="{EBF2D7FD-B6D0-26CA-CB32-9CCF5209E695}"/>
                  </a:ext>
                </a:extLst>
              </p:cNvPr>
              <p:cNvSpPr txBox="1"/>
              <p:nvPr/>
            </p:nvSpPr>
            <p:spPr>
              <a:xfrm rot="7760244">
                <a:off x="3295577" y="1945707"/>
                <a:ext cx="1003596" cy="329038"/>
              </a:xfrm>
              <a:prstGeom prst="rect">
                <a:avLst/>
              </a:prstGeom>
              <a:noFill/>
              <a:ln>
                <a:noFill/>
              </a:ln>
            </p:spPr>
            <p:txBody>
              <a:bodyPr wrap="square" rtlCol="0">
                <a:spAutoFit/>
              </a:bodyPr>
              <a:lstStyle/>
              <a:p>
                <a:pPr algn="ctr"/>
                <a:r>
                  <a:rPr lang="hr-HR" sz="2000" b="1" dirty="0">
                    <a:solidFill>
                      <a:srgbClr val="666666"/>
                    </a:solidFill>
                  </a:rPr>
                  <a:t>NC</a:t>
                </a:r>
              </a:p>
            </p:txBody>
          </p:sp>
        </p:grpSp>
      </p:grpSp>
      <p:grpSp>
        <p:nvGrpSpPr>
          <p:cNvPr id="55" name="Group 54">
            <a:extLst>
              <a:ext uri="{FF2B5EF4-FFF2-40B4-BE49-F238E27FC236}">
                <a16:creationId xmlns:a16="http://schemas.microsoft.com/office/drawing/2014/main" id="{BA198612-F099-80E5-F0AD-664679E68476}"/>
              </a:ext>
            </a:extLst>
          </p:cNvPr>
          <p:cNvGrpSpPr/>
          <p:nvPr/>
        </p:nvGrpSpPr>
        <p:grpSpPr>
          <a:xfrm rot="4103630">
            <a:off x="7443429" y="2260683"/>
            <a:ext cx="900000" cy="1572346"/>
            <a:chOff x="5646000" y="1298532"/>
            <a:chExt cx="900000" cy="1540836"/>
          </a:xfrm>
        </p:grpSpPr>
        <p:grpSp>
          <p:nvGrpSpPr>
            <p:cNvPr id="56" name="Group 55">
              <a:extLst>
                <a:ext uri="{FF2B5EF4-FFF2-40B4-BE49-F238E27FC236}">
                  <a16:creationId xmlns:a16="http://schemas.microsoft.com/office/drawing/2014/main" id="{B06F95FA-2645-215A-2757-AE6655B76221}"/>
                </a:ext>
              </a:extLst>
            </p:cNvPr>
            <p:cNvGrpSpPr/>
            <p:nvPr/>
          </p:nvGrpSpPr>
          <p:grpSpPr>
            <a:xfrm>
              <a:off x="6042000" y="2223011"/>
              <a:ext cx="108000" cy="616357"/>
              <a:chOff x="6042000" y="2025600"/>
              <a:chExt cx="108000" cy="616357"/>
            </a:xfrm>
          </p:grpSpPr>
          <p:sp>
            <p:nvSpPr>
              <p:cNvPr id="60" name="Oval 59">
                <a:extLst>
                  <a:ext uri="{FF2B5EF4-FFF2-40B4-BE49-F238E27FC236}">
                    <a16:creationId xmlns:a16="http://schemas.microsoft.com/office/drawing/2014/main" id="{AD189961-6277-02B0-A94F-4C149B4B2137}"/>
                  </a:ext>
                </a:extLst>
              </p:cNvPr>
              <p:cNvSpPr/>
              <p:nvPr/>
            </p:nvSpPr>
            <p:spPr>
              <a:xfrm>
                <a:off x="6042000" y="2533957"/>
                <a:ext cx="108000" cy="108000"/>
              </a:xfrm>
              <a:prstGeom prst="ellipse">
                <a:avLst/>
              </a:prstGeom>
              <a:noFill/>
              <a:ln w="6350">
                <a:solidFill>
                  <a:srgbClr val="F0506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61" name="Straight Connector 60">
                <a:extLst>
                  <a:ext uri="{FF2B5EF4-FFF2-40B4-BE49-F238E27FC236}">
                    <a16:creationId xmlns:a16="http://schemas.microsoft.com/office/drawing/2014/main" id="{D370512E-816D-1AD3-4142-EEADB07C35DF}"/>
                  </a:ext>
                </a:extLst>
              </p:cNvPr>
              <p:cNvCxnSpPr>
                <a:cxnSpLocks/>
              </p:cNvCxnSpPr>
              <p:nvPr/>
            </p:nvCxnSpPr>
            <p:spPr>
              <a:xfrm flipV="1">
                <a:off x="6096000" y="2025600"/>
                <a:ext cx="0" cy="508357"/>
              </a:xfrm>
              <a:prstGeom prst="line">
                <a:avLst/>
              </a:prstGeom>
              <a:ln w="6350">
                <a:solidFill>
                  <a:srgbClr val="F0506E"/>
                </a:solidFill>
                <a:prstDash val="sysDash"/>
              </a:ln>
            </p:spPr>
            <p:style>
              <a:lnRef idx="1">
                <a:schemeClr val="accent1"/>
              </a:lnRef>
              <a:fillRef idx="0">
                <a:schemeClr val="accent1"/>
              </a:fillRef>
              <a:effectRef idx="0">
                <a:schemeClr val="accent1"/>
              </a:effectRef>
              <a:fontRef idx="minor">
                <a:schemeClr val="tx1"/>
              </a:fontRef>
            </p:style>
          </p:cxnSp>
        </p:grpSp>
        <p:grpSp>
          <p:nvGrpSpPr>
            <p:cNvPr id="57" name="Group 56">
              <a:extLst>
                <a:ext uri="{FF2B5EF4-FFF2-40B4-BE49-F238E27FC236}">
                  <a16:creationId xmlns:a16="http://schemas.microsoft.com/office/drawing/2014/main" id="{FAB0A82E-9AE1-7DCC-FFC2-7CDC4EC9F49B}"/>
                </a:ext>
              </a:extLst>
            </p:cNvPr>
            <p:cNvGrpSpPr/>
            <p:nvPr/>
          </p:nvGrpSpPr>
          <p:grpSpPr>
            <a:xfrm>
              <a:off x="5646000" y="1298532"/>
              <a:ext cx="900000" cy="900000"/>
              <a:chOff x="3352800" y="1676400"/>
              <a:chExt cx="900000" cy="900000"/>
            </a:xfrm>
          </p:grpSpPr>
          <p:sp>
            <p:nvSpPr>
              <p:cNvPr id="58" name="Oval 57">
                <a:extLst>
                  <a:ext uri="{FF2B5EF4-FFF2-40B4-BE49-F238E27FC236}">
                    <a16:creationId xmlns:a16="http://schemas.microsoft.com/office/drawing/2014/main" id="{BCF823C2-85CD-AD1F-E19C-587997BDF12F}"/>
                  </a:ext>
                </a:extLst>
              </p:cNvPr>
              <p:cNvSpPr/>
              <p:nvPr/>
            </p:nvSpPr>
            <p:spPr>
              <a:xfrm>
                <a:off x="3352800" y="1676400"/>
                <a:ext cx="900000" cy="900000"/>
              </a:xfrm>
              <a:prstGeom prst="ellipse">
                <a:avLst/>
              </a:prstGeom>
              <a:noFill/>
              <a:ln w="6350">
                <a:solidFill>
                  <a:srgbClr val="F0506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r-HR" dirty="0"/>
                  <a:t>C</a:t>
                </a:r>
              </a:p>
            </p:txBody>
          </p:sp>
          <p:sp>
            <p:nvSpPr>
              <p:cNvPr id="59" name="TextBox 58">
                <a:extLst>
                  <a:ext uri="{FF2B5EF4-FFF2-40B4-BE49-F238E27FC236}">
                    <a16:creationId xmlns:a16="http://schemas.microsoft.com/office/drawing/2014/main" id="{45F11F67-8C08-E604-2662-3C9928BE6ECC}"/>
                  </a:ext>
                </a:extLst>
              </p:cNvPr>
              <p:cNvSpPr txBox="1"/>
              <p:nvPr/>
            </p:nvSpPr>
            <p:spPr>
              <a:xfrm rot="17496370">
                <a:off x="3473152" y="1924869"/>
                <a:ext cx="651689" cy="400110"/>
              </a:xfrm>
              <a:prstGeom prst="rect">
                <a:avLst/>
              </a:prstGeom>
              <a:noFill/>
              <a:ln w="6350">
                <a:noFill/>
                <a:prstDash val="sysDash"/>
              </a:ln>
            </p:spPr>
            <p:txBody>
              <a:bodyPr wrap="square" rtlCol="0">
                <a:spAutoFit/>
              </a:bodyPr>
              <a:lstStyle/>
              <a:p>
                <a:pPr algn="ctr"/>
                <a:r>
                  <a:rPr lang="hr-HR" sz="2000" b="1" dirty="0">
                    <a:solidFill>
                      <a:srgbClr val="F0506E"/>
                    </a:solidFill>
                  </a:rPr>
                  <a:t>AB</a:t>
                </a:r>
              </a:p>
            </p:txBody>
          </p:sp>
        </p:grpSp>
      </p:grpSp>
      <p:grpSp>
        <p:nvGrpSpPr>
          <p:cNvPr id="62" name="Group 61">
            <a:extLst>
              <a:ext uri="{FF2B5EF4-FFF2-40B4-BE49-F238E27FC236}">
                <a16:creationId xmlns:a16="http://schemas.microsoft.com/office/drawing/2014/main" id="{997EEEC1-3610-6DB9-2EA3-D2B47378DF9E}"/>
              </a:ext>
            </a:extLst>
          </p:cNvPr>
          <p:cNvGrpSpPr/>
          <p:nvPr/>
        </p:nvGrpSpPr>
        <p:grpSpPr>
          <a:xfrm rot="6462042">
            <a:off x="7297264" y="3988347"/>
            <a:ext cx="900000" cy="1572346"/>
            <a:chOff x="5646000" y="1298532"/>
            <a:chExt cx="900000" cy="1540836"/>
          </a:xfrm>
        </p:grpSpPr>
        <p:grpSp>
          <p:nvGrpSpPr>
            <p:cNvPr id="63" name="Group 62">
              <a:extLst>
                <a:ext uri="{FF2B5EF4-FFF2-40B4-BE49-F238E27FC236}">
                  <a16:creationId xmlns:a16="http://schemas.microsoft.com/office/drawing/2014/main" id="{22049FE5-9123-056F-45C4-992DC1D654A1}"/>
                </a:ext>
              </a:extLst>
            </p:cNvPr>
            <p:cNvGrpSpPr/>
            <p:nvPr/>
          </p:nvGrpSpPr>
          <p:grpSpPr>
            <a:xfrm>
              <a:off x="6042000" y="2223011"/>
              <a:ext cx="108000" cy="616357"/>
              <a:chOff x="6042000" y="2025600"/>
              <a:chExt cx="108000" cy="616357"/>
            </a:xfrm>
          </p:grpSpPr>
          <p:sp>
            <p:nvSpPr>
              <p:cNvPr id="67" name="Oval 66">
                <a:extLst>
                  <a:ext uri="{FF2B5EF4-FFF2-40B4-BE49-F238E27FC236}">
                    <a16:creationId xmlns:a16="http://schemas.microsoft.com/office/drawing/2014/main" id="{84F42816-469F-0215-6D98-65BB4F76267B}"/>
                  </a:ext>
                </a:extLst>
              </p:cNvPr>
              <p:cNvSpPr/>
              <p:nvPr/>
            </p:nvSpPr>
            <p:spPr>
              <a:xfrm>
                <a:off x="6042000" y="2533957"/>
                <a:ext cx="108000" cy="108000"/>
              </a:xfrm>
              <a:prstGeom prst="ellipse">
                <a:avLst/>
              </a:prstGeom>
              <a:noFill/>
              <a:ln w="6350">
                <a:solidFill>
                  <a:srgbClr val="D65CC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68" name="Straight Connector 67">
                <a:extLst>
                  <a:ext uri="{FF2B5EF4-FFF2-40B4-BE49-F238E27FC236}">
                    <a16:creationId xmlns:a16="http://schemas.microsoft.com/office/drawing/2014/main" id="{1243B878-5CCA-8ACD-FB1B-1E710CF46616}"/>
                  </a:ext>
                </a:extLst>
              </p:cNvPr>
              <p:cNvCxnSpPr>
                <a:cxnSpLocks/>
              </p:cNvCxnSpPr>
              <p:nvPr/>
            </p:nvCxnSpPr>
            <p:spPr>
              <a:xfrm flipV="1">
                <a:off x="6096000" y="2025600"/>
                <a:ext cx="0" cy="508357"/>
              </a:xfrm>
              <a:prstGeom prst="line">
                <a:avLst/>
              </a:prstGeom>
              <a:ln w="6350">
                <a:solidFill>
                  <a:srgbClr val="D65CC5"/>
                </a:solidFill>
                <a:prstDash val="sysDash"/>
              </a:ln>
            </p:spPr>
            <p:style>
              <a:lnRef idx="1">
                <a:schemeClr val="accent1"/>
              </a:lnRef>
              <a:fillRef idx="0">
                <a:schemeClr val="accent1"/>
              </a:fillRef>
              <a:effectRef idx="0">
                <a:schemeClr val="accent1"/>
              </a:effectRef>
              <a:fontRef idx="minor">
                <a:schemeClr val="tx1"/>
              </a:fontRef>
            </p:style>
          </p:cxnSp>
        </p:grpSp>
        <p:grpSp>
          <p:nvGrpSpPr>
            <p:cNvPr id="64" name="Group 63">
              <a:extLst>
                <a:ext uri="{FF2B5EF4-FFF2-40B4-BE49-F238E27FC236}">
                  <a16:creationId xmlns:a16="http://schemas.microsoft.com/office/drawing/2014/main" id="{292EF085-A008-AF0B-F277-05F07384631B}"/>
                </a:ext>
              </a:extLst>
            </p:cNvPr>
            <p:cNvGrpSpPr/>
            <p:nvPr/>
          </p:nvGrpSpPr>
          <p:grpSpPr>
            <a:xfrm>
              <a:off x="5646000" y="1298532"/>
              <a:ext cx="900000" cy="900000"/>
              <a:chOff x="3352800" y="1676400"/>
              <a:chExt cx="900000" cy="900000"/>
            </a:xfrm>
          </p:grpSpPr>
          <p:sp>
            <p:nvSpPr>
              <p:cNvPr id="65" name="Oval 64">
                <a:extLst>
                  <a:ext uri="{FF2B5EF4-FFF2-40B4-BE49-F238E27FC236}">
                    <a16:creationId xmlns:a16="http://schemas.microsoft.com/office/drawing/2014/main" id="{741CD9B6-2DA2-A3DC-6BD4-F283F0E33ACA}"/>
                  </a:ext>
                </a:extLst>
              </p:cNvPr>
              <p:cNvSpPr/>
              <p:nvPr/>
            </p:nvSpPr>
            <p:spPr>
              <a:xfrm>
                <a:off x="3352800" y="1676400"/>
                <a:ext cx="900000" cy="900000"/>
              </a:xfrm>
              <a:prstGeom prst="ellipse">
                <a:avLst/>
              </a:prstGeom>
              <a:noFill/>
              <a:ln w="6350">
                <a:solidFill>
                  <a:srgbClr val="D65CC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r-HR" dirty="0"/>
                  <a:t>C</a:t>
                </a:r>
              </a:p>
            </p:txBody>
          </p:sp>
          <p:sp>
            <p:nvSpPr>
              <p:cNvPr id="66" name="TextBox 65">
                <a:extLst>
                  <a:ext uri="{FF2B5EF4-FFF2-40B4-BE49-F238E27FC236}">
                    <a16:creationId xmlns:a16="http://schemas.microsoft.com/office/drawing/2014/main" id="{45B289E4-EF29-E142-87EB-8FF5B1090150}"/>
                  </a:ext>
                </a:extLst>
              </p:cNvPr>
              <p:cNvSpPr txBox="1"/>
              <p:nvPr/>
            </p:nvSpPr>
            <p:spPr>
              <a:xfrm rot="15137958">
                <a:off x="3476955" y="1922254"/>
                <a:ext cx="651689" cy="408292"/>
              </a:xfrm>
              <a:prstGeom prst="rect">
                <a:avLst/>
              </a:prstGeom>
              <a:noFill/>
              <a:ln w="6350">
                <a:noFill/>
                <a:prstDash val="sysDash"/>
              </a:ln>
            </p:spPr>
            <p:txBody>
              <a:bodyPr wrap="square" rtlCol="0">
                <a:spAutoFit/>
              </a:bodyPr>
              <a:lstStyle/>
              <a:p>
                <a:pPr algn="ctr"/>
                <a:r>
                  <a:rPr lang="hr-HR" sz="2000" b="1" dirty="0">
                    <a:solidFill>
                      <a:srgbClr val="D65CC5"/>
                    </a:solidFill>
                  </a:rPr>
                  <a:t>AA</a:t>
                </a:r>
              </a:p>
            </p:txBody>
          </p:sp>
        </p:grpSp>
      </p:grpSp>
      <p:grpSp>
        <p:nvGrpSpPr>
          <p:cNvPr id="71" name="Group 70">
            <a:extLst>
              <a:ext uri="{FF2B5EF4-FFF2-40B4-BE49-F238E27FC236}">
                <a16:creationId xmlns:a16="http://schemas.microsoft.com/office/drawing/2014/main" id="{0C607F95-E524-E095-EE71-7AC52D2CB6D3}"/>
              </a:ext>
            </a:extLst>
          </p:cNvPr>
          <p:cNvGrpSpPr/>
          <p:nvPr/>
        </p:nvGrpSpPr>
        <p:grpSpPr>
          <a:xfrm>
            <a:off x="1181324" y="1821976"/>
            <a:ext cx="2881745" cy="844484"/>
            <a:chOff x="6608075" y="1303028"/>
            <a:chExt cx="2881745" cy="844484"/>
          </a:xfrm>
        </p:grpSpPr>
        <p:sp>
          <p:nvSpPr>
            <p:cNvPr id="72" name="Rectangle: Rounded Corners 71">
              <a:extLst>
                <a:ext uri="{FF2B5EF4-FFF2-40B4-BE49-F238E27FC236}">
                  <a16:creationId xmlns:a16="http://schemas.microsoft.com/office/drawing/2014/main" id="{BD7E1548-FCCB-1BBE-8230-3012A7B68758}"/>
                </a:ext>
              </a:extLst>
            </p:cNvPr>
            <p:cNvSpPr/>
            <p:nvPr/>
          </p:nvSpPr>
          <p:spPr>
            <a:xfrm>
              <a:off x="6608075" y="1303028"/>
              <a:ext cx="2881745" cy="844484"/>
            </a:xfrm>
            <a:prstGeom prst="roundRect">
              <a:avLst/>
            </a:prstGeom>
            <a:noFill/>
            <a:ln w="28575">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3" name="TextBox 72">
              <a:extLst>
                <a:ext uri="{FF2B5EF4-FFF2-40B4-BE49-F238E27FC236}">
                  <a16:creationId xmlns:a16="http://schemas.microsoft.com/office/drawing/2014/main" id="{B49E8FC7-EEA5-AFD6-3147-C247281727E4}"/>
                </a:ext>
              </a:extLst>
            </p:cNvPr>
            <p:cNvSpPr txBox="1"/>
            <p:nvPr/>
          </p:nvSpPr>
          <p:spPr>
            <a:xfrm>
              <a:off x="6663492" y="1355938"/>
              <a:ext cx="2770909" cy="738664"/>
            </a:xfrm>
            <a:prstGeom prst="rect">
              <a:avLst/>
            </a:prstGeom>
            <a:noFill/>
          </p:spPr>
          <p:txBody>
            <a:bodyPr wrap="square" rtlCol="0">
              <a:spAutoFit/>
            </a:bodyPr>
            <a:lstStyle/>
            <a:p>
              <a:r>
                <a:rPr lang="hr-HR" sz="1400" b="1" dirty="0">
                  <a:solidFill>
                    <a:srgbClr val="FFAB40"/>
                  </a:solidFill>
                </a:rPr>
                <a:t>UPRAVLJAČKO TIJELO</a:t>
              </a:r>
            </a:p>
            <a:p>
              <a:pPr marL="285750" indent="-285750">
                <a:buFont typeface="Wingdings" panose="05000000000000000000" pitchFamily="2" charset="2"/>
                <a:buChar char="§"/>
              </a:pPr>
              <a:r>
                <a:rPr lang="hr-HR" sz="1400" dirty="0">
                  <a:solidFill>
                    <a:srgbClr val="FFAB40"/>
                  </a:solidFill>
                </a:rPr>
                <a:t>Odgovorno za upravljanje i implementaciju Programa</a:t>
              </a:r>
            </a:p>
          </p:txBody>
        </p:sp>
      </p:grpSp>
      <p:grpSp>
        <p:nvGrpSpPr>
          <p:cNvPr id="74" name="Group 73">
            <a:extLst>
              <a:ext uri="{FF2B5EF4-FFF2-40B4-BE49-F238E27FC236}">
                <a16:creationId xmlns:a16="http://schemas.microsoft.com/office/drawing/2014/main" id="{2DD8D088-55C6-3F5C-6ECF-635599C008AA}"/>
              </a:ext>
            </a:extLst>
          </p:cNvPr>
          <p:cNvGrpSpPr/>
          <p:nvPr/>
        </p:nvGrpSpPr>
        <p:grpSpPr>
          <a:xfrm>
            <a:off x="382277" y="3315060"/>
            <a:ext cx="2681219" cy="1237182"/>
            <a:chOff x="6608075" y="1303028"/>
            <a:chExt cx="2881745" cy="844484"/>
          </a:xfrm>
        </p:grpSpPr>
        <p:sp>
          <p:nvSpPr>
            <p:cNvPr id="75" name="Rectangle: Rounded Corners 74">
              <a:extLst>
                <a:ext uri="{FF2B5EF4-FFF2-40B4-BE49-F238E27FC236}">
                  <a16:creationId xmlns:a16="http://schemas.microsoft.com/office/drawing/2014/main" id="{46EA3C31-1969-84B0-24BB-ED68FFFE13B4}"/>
                </a:ext>
              </a:extLst>
            </p:cNvPr>
            <p:cNvSpPr/>
            <p:nvPr/>
          </p:nvSpPr>
          <p:spPr>
            <a:xfrm>
              <a:off x="6608075" y="1303028"/>
              <a:ext cx="2881745" cy="844484"/>
            </a:xfrm>
            <a:prstGeom prst="roundRect">
              <a:avLst/>
            </a:prstGeom>
            <a:noFill/>
            <a:ln w="28575">
              <a:solidFill>
                <a:srgbClr val="00D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6" name="TextBox 75">
              <a:extLst>
                <a:ext uri="{FF2B5EF4-FFF2-40B4-BE49-F238E27FC236}">
                  <a16:creationId xmlns:a16="http://schemas.microsoft.com/office/drawing/2014/main" id="{D6470E80-23F5-C480-4BD2-7CD15CAF1709}"/>
                </a:ext>
              </a:extLst>
            </p:cNvPr>
            <p:cNvSpPr txBox="1"/>
            <p:nvPr/>
          </p:nvSpPr>
          <p:spPr>
            <a:xfrm>
              <a:off x="6663492" y="1355938"/>
              <a:ext cx="2770909" cy="746712"/>
            </a:xfrm>
            <a:prstGeom prst="rect">
              <a:avLst/>
            </a:prstGeom>
            <a:noFill/>
            <a:ln w="28575">
              <a:noFill/>
            </a:ln>
          </p:spPr>
          <p:txBody>
            <a:bodyPr wrap="square" rtlCol="0">
              <a:spAutoFit/>
            </a:bodyPr>
            <a:lstStyle/>
            <a:p>
              <a:r>
                <a:rPr lang="hr-HR" sz="1400" b="1" dirty="0">
                  <a:solidFill>
                    <a:srgbClr val="00D897"/>
                  </a:solidFill>
                </a:rPr>
                <a:t>ZAJEDNIČKO TAJNIŠTVO</a:t>
              </a:r>
            </a:p>
            <a:p>
              <a:pPr marL="285750" indent="-285750">
                <a:buFont typeface="Wingdings" panose="05000000000000000000" pitchFamily="2" charset="2"/>
                <a:buChar char="§"/>
              </a:pPr>
              <a:r>
                <a:rPr lang="hr-HR" sz="1400" dirty="0">
                  <a:solidFill>
                    <a:srgbClr val="00D897"/>
                  </a:solidFill>
                </a:rPr>
                <a:t>potpora projektnim partnerima u implementaciji projekata</a:t>
              </a:r>
            </a:p>
            <a:p>
              <a:pPr marL="285750" indent="-285750">
                <a:buFont typeface="Wingdings" panose="05000000000000000000" pitchFamily="2" charset="2"/>
                <a:buChar char="§"/>
              </a:pPr>
              <a:r>
                <a:rPr lang="hr-HR" sz="1400" dirty="0">
                  <a:solidFill>
                    <a:srgbClr val="00D897"/>
                  </a:solidFill>
                </a:rPr>
                <a:t>monitoring</a:t>
              </a:r>
            </a:p>
          </p:txBody>
        </p:sp>
      </p:grpSp>
      <p:grpSp>
        <p:nvGrpSpPr>
          <p:cNvPr id="78" name="Group 77">
            <a:extLst>
              <a:ext uri="{FF2B5EF4-FFF2-40B4-BE49-F238E27FC236}">
                <a16:creationId xmlns:a16="http://schemas.microsoft.com/office/drawing/2014/main" id="{D0C3BD76-7A65-0A17-4628-D1D42F87EE2E}"/>
              </a:ext>
            </a:extLst>
          </p:cNvPr>
          <p:cNvGrpSpPr/>
          <p:nvPr/>
        </p:nvGrpSpPr>
        <p:grpSpPr>
          <a:xfrm>
            <a:off x="931647" y="4987633"/>
            <a:ext cx="2881745" cy="1306427"/>
            <a:chOff x="6608075" y="1303028"/>
            <a:chExt cx="2881745" cy="844484"/>
          </a:xfrm>
        </p:grpSpPr>
        <p:sp>
          <p:nvSpPr>
            <p:cNvPr id="79" name="Rectangle: Rounded Corners 78">
              <a:extLst>
                <a:ext uri="{FF2B5EF4-FFF2-40B4-BE49-F238E27FC236}">
                  <a16:creationId xmlns:a16="http://schemas.microsoft.com/office/drawing/2014/main" id="{74040DFF-9C56-55C4-E4A5-2B72D15640A9}"/>
                </a:ext>
              </a:extLst>
            </p:cNvPr>
            <p:cNvSpPr/>
            <p:nvPr/>
          </p:nvSpPr>
          <p:spPr>
            <a:xfrm>
              <a:off x="6608075" y="1303028"/>
              <a:ext cx="2881745" cy="844484"/>
            </a:xfrm>
            <a:prstGeom prst="roundRect">
              <a:avLst/>
            </a:prstGeom>
            <a:noFill/>
            <a:ln w="2857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0" name="TextBox 79">
              <a:extLst>
                <a:ext uri="{FF2B5EF4-FFF2-40B4-BE49-F238E27FC236}">
                  <a16:creationId xmlns:a16="http://schemas.microsoft.com/office/drawing/2014/main" id="{3B37357D-7331-9096-6C0A-648BA62BE3BF}"/>
                </a:ext>
              </a:extLst>
            </p:cNvPr>
            <p:cNvSpPr txBox="1"/>
            <p:nvPr/>
          </p:nvSpPr>
          <p:spPr>
            <a:xfrm>
              <a:off x="6663492" y="1355938"/>
              <a:ext cx="2770909" cy="756006"/>
            </a:xfrm>
            <a:prstGeom prst="rect">
              <a:avLst/>
            </a:prstGeom>
            <a:noFill/>
            <a:ln>
              <a:noFill/>
            </a:ln>
          </p:spPr>
          <p:txBody>
            <a:bodyPr wrap="square" rtlCol="0">
              <a:spAutoFit/>
            </a:bodyPr>
            <a:lstStyle/>
            <a:p>
              <a:r>
                <a:rPr lang="hr-HR" sz="1400" b="1" dirty="0">
                  <a:solidFill>
                    <a:srgbClr val="666666"/>
                  </a:solidFill>
                </a:rPr>
                <a:t>NACIONALNI KONTROLORI</a:t>
              </a:r>
            </a:p>
            <a:p>
              <a:pPr marL="285750" indent="-285750">
                <a:buFont typeface="Wingdings" panose="05000000000000000000" pitchFamily="2" charset="2"/>
                <a:buChar char="§"/>
              </a:pPr>
              <a:r>
                <a:rPr lang="hr-HR" sz="1400" dirty="0">
                  <a:solidFill>
                    <a:srgbClr val="666666"/>
                  </a:solidFill>
                </a:rPr>
                <a:t>verifikacija i kontrola projektnih troškova</a:t>
              </a:r>
            </a:p>
            <a:p>
              <a:pPr marL="285750" indent="-285750">
                <a:buFont typeface="Wingdings" panose="05000000000000000000" pitchFamily="2" charset="2"/>
                <a:buChar char="§"/>
              </a:pPr>
              <a:r>
                <a:rPr lang="hr-HR" sz="1400" dirty="0">
                  <a:solidFill>
                    <a:srgbClr val="666666"/>
                  </a:solidFill>
                </a:rPr>
                <a:t>certificiranje projektnih troškova na razini partnera</a:t>
              </a:r>
            </a:p>
          </p:txBody>
        </p:sp>
      </p:grpSp>
      <p:grpSp>
        <p:nvGrpSpPr>
          <p:cNvPr id="81" name="Group 80">
            <a:extLst>
              <a:ext uri="{FF2B5EF4-FFF2-40B4-BE49-F238E27FC236}">
                <a16:creationId xmlns:a16="http://schemas.microsoft.com/office/drawing/2014/main" id="{6733BA65-8F45-293B-3243-29DD84CE6AB9}"/>
              </a:ext>
            </a:extLst>
          </p:cNvPr>
          <p:cNvGrpSpPr/>
          <p:nvPr/>
        </p:nvGrpSpPr>
        <p:grpSpPr>
          <a:xfrm>
            <a:off x="8734153" y="2537142"/>
            <a:ext cx="2881745" cy="844484"/>
            <a:chOff x="6608075" y="1303028"/>
            <a:chExt cx="2881745" cy="844484"/>
          </a:xfrm>
        </p:grpSpPr>
        <p:sp>
          <p:nvSpPr>
            <p:cNvPr id="82" name="Rectangle: Rounded Corners 81">
              <a:extLst>
                <a:ext uri="{FF2B5EF4-FFF2-40B4-BE49-F238E27FC236}">
                  <a16:creationId xmlns:a16="http://schemas.microsoft.com/office/drawing/2014/main" id="{A22E1C97-9B07-955B-8932-3E24D84A6D77}"/>
                </a:ext>
              </a:extLst>
            </p:cNvPr>
            <p:cNvSpPr/>
            <p:nvPr/>
          </p:nvSpPr>
          <p:spPr>
            <a:xfrm>
              <a:off x="6608075" y="1303028"/>
              <a:ext cx="2881745" cy="844484"/>
            </a:xfrm>
            <a:prstGeom prst="roundRect">
              <a:avLst/>
            </a:prstGeom>
            <a:noFill/>
            <a:ln>
              <a:solidFill>
                <a:srgbClr val="F0506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3" name="TextBox 82">
              <a:extLst>
                <a:ext uri="{FF2B5EF4-FFF2-40B4-BE49-F238E27FC236}">
                  <a16:creationId xmlns:a16="http://schemas.microsoft.com/office/drawing/2014/main" id="{E47AB183-6C69-5A68-2269-294FC68EC944}"/>
                </a:ext>
              </a:extLst>
            </p:cNvPr>
            <p:cNvSpPr txBox="1"/>
            <p:nvPr/>
          </p:nvSpPr>
          <p:spPr>
            <a:xfrm>
              <a:off x="6663492" y="1355938"/>
              <a:ext cx="2770909" cy="523220"/>
            </a:xfrm>
            <a:prstGeom prst="rect">
              <a:avLst/>
            </a:prstGeom>
            <a:noFill/>
            <a:ln>
              <a:noFill/>
              <a:prstDash val="sysDash"/>
            </a:ln>
          </p:spPr>
          <p:txBody>
            <a:bodyPr wrap="square" rtlCol="0">
              <a:spAutoFit/>
            </a:bodyPr>
            <a:lstStyle/>
            <a:p>
              <a:r>
                <a:rPr lang="hr-HR" sz="1400" b="1" dirty="0">
                  <a:solidFill>
                    <a:srgbClr val="F0506E"/>
                  </a:solidFill>
                </a:rPr>
                <a:t>RAČUNOVODSTVENO TIJELO</a:t>
              </a:r>
            </a:p>
            <a:p>
              <a:pPr marL="285750" indent="-285750">
                <a:buFont typeface="Wingdings" panose="05000000000000000000" pitchFamily="2" charset="2"/>
                <a:buChar char="§"/>
              </a:pPr>
              <a:r>
                <a:rPr lang="hr-HR" sz="1400" dirty="0">
                  <a:solidFill>
                    <a:srgbClr val="F0506E"/>
                  </a:solidFill>
                </a:rPr>
                <a:t>isplata sredstava LP-u</a:t>
              </a:r>
            </a:p>
          </p:txBody>
        </p:sp>
      </p:grpSp>
      <p:grpSp>
        <p:nvGrpSpPr>
          <p:cNvPr id="84" name="Group 83">
            <a:extLst>
              <a:ext uri="{FF2B5EF4-FFF2-40B4-BE49-F238E27FC236}">
                <a16:creationId xmlns:a16="http://schemas.microsoft.com/office/drawing/2014/main" id="{636B3BDE-EC57-DD26-A9CD-504AF05D59AF}"/>
              </a:ext>
            </a:extLst>
          </p:cNvPr>
          <p:cNvGrpSpPr/>
          <p:nvPr/>
        </p:nvGrpSpPr>
        <p:grpSpPr>
          <a:xfrm>
            <a:off x="8586154" y="4509673"/>
            <a:ext cx="2881745" cy="1106744"/>
            <a:chOff x="6608075" y="1303028"/>
            <a:chExt cx="2881745" cy="844484"/>
          </a:xfrm>
        </p:grpSpPr>
        <p:sp>
          <p:nvSpPr>
            <p:cNvPr id="85" name="Rectangle: Rounded Corners 84">
              <a:extLst>
                <a:ext uri="{FF2B5EF4-FFF2-40B4-BE49-F238E27FC236}">
                  <a16:creationId xmlns:a16="http://schemas.microsoft.com/office/drawing/2014/main" id="{48147CA4-B5DB-94B3-061C-D9229F0BC5E2}"/>
                </a:ext>
              </a:extLst>
            </p:cNvPr>
            <p:cNvSpPr/>
            <p:nvPr/>
          </p:nvSpPr>
          <p:spPr>
            <a:xfrm>
              <a:off x="6608075" y="1303028"/>
              <a:ext cx="2881745" cy="844484"/>
            </a:xfrm>
            <a:prstGeom prst="roundRect">
              <a:avLst/>
            </a:prstGeom>
            <a:noFill/>
            <a:ln>
              <a:solidFill>
                <a:srgbClr val="D65CC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6" name="TextBox 85">
              <a:extLst>
                <a:ext uri="{FF2B5EF4-FFF2-40B4-BE49-F238E27FC236}">
                  <a16:creationId xmlns:a16="http://schemas.microsoft.com/office/drawing/2014/main" id="{8012829E-9B04-3DC3-EEA3-3974EC3B9388}"/>
                </a:ext>
              </a:extLst>
            </p:cNvPr>
            <p:cNvSpPr txBox="1"/>
            <p:nvPr/>
          </p:nvSpPr>
          <p:spPr>
            <a:xfrm>
              <a:off x="6663492" y="1355938"/>
              <a:ext cx="2770909" cy="728017"/>
            </a:xfrm>
            <a:prstGeom prst="rect">
              <a:avLst/>
            </a:prstGeom>
            <a:noFill/>
            <a:ln>
              <a:noFill/>
              <a:prstDash val="sysDash"/>
            </a:ln>
          </p:spPr>
          <p:txBody>
            <a:bodyPr wrap="square" rtlCol="0">
              <a:spAutoFit/>
            </a:bodyPr>
            <a:lstStyle/>
            <a:p>
              <a:r>
                <a:rPr lang="hr-HR" sz="1400" b="1" dirty="0">
                  <a:solidFill>
                    <a:srgbClr val="D65CC5"/>
                  </a:solidFill>
                </a:rPr>
                <a:t>TIJELO ZA REVIZIJU I GRUPA REVIZORA</a:t>
              </a:r>
            </a:p>
            <a:p>
              <a:pPr marL="285750" indent="-285750">
                <a:buFont typeface="Wingdings" panose="05000000000000000000" pitchFamily="2" charset="2"/>
                <a:buChar char="§"/>
              </a:pPr>
              <a:r>
                <a:rPr lang="pl-PL" sz="1400" dirty="0">
                  <a:solidFill>
                    <a:srgbClr val="D65CC5"/>
                  </a:solidFill>
                </a:rPr>
                <a:t>revizija projekata na razini partnerskih organizacija</a:t>
              </a:r>
            </a:p>
          </p:txBody>
        </p:sp>
      </p:grpSp>
    </p:spTree>
    <p:extLst>
      <p:ext uri="{BB962C8B-B14F-4D97-AF65-F5344CB8AC3E}">
        <p14:creationId xmlns:p14="http://schemas.microsoft.com/office/powerpoint/2010/main" val="297259164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7" name="Title 3">
            <a:extLst>
              <a:ext uri="{FF2B5EF4-FFF2-40B4-BE49-F238E27FC236}">
                <a16:creationId xmlns:a16="http://schemas.microsoft.com/office/drawing/2014/main" id="{2EEC8E05-9FF5-9FEA-A1BE-D174C5983BC0}"/>
              </a:ext>
            </a:extLst>
          </p:cNvPr>
          <p:cNvSpPr txBox="1">
            <a:spLocks/>
          </p:cNvSpPr>
          <p:nvPr/>
        </p:nvSpPr>
        <p:spPr>
          <a:xfrm>
            <a:off x="6696914" y="279153"/>
            <a:ext cx="5257800"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IZVJEŠTAVANJE</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9" name="TextBox 8">
            <a:extLst>
              <a:ext uri="{FF2B5EF4-FFF2-40B4-BE49-F238E27FC236}">
                <a16:creationId xmlns:a16="http://schemas.microsoft.com/office/drawing/2014/main" id="{507E1E57-921F-39F4-A87A-9E924DE5057D}"/>
              </a:ext>
            </a:extLst>
          </p:cNvPr>
          <p:cNvSpPr txBox="1"/>
          <p:nvPr/>
        </p:nvSpPr>
        <p:spPr>
          <a:xfrm>
            <a:off x="441857" y="1402607"/>
            <a:ext cx="9182100" cy="523220"/>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hr-HR" sz="2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Napomene</a:t>
            </a:r>
            <a:endParaRPr kumimoji="0" lang="en-US" sz="2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TextBox 9">
            <a:extLst>
              <a:ext uri="{FF2B5EF4-FFF2-40B4-BE49-F238E27FC236}">
                <a16:creationId xmlns:a16="http://schemas.microsoft.com/office/drawing/2014/main" id="{4E072194-A404-E01F-47D2-DFE7DBF2D374}"/>
              </a:ext>
            </a:extLst>
          </p:cNvPr>
          <p:cNvSpPr txBox="1"/>
          <p:nvPr/>
        </p:nvSpPr>
        <p:spPr>
          <a:xfrm>
            <a:off x="441857" y="2265512"/>
            <a:ext cx="9182100" cy="415498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4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400" b="1" i="0" u="none" strike="noStrike" kern="1200" cap="none" spc="0" normalizeH="0" baseline="0" noProof="0" dirty="0">
                <a:ln>
                  <a:noFill/>
                </a:ln>
                <a:solidFill>
                  <a:srgbClr val="2F5597"/>
                </a:solidFill>
                <a:effectLst/>
                <a:uLnTx/>
                <a:uFillTx/>
                <a:latin typeface="Calibri" panose="020F0502020204030204"/>
                <a:ea typeface="+mn-ea"/>
                <a:cs typeface="+mn-cs"/>
              </a:rPr>
              <a:t>Ugovor o sufinanciranju -</a:t>
            </a:r>
            <a:r>
              <a:rPr kumimoji="0" lang="hr-HR" sz="2400" b="0" i="0" u="none" strike="noStrike" kern="1200" cap="none" spc="0" normalizeH="0" baseline="0" noProof="0" dirty="0">
                <a:ln>
                  <a:noFill/>
                </a:ln>
                <a:solidFill>
                  <a:srgbClr val="2F5597"/>
                </a:solidFill>
                <a:effectLst/>
                <a:uLnTx/>
                <a:uFillTx/>
                <a:latin typeface="Calibri" panose="020F0502020204030204"/>
                <a:ea typeface="+mn-ea"/>
                <a:cs typeface="+mn-cs"/>
              </a:rPr>
              <a:t> svako neopravdano kašnjenje prilikom izvještavanja može dovesti do obustave plaćanja ili financijskih ispravaka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400" b="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srgbClr val="2F5597"/>
                </a:solidFill>
                <a:effectLst/>
                <a:uLnTx/>
                <a:uFillTx/>
                <a:latin typeface="Calibri" panose="020F0502020204030204"/>
                <a:ea typeface="+mn-ea"/>
                <a:cs typeface="+mn-cs"/>
              </a:rPr>
              <a:t>Ne čekati zadnji dan za predaju izvješća!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400" b="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400" b="1" i="0" u="none" strike="noStrike" kern="1200" cap="none" spc="0" normalizeH="0" baseline="0" noProof="0" dirty="0">
                <a:ln>
                  <a:noFill/>
                </a:ln>
                <a:solidFill>
                  <a:srgbClr val="2F5597"/>
                </a:solidFill>
                <a:effectLst/>
                <a:uLnTx/>
                <a:uFillTx/>
                <a:latin typeface="Calibri" panose="020F0502020204030204"/>
                <a:ea typeface="+mn-ea"/>
                <a:cs typeface="+mn-cs"/>
              </a:rPr>
              <a:t>FIKSNE STOPE IZRAČUNA / FLAT RATE - </a:t>
            </a:r>
            <a:r>
              <a:rPr kumimoji="0" lang="hr-HR" sz="2400" b="0" i="0" u="none" strike="noStrike" kern="1200" cap="none" spc="0" normalizeH="0" baseline="0" noProof="0" dirty="0">
                <a:ln>
                  <a:noFill/>
                </a:ln>
                <a:solidFill>
                  <a:srgbClr val="2F5597"/>
                </a:solidFill>
                <a:effectLst/>
                <a:uLnTx/>
                <a:uFillTx/>
                <a:latin typeface="Calibri" panose="020F0502020204030204"/>
                <a:ea typeface="+mn-ea"/>
                <a:cs typeface="+mn-cs"/>
              </a:rPr>
              <a:t>Ukoliko prijavljeni realni troškovi nisu u cijelosti prihvatljivi, troškovi definirani na temelju fiksne stope proporcionalno se umanjuju!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4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pic>
        <p:nvPicPr>
          <p:cNvPr id="2050" name="Picture 2" descr="remark Vector Icons free download in SVG, PNG Format">
            <a:extLst>
              <a:ext uri="{FF2B5EF4-FFF2-40B4-BE49-F238E27FC236}">
                <a16:creationId xmlns:a16="http://schemas.microsoft.com/office/drawing/2014/main" id="{F33A2186-7E5D-E530-28F0-308B18DA51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11589" y="1285875"/>
            <a:ext cx="2143125"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11648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146B23-49DE-5A40-01A8-CA9AFB406E14}"/>
            </a:ext>
          </a:extLst>
        </p:cNvPr>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1C27E86-EA6B-A7EE-39A8-F571A4087A9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7" name="Title 3">
            <a:extLst>
              <a:ext uri="{FF2B5EF4-FFF2-40B4-BE49-F238E27FC236}">
                <a16:creationId xmlns:a16="http://schemas.microsoft.com/office/drawing/2014/main" id="{E0EACD22-BA90-7AC4-1C00-4BA6888A8495}"/>
              </a:ext>
            </a:extLst>
          </p:cNvPr>
          <p:cNvSpPr txBox="1">
            <a:spLocks/>
          </p:cNvSpPr>
          <p:nvPr/>
        </p:nvSpPr>
        <p:spPr>
          <a:xfrm>
            <a:off x="6696914" y="279153"/>
            <a:ext cx="5257800"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200" b="1" i="0" u="none" strike="noStrike" kern="1200" cap="none" spc="0" normalizeH="0" baseline="0" noProof="0" dirty="0">
                <a:ln>
                  <a:noFill/>
                </a:ln>
                <a:solidFill>
                  <a:prstClr val="white"/>
                </a:solidFill>
                <a:effectLst/>
                <a:uLnTx/>
                <a:uFillTx/>
                <a:latin typeface="Calibri" panose="020F0502020204030204"/>
                <a:ea typeface="+mj-ea"/>
                <a:cs typeface="+mj-cs"/>
              </a:rPr>
              <a:t>IZVJEŠTAVANJE</a:t>
            </a:r>
            <a:endParaRPr kumimoji="0" lang="en-US" sz="32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9" name="TextBox 8">
            <a:extLst>
              <a:ext uri="{FF2B5EF4-FFF2-40B4-BE49-F238E27FC236}">
                <a16:creationId xmlns:a16="http://schemas.microsoft.com/office/drawing/2014/main" id="{B4D373FD-2961-87E7-7493-1CCE717531B0}"/>
              </a:ext>
            </a:extLst>
          </p:cNvPr>
          <p:cNvSpPr txBox="1"/>
          <p:nvPr/>
        </p:nvSpPr>
        <p:spPr>
          <a:xfrm>
            <a:off x="441857" y="1446657"/>
            <a:ext cx="9182100" cy="523220"/>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lang="hr-HR" sz="2800" b="1" dirty="0">
                <a:solidFill>
                  <a:srgbClr val="4472C4">
                    <a:lumMod val="75000"/>
                  </a:srgbClr>
                </a:solidFill>
                <a:latin typeface="Calibri" panose="020F0502020204030204"/>
              </a:rPr>
              <a:t>Učinci i rezultati projekta </a:t>
            </a:r>
            <a:endParaRPr lang="en-US" sz="2800" b="1" dirty="0">
              <a:solidFill>
                <a:srgbClr val="4472C4">
                  <a:lumMod val="75000"/>
                </a:srgbClr>
              </a:solidFill>
              <a:latin typeface="Calibri" panose="020F0502020204030204"/>
            </a:endParaRPr>
          </a:p>
        </p:txBody>
      </p:sp>
      <p:sp>
        <p:nvSpPr>
          <p:cNvPr id="24" name="TextBox 9">
            <a:extLst>
              <a:ext uri="{FF2B5EF4-FFF2-40B4-BE49-F238E27FC236}">
                <a16:creationId xmlns:a16="http://schemas.microsoft.com/office/drawing/2014/main" id="{8464F77D-951C-0CDC-BB4D-8111A09BAEEC}"/>
              </a:ext>
            </a:extLst>
          </p:cNvPr>
          <p:cNvSpPr txBox="1"/>
          <p:nvPr/>
        </p:nvSpPr>
        <p:spPr>
          <a:xfrm>
            <a:off x="441857" y="2450178"/>
            <a:ext cx="9182100" cy="3785652"/>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2400" b="1" dirty="0">
                <a:solidFill>
                  <a:srgbClr val="2F5597"/>
                </a:solidFill>
                <a:latin typeface="Calibri" panose="020F0502020204030204"/>
              </a:rPr>
              <a:t>Učinci (</a:t>
            </a:r>
            <a:r>
              <a:rPr lang="hr-HR" sz="2400" b="1" dirty="0" err="1">
                <a:solidFill>
                  <a:srgbClr val="2F5597"/>
                </a:solidFill>
                <a:latin typeface="Calibri" panose="020F0502020204030204"/>
              </a:rPr>
              <a:t>outputs</a:t>
            </a:r>
            <a:r>
              <a:rPr lang="hr-HR" sz="2400" b="1" dirty="0">
                <a:solidFill>
                  <a:srgbClr val="2F5597"/>
                </a:solidFill>
                <a:latin typeface="Calibri" panose="020F0502020204030204"/>
              </a:rPr>
              <a:t>) i rezultati </a:t>
            </a:r>
            <a:r>
              <a:rPr lang="hr-HR" sz="2400" dirty="0">
                <a:solidFill>
                  <a:srgbClr val="2F5597"/>
                </a:solidFill>
                <a:latin typeface="Calibri" panose="020F0502020204030204"/>
              </a:rPr>
              <a:t>ključni su za ostvarivanje promjena i predstavljaju nasljeđe projekta. Za svako njihovo ostvarenje bit će potrebno dostaviti odgovarajuću dokumentaciju u skladu sa zahtjevima relevantnog Programskog pokazatelja učinka i rezultata  (Programme output/</a:t>
            </a:r>
            <a:r>
              <a:rPr lang="hr-HR" sz="2400" dirty="0" err="1">
                <a:solidFill>
                  <a:srgbClr val="2F5597"/>
                </a:solidFill>
                <a:latin typeface="Calibri" panose="020F0502020204030204"/>
              </a:rPr>
              <a:t>result</a:t>
            </a:r>
            <a:r>
              <a:rPr lang="hr-HR" sz="2400" dirty="0">
                <a:solidFill>
                  <a:srgbClr val="2F5597"/>
                </a:solidFill>
                <a:latin typeface="Calibri" panose="020F0502020204030204"/>
              </a:rPr>
              <a:t> </a:t>
            </a:r>
            <a:r>
              <a:rPr lang="hr-HR" sz="2400" dirty="0" err="1">
                <a:solidFill>
                  <a:srgbClr val="2F5597"/>
                </a:solidFill>
                <a:latin typeface="Calibri" panose="020F0502020204030204"/>
              </a:rPr>
              <a:t>indicator</a:t>
            </a:r>
            <a:r>
              <a:rPr lang="hr-HR" sz="2400" dirty="0">
                <a:solidFill>
                  <a:srgbClr val="2F5597"/>
                </a:solidFill>
                <a:latin typeface="Calibri" panose="020F0502020204030204"/>
              </a:rPr>
              <a:t>).</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hr-HR" sz="2400" dirty="0">
              <a:solidFill>
                <a:srgbClr val="2F5597"/>
              </a:solidFill>
              <a:latin typeface="Calibri" panose="020F0502020204030204"/>
            </a:endParaRP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2400" dirty="0">
                <a:solidFill>
                  <a:srgbClr val="2F5597"/>
                </a:solidFill>
                <a:latin typeface="Calibri" panose="020F0502020204030204"/>
              </a:rPr>
              <a:t>Vodeći partner mora osigurati da je </a:t>
            </a:r>
            <a:r>
              <a:rPr lang="hr-HR" sz="2400" b="1" dirty="0">
                <a:solidFill>
                  <a:srgbClr val="2F5597"/>
                </a:solidFill>
                <a:latin typeface="Calibri" panose="020F0502020204030204"/>
              </a:rPr>
              <a:t>kroz projektno izvješće pravovremeno dostavljena informacija/dokaz za ostvarene učinke, a kasnije i rezultate na razini cijelog partnerstva</a:t>
            </a:r>
            <a:r>
              <a:rPr lang="hr-HR" sz="2400" dirty="0">
                <a:solidFill>
                  <a:srgbClr val="2F5597"/>
                </a:solidFill>
                <a:latin typeface="Calibri" panose="020F0502020204030204"/>
              </a:rPr>
              <a:t>, a sukladno vremenskom okviru definiranom u ugovorenom Projektu. </a:t>
            </a:r>
          </a:p>
        </p:txBody>
      </p:sp>
      <p:pic>
        <p:nvPicPr>
          <p:cNvPr id="1026" name="Picture 2" descr="61 Delivery Outcome Icon Outline Royalty-Free Images, Stock Photos &amp;  Pictures | Shutterstock">
            <a:extLst>
              <a:ext uri="{FF2B5EF4-FFF2-40B4-BE49-F238E27FC236}">
                <a16:creationId xmlns:a16="http://schemas.microsoft.com/office/drawing/2014/main" id="{33F71F12-5197-1596-A290-FC82CD19BF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23956" y="1194782"/>
            <a:ext cx="2588547" cy="2588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533437"/>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23B9E-9246-E8AC-4EE6-F3A5B43C84B2}"/>
            </a:ext>
          </a:extLst>
        </p:cNvPr>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50689FB1-0448-BF32-AE60-E49122E5641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7" name="Title 3">
            <a:extLst>
              <a:ext uri="{FF2B5EF4-FFF2-40B4-BE49-F238E27FC236}">
                <a16:creationId xmlns:a16="http://schemas.microsoft.com/office/drawing/2014/main" id="{D88CFB67-56A0-9CF1-FC3D-79F635A943DB}"/>
              </a:ext>
            </a:extLst>
          </p:cNvPr>
          <p:cNvSpPr txBox="1">
            <a:spLocks/>
          </p:cNvSpPr>
          <p:nvPr/>
        </p:nvSpPr>
        <p:spPr>
          <a:xfrm>
            <a:off x="6696914" y="279153"/>
            <a:ext cx="5257800"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IZVJEŠTAVANJE</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9" name="TextBox 8">
            <a:extLst>
              <a:ext uri="{FF2B5EF4-FFF2-40B4-BE49-F238E27FC236}">
                <a16:creationId xmlns:a16="http://schemas.microsoft.com/office/drawing/2014/main" id="{9ACF2AF6-DFCC-B6AF-0EF7-138BBBBD1F49}"/>
              </a:ext>
            </a:extLst>
          </p:cNvPr>
          <p:cNvSpPr txBox="1"/>
          <p:nvPr/>
        </p:nvSpPr>
        <p:spPr>
          <a:xfrm>
            <a:off x="294859" y="1665497"/>
            <a:ext cx="3169560" cy="523220"/>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hr-HR" sz="28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Video upute:</a:t>
            </a:r>
            <a:endParaRPr kumimoji="0" lang="en-US" sz="26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TextBox 9">
            <a:extLst>
              <a:ext uri="{FF2B5EF4-FFF2-40B4-BE49-F238E27FC236}">
                <a16:creationId xmlns:a16="http://schemas.microsoft.com/office/drawing/2014/main" id="{CCBD69CB-0102-B5F2-7904-B55A7CEF7372}"/>
              </a:ext>
            </a:extLst>
          </p:cNvPr>
          <p:cNvSpPr txBox="1"/>
          <p:nvPr/>
        </p:nvSpPr>
        <p:spPr>
          <a:xfrm>
            <a:off x="248584" y="2408405"/>
            <a:ext cx="4434840" cy="3046988"/>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4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2400" b="1" dirty="0">
                <a:solidFill>
                  <a:srgbClr val="2F5597"/>
                </a:solidFill>
                <a:latin typeface="Calibri" panose="020F0502020204030204"/>
              </a:rPr>
              <a:t>Partnerski izvještaji (svi LP i PP): </a:t>
            </a:r>
            <a:r>
              <a:rPr kumimoji="0" lang="en-US" sz="2400" b="1" i="0" u="none" strike="noStrike" kern="1200" cap="none" spc="0" normalizeH="0" baseline="0" noProof="0" dirty="0">
                <a:ln>
                  <a:noFill/>
                </a:ln>
                <a:solidFill>
                  <a:srgbClr val="2F5597"/>
                </a:solidFill>
                <a:effectLst/>
                <a:uLnTx/>
                <a:uFillTx/>
                <a:latin typeface="Calibri" panose="020F0502020204030204"/>
                <a:ea typeface="+mn-ea"/>
                <a:cs typeface="+mn-cs"/>
              </a:rPr>
              <a:t>How to create, fill in and submit a Partner report</a:t>
            </a:r>
            <a:endParaRPr kumimoji="0" lang="hr-HR" sz="24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hr-HR" sz="2400" b="1" dirty="0">
              <a:solidFill>
                <a:srgbClr val="2F5597"/>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400" b="1" i="0" u="none" strike="noStrike" kern="1200" cap="none" spc="0" normalizeH="0" baseline="0" noProof="0" dirty="0">
                <a:ln>
                  <a:noFill/>
                </a:ln>
                <a:solidFill>
                  <a:srgbClr val="2F5597"/>
                </a:solidFill>
                <a:effectLst/>
                <a:uLnTx/>
                <a:uFillTx/>
                <a:latin typeface="Calibri" panose="020F0502020204030204"/>
                <a:ea typeface="+mn-ea"/>
                <a:cs typeface="+mn-cs"/>
              </a:rPr>
              <a:t>Projektni izvještaji (samo LP): </a:t>
            </a:r>
            <a:r>
              <a:rPr kumimoji="0" lang="en-US" sz="2400" b="1" i="0" u="none" strike="noStrike" kern="1200" cap="none" spc="0" normalizeH="0" baseline="0" noProof="0" dirty="0">
                <a:ln>
                  <a:noFill/>
                </a:ln>
                <a:solidFill>
                  <a:srgbClr val="2F5597"/>
                </a:solidFill>
                <a:effectLst/>
                <a:uLnTx/>
                <a:uFillTx/>
                <a:latin typeface="Calibri" panose="020F0502020204030204"/>
                <a:ea typeface="+mn-ea"/>
                <a:cs typeface="+mn-cs"/>
              </a:rPr>
              <a:t>How to Create, Fill in, and Submit a Project Report</a:t>
            </a:r>
            <a:endParaRPr kumimoji="0" lang="hr-HR" sz="24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90B81846-D29B-289A-F833-634F54D39D43}"/>
              </a:ext>
            </a:extLst>
          </p:cNvPr>
          <p:cNvPicPr>
            <a:picLocks noChangeAspect="1"/>
          </p:cNvPicPr>
          <p:nvPr/>
        </p:nvPicPr>
        <p:blipFill>
          <a:blip r:embed="rId4"/>
          <a:stretch>
            <a:fillRect/>
          </a:stretch>
        </p:blipFill>
        <p:spPr>
          <a:xfrm>
            <a:off x="6035075" y="3438135"/>
            <a:ext cx="6156925" cy="3419865"/>
          </a:xfrm>
          <a:prstGeom prst="rect">
            <a:avLst/>
          </a:prstGeom>
        </p:spPr>
      </p:pic>
      <p:pic>
        <p:nvPicPr>
          <p:cNvPr id="6" name="Picture 5">
            <a:extLst>
              <a:ext uri="{FF2B5EF4-FFF2-40B4-BE49-F238E27FC236}">
                <a16:creationId xmlns:a16="http://schemas.microsoft.com/office/drawing/2014/main" id="{5F399E5F-205E-DB97-404D-4F181374F522}"/>
              </a:ext>
            </a:extLst>
          </p:cNvPr>
          <p:cNvPicPr>
            <a:picLocks noChangeAspect="1"/>
          </p:cNvPicPr>
          <p:nvPr/>
        </p:nvPicPr>
        <p:blipFill>
          <a:blip r:embed="rId5"/>
          <a:stretch>
            <a:fillRect/>
          </a:stretch>
        </p:blipFill>
        <p:spPr>
          <a:xfrm>
            <a:off x="4832477" y="907221"/>
            <a:ext cx="6156924" cy="4240846"/>
          </a:xfrm>
          <a:prstGeom prst="rect">
            <a:avLst/>
          </a:prstGeom>
        </p:spPr>
      </p:pic>
    </p:spTree>
    <p:extLst>
      <p:ext uri="{BB962C8B-B14F-4D97-AF65-F5344CB8AC3E}">
        <p14:creationId xmlns:p14="http://schemas.microsoft.com/office/powerpoint/2010/main" val="489796990"/>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6" name="Rectangle 7">
            <a:extLst>
              <a:ext uri="{FF2B5EF4-FFF2-40B4-BE49-F238E27FC236}">
                <a16:creationId xmlns:a16="http://schemas.microsoft.com/office/drawing/2014/main" id="{A1D2266A-AFBE-F328-6BBD-CDC221D7BC2A}"/>
              </a:ext>
            </a:extLst>
          </p:cNvPr>
          <p:cNvSpPr/>
          <p:nvPr/>
        </p:nvSpPr>
        <p:spPr>
          <a:xfrm>
            <a:off x="1294492" y="1641195"/>
            <a:ext cx="4868841" cy="45733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itle 1">
            <a:extLst>
              <a:ext uri="{FF2B5EF4-FFF2-40B4-BE49-F238E27FC236}">
                <a16:creationId xmlns:a16="http://schemas.microsoft.com/office/drawing/2014/main" id="{EEEC7ECB-45E5-1290-2050-34859C04C8C6}"/>
              </a:ext>
            </a:extLst>
          </p:cNvPr>
          <p:cNvSpPr txBox="1">
            <a:spLocks/>
          </p:cNvSpPr>
          <p:nvPr/>
        </p:nvSpPr>
        <p:spPr>
          <a:xfrm>
            <a:off x="1478573" y="3115718"/>
            <a:ext cx="4500680" cy="16242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ctr" defTabSz="740664"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Javna nabava</a:t>
            </a:r>
          </a:p>
        </p:txBody>
      </p:sp>
      <p:pic>
        <p:nvPicPr>
          <p:cNvPr id="3" name="Picture 2" descr="A group of people sitting at a round table&#10;&#10;Description automatically generated">
            <a:extLst>
              <a:ext uri="{FF2B5EF4-FFF2-40B4-BE49-F238E27FC236}">
                <a16:creationId xmlns:a16="http://schemas.microsoft.com/office/drawing/2014/main" id="{26889B4B-C34A-9772-8303-C0BBAD1A66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333" y="1683779"/>
            <a:ext cx="4530754" cy="4530754"/>
          </a:xfrm>
          <a:prstGeom prst="rect">
            <a:avLst/>
          </a:prstGeom>
        </p:spPr>
      </p:pic>
    </p:spTree>
    <p:extLst>
      <p:ext uri="{BB962C8B-B14F-4D97-AF65-F5344CB8AC3E}">
        <p14:creationId xmlns:p14="http://schemas.microsoft.com/office/powerpoint/2010/main" val="321559119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7" name="Title 3">
            <a:extLst>
              <a:ext uri="{FF2B5EF4-FFF2-40B4-BE49-F238E27FC236}">
                <a16:creationId xmlns:a16="http://schemas.microsoft.com/office/drawing/2014/main" id="{2EEC8E05-9FF5-9FEA-A1BE-D174C5983BC0}"/>
              </a:ext>
            </a:extLst>
          </p:cNvPr>
          <p:cNvSpPr txBox="1">
            <a:spLocks/>
          </p:cNvSpPr>
          <p:nvPr/>
        </p:nvSpPr>
        <p:spPr>
          <a:xfrm>
            <a:off x="7036419" y="279153"/>
            <a:ext cx="4817934"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JAVNA NABAVA</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9" name="TextBox 8">
            <a:extLst>
              <a:ext uri="{FF2B5EF4-FFF2-40B4-BE49-F238E27FC236}">
                <a16:creationId xmlns:a16="http://schemas.microsoft.com/office/drawing/2014/main" id="{507E1E57-921F-39F4-A87A-9E924DE5057D}"/>
              </a:ext>
            </a:extLst>
          </p:cNvPr>
          <p:cNvSpPr txBox="1"/>
          <p:nvPr/>
        </p:nvSpPr>
        <p:spPr>
          <a:xfrm>
            <a:off x="441857" y="1356441"/>
            <a:ext cx="9182100" cy="615553"/>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hr-HR" sz="3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Pravni okvir</a:t>
            </a: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TextBox 9">
            <a:extLst>
              <a:ext uri="{FF2B5EF4-FFF2-40B4-BE49-F238E27FC236}">
                <a16:creationId xmlns:a16="http://schemas.microsoft.com/office/drawing/2014/main" id="{4E072194-A404-E01F-47D2-DFE7DBF2D374}"/>
              </a:ext>
            </a:extLst>
          </p:cNvPr>
          <p:cNvSpPr txBox="1"/>
          <p:nvPr/>
        </p:nvSpPr>
        <p:spPr>
          <a:xfrm>
            <a:off x="441857" y="2194661"/>
            <a:ext cx="9182100" cy="4296689"/>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4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hr-HR" sz="2600" b="0" i="0" u="none" strike="noStrike" kern="1200" cap="none" spc="0" normalizeH="0" baseline="0" noProof="0" dirty="0">
                <a:ln>
                  <a:noFill/>
                </a:ln>
                <a:solidFill>
                  <a:srgbClr val="2F5597"/>
                </a:solidFill>
                <a:effectLst/>
                <a:uLnTx/>
                <a:uFillTx/>
                <a:latin typeface="Calibri" panose="020F0502020204030204"/>
                <a:ea typeface="+mn-ea"/>
                <a:cs typeface="+mn-cs"/>
              </a:rPr>
              <a:t>Interreg </a:t>
            </a:r>
            <a:r>
              <a:rPr kumimoji="0" lang="hr-HR" sz="2600" b="0" i="0" u="none" strike="noStrike" kern="1200" cap="none" spc="0" normalizeH="0" baseline="0" noProof="0" dirty="0" err="1">
                <a:ln>
                  <a:noFill/>
                </a:ln>
                <a:solidFill>
                  <a:srgbClr val="2F5597"/>
                </a:solidFill>
                <a:effectLst/>
                <a:uLnTx/>
                <a:uFillTx/>
                <a:latin typeface="Calibri" panose="020F0502020204030204"/>
                <a:ea typeface="+mn-ea"/>
                <a:cs typeface="+mn-cs"/>
              </a:rPr>
              <a:t>Regulation</a:t>
            </a:r>
            <a:r>
              <a:rPr kumimoji="0" lang="hr-HR" sz="2600" b="0" i="0" u="none" strike="noStrike" kern="1200" cap="none" spc="0" normalizeH="0" baseline="0" noProof="0" dirty="0">
                <a:ln>
                  <a:noFill/>
                </a:ln>
                <a:solidFill>
                  <a:srgbClr val="2F5597"/>
                </a:solidFill>
                <a:effectLst/>
                <a:uLnTx/>
                <a:uFillTx/>
                <a:latin typeface="Calibri" panose="020F0502020204030204"/>
                <a:ea typeface="+mn-ea"/>
                <a:cs typeface="+mn-cs"/>
              </a:rPr>
              <a:t> (čl. 58)</a:t>
            </a:r>
          </a:p>
          <a:p>
            <a:pPr marL="342900" marR="0" lvl="0" indent="-34290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600" dirty="0">
                <a:solidFill>
                  <a:srgbClr val="2F5597"/>
                </a:solidFill>
                <a:latin typeface="Calibri" panose="020F0502020204030204"/>
              </a:rPr>
              <a:t>Financial </a:t>
            </a:r>
            <a:r>
              <a:rPr lang="hr-HR" sz="2600" dirty="0" err="1">
                <a:solidFill>
                  <a:srgbClr val="2F5597"/>
                </a:solidFill>
                <a:latin typeface="Calibri" panose="020F0502020204030204"/>
              </a:rPr>
              <a:t>Regulation</a:t>
            </a:r>
            <a:r>
              <a:rPr lang="hr-HR" sz="2600" dirty="0">
                <a:solidFill>
                  <a:srgbClr val="2F5597"/>
                </a:solidFill>
                <a:latin typeface="Calibri" panose="020F0502020204030204"/>
              </a:rPr>
              <a:t> (čl. 181. i 182., </a:t>
            </a:r>
            <a:r>
              <a:rPr lang="hr-HR" sz="2600" dirty="0" err="1">
                <a:solidFill>
                  <a:srgbClr val="2F5597"/>
                </a:solidFill>
                <a:latin typeface="Calibri" panose="020F0502020204030204"/>
              </a:rPr>
              <a:t>Annex</a:t>
            </a:r>
            <a:r>
              <a:rPr lang="hr-HR" sz="2600" dirty="0">
                <a:solidFill>
                  <a:srgbClr val="2F5597"/>
                </a:solidFill>
                <a:latin typeface="Calibri" panose="020F0502020204030204"/>
              </a:rPr>
              <a:t> I – </a:t>
            </a:r>
            <a:r>
              <a:rPr lang="hr-HR" sz="2600" dirty="0" err="1">
                <a:solidFill>
                  <a:srgbClr val="2F5597"/>
                </a:solidFill>
                <a:latin typeface="Calibri" panose="020F0502020204030204"/>
              </a:rPr>
              <a:t>Chapter</a:t>
            </a:r>
            <a:r>
              <a:rPr lang="hr-HR" sz="2600" dirty="0">
                <a:solidFill>
                  <a:srgbClr val="2F5597"/>
                </a:solidFill>
                <a:latin typeface="Calibri" panose="020F0502020204030204"/>
              </a:rPr>
              <a:t> 3, t. 37 do 42)</a:t>
            </a:r>
            <a:endParaRPr kumimoji="0" lang="hr-HR" sz="2600" b="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hr-HR" sz="2600" b="0" i="0" u="none" strike="noStrike" kern="1200" cap="none" spc="0" normalizeH="0" baseline="0" noProof="0" dirty="0" err="1">
                <a:ln>
                  <a:noFill/>
                </a:ln>
                <a:solidFill>
                  <a:srgbClr val="2F5597"/>
                </a:solidFill>
                <a:effectLst/>
                <a:uLnTx/>
                <a:uFillTx/>
                <a:latin typeface="Calibri" panose="020F0502020204030204"/>
                <a:ea typeface="+mn-ea"/>
                <a:cs typeface="+mn-cs"/>
              </a:rPr>
              <a:t>Annex</a:t>
            </a:r>
            <a:r>
              <a:rPr kumimoji="0" lang="hr-HR" sz="2600" b="0" i="0" u="none" strike="noStrike" kern="1200" cap="none" spc="0" normalizeH="0" baseline="0" noProof="0" dirty="0">
                <a:ln>
                  <a:noFill/>
                </a:ln>
                <a:solidFill>
                  <a:srgbClr val="2F5597"/>
                </a:solidFill>
                <a:effectLst/>
                <a:uLnTx/>
                <a:uFillTx/>
                <a:latin typeface="Calibri" panose="020F0502020204030204"/>
                <a:ea typeface="+mn-ea"/>
                <a:cs typeface="+mn-cs"/>
              </a:rPr>
              <a:t> II Financijskih sporazuma (EK-BiH i EK-CG) </a:t>
            </a:r>
          </a:p>
          <a:p>
            <a:pPr marL="342900" marR="0" lvl="0" indent="-34290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600" dirty="0">
                <a:solidFill>
                  <a:srgbClr val="2F5597"/>
                </a:solidFill>
                <a:latin typeface="Calibri" panose="020F0502020204030204"/>
              </a:rPr>
              <a:t>HR - Zakon o javnoj nabavi – PP iz HR, obveznici ZJN </a:t>
            </a:r>
            <a:endParaRPr kumimoji="0" lang="hr-HR" sz="2600" b="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hr-HR" sz="2600" b="0" i="0" u="none" strike="noStrike" kern="1200" cap="none" spc="0" normalizeH="0" baseline="0" noProof="0" dirty="0">
                <a:ln>
                  <a:noFill/>
                </a:ln>
                <a:solidFill>
                  <a:srgbClr val="2F5597"/>
                </a:solidFill>
                <a:effectLst/>
                <a:uLnTx/>
                <a:uFillTx/>
                <a:latin typeface="Calibri" panose="020F0502020204030204"/>
                <a:ea typeface="+mn-ea"/>
                <a:cs typeface="+mn-cs"/>
              </a:rPr>
              <a:t>Project </a:t>
            </a:r>
            <a:r>
              <a:rPr kumimoji="0" lang="hr-HR" sz="2600" b="0" i="0" u="none" strike="noStrike" kern="1200" cap="none" spc="0" normalizeH="0" baseline="0" noProof="0" dirty="0" err="1">
                <a:ln>
                  <a:noFill/>
                </a:ln>
                <a:solidFill>
                  <a:srgbClr val="2F5597"/>
                </a:solidFill>
                <a:effectLst/>
                <a:uLnTx/>
                <a:uFillTx/>
                <a:latin typeface="Calibri" panose="020F0502020204030204"/>
                <a:ea typeface="+mn-ea"/>
                <a:cs typeface="+mn-cs"/>
              </a:rPr>
              <a:t>Implementation</a:t>
            </a:r>
            <a:r>
              <a:rPr kumimoji="0" lang="hr-HR" sz="2600" b="0" i="0" u="none" strike="noStrike" kern="1200" cap="none" spc="0" normalizeH="0" baseline="0" noProof="0" dirty="0">
                <a:ln>
                  <a:noFill/>
                </a:ln>
                <a:solidFill>
                  <a:srgbClr val="2F5597"/>
                </a:solidFill>
                <a:effectLst/>
                <a:uLnTx/>
                <a:uFillTx/>
                <a:latin typeface="Calibri" panose="020F0502020204030204"/>
                <a:ea typeface="+mn-ea"/>
                <a:cs typeface="+mn-cs"/>
              </a:rPr>
              <a:t> Manual (</a:t>
            </a:r>
            <a:r>
              <a:rPr kumimoji="0" lang="hr-HR" sz="2600" b="0" i="0" u="none" strike="noStrike" kern="1200" cap="none" spc="0" normalizeH="0" baseline="0" noProof="0" dirty="0" err="1">
                <a:ln>
                  <a:noFill/>
                </a:ln>
                <a:solidFill>
                  <a:srgbClr val="2F5597"/>
                </a:solidFill>
                <a:effectLst/>
                <a:uLnTx/>
                <a:uFillTx/>
                <a:latin typeface="Calibri" panose="020F0502020204030204"/>
                <a:ea typeface="+mn-ea"/>
                <a:cs typeface="+mn-cs"/>
              </a:rPr>
              <a:t>PIM_ver</a:t>
            </a:r>
            <a:r>
              <a:rPr kumimoji="0" lang="hr-HR" sz="2600" b="0" i="0" u="none" strike="noStrike" kern="1200" cap="none" spc="0" normalizeH="0" baseline="0" noProof="0" dirty="0">
                <a:ln>
                  <a:noFill/>
                </a:ln>
                <a:solidFill>
                  <a:srgbClr val="2F5597"/>
                </a:solidFill>
                <a:effectLst/>
                <a:uLnTx/>
                <a:uFillTx/>
                <a:latin typeface="Calibri" panose="020F0502020204030204"/>
                <a:ea typeface="+mn-ea"/>
                <a:cs typeface="+mn-cs"/>
              </a:rPr>
              <a:t> 2)</a:t>
            </a:r>
          </a:p>
          <a:p>
            <a:pPr marL="342900" marR="0" lvl="0" indent="-342900" algn="l"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600" dirty="0">
                <a:solidFill>
                  <a:srgbClr val="2F5597"/>
                </a:solidFill>
                <a:latin typeface="Calibri" panose="020F0502020204030204"/>
              </a:rPr>
              <a:t>COCOF</a:t>
            </a:r>
            <a:endParaRPr kumimoji="0" lang="hr-HR" sz="26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pic>
        <p:nvPicPr>
          <p:cNvPr id="3" name="Picture 2" descr="A black scale of justice&#10;&#10;Description automatically generated">
            <a:extLst>
              <a:ext uri="{FF2B5EF4-FFF2-40B4-BE49-F238E27FC236}">
                <a16:creationId xmlns:a16="http://schemas.microsoft.com/office/drawing/2014/main" id="{E84C5FD8-E764-67E5-2B87-D54306FD32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9234" y="1664217"/>
            <a:ext cx="1935480" cy="1897380"/>
          </a:xfrm>
          <a:prstGeom prst="rect">
            <a:avLst/>
          </a:prstGeom>
        </p:spPr>
      </p:pic>
    </p:spTree>
    <p:extLst>
      <p:ext uri="{BB962C8B-B14F-4D97-AF65-F5344CB8AC3E}">
        <p14:creationId xmlns:p14="http://schemas.microsoft.com/office/powerpoint/2010/main" val="296627353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7" name="Title 3">
            <a:extLst>
              <a:ext uri="{FF2B5EF4-FFF2-40B4-BE49-F238E27FC236}">
                <a16:creationId xmlns:a16="http://schemas.microsoft.com/office/drawing/2014/main" id="{2EEC8E05-9FF5-9FEA-A1BE-D174C5983BC0}"/>
              </a:ext>
            </a:extLst>
          </p:cNvPr>
          <p:cNvSpPr txBox="1">
            <a:spLocks/>
          </p:cNvSpPr>
          <p:nvPr/>
        </p:nvSpPr>
        <p:spPr>
          <a:xfrm>
            <a:off x="7036419" y="279153"/>
            <a:ext cx="4817934"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JAVNA NABAVA</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9" name="TextBox 8">
            <a:extLst>
              <a:ext uri="{FF2B5EF4-FFF2-40B4-BE49-F238E27FC236}">
                <a16:creationId xmlns:a16="http://schemas.microsoft.com/office/drawing/2014/main" id="{507E1E57-921F-39F4-A87A-9E924DE5057D}"/>
              </a:ext>
            </a:extLst>
          </p:cNvPr>
          <p:cNvSpPr txBox="1"/>
          <p:nvPr/>
        </p:nvSpPr>
        <p:spPr>
          <a:xfrm>
            <a:off x="441857" y="1420839"/>
            <a:ext cx="11289226" cy="615553"/>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hr-HR" sz="3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Pravila provođenja JN</a:t>
            </a: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TextBox 9">
            <a:extLst>
              <a:ext uri="{FF2B5EF4-FFF2-40B4-BE49-F238E27FC236}">
                <a16:creationId xmlns:a16="http://schemas.microsoft.com/office/drawing/2014/main" id="{4E072194-A404-E01F-47D2-DFE7DBF2D374}"/>
              </a:ext>
            </a:extLst>
          </p:cNvPr>
          <p:cNvSpPr txBox="1"/>
          <p:nvPr/>
        </p:nvSpPr>
        <p:spPr>
          <a:xfrm>
            <a:off x="441857" y="2334871"/>
            <a:ext cx="11289226" cy="4078039"/>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342900" indent="-342900">
              <a:buFont typeface="Wingdings" panose="05000000000000000000" pitchFamily="2" charset="2"/>
              <a:buChar char="v"/>
            </a:pPr>
            <a:r>
              <a:rPr lang="hr-HR" sz="2400" b="1" u="sng" dirty="0">
                <a:solidFill>
                  <a:srgbClr val="004FA8"/>
                </a:solidFill>
                <a:latin typeface="+mn-lt"/>
                <a:ea typeface="Open Sans"/>
                <a:cs typeface="Open Sans"/>
              </a:rPr>
              <a:t>Projektni Partneri iz Hrvatske</a:t>
            </a:r>
          </a:p>
          <a:p>
            <a:endParaRPr lang="hr-HR" sz="2400" dirty="0">
              <a:latin typeface="+mn-lt"/>
            </a:endParaRPr>
          </a:p>
          <a:p>
            <a:pPr marL="800100" lvl="1" indent="-342900">
              <a:buFont typeface="Wingdings" panose="05000000000000000000" pitchFamily="2" charset="2"/>
              <a:buChar char="Ø"/>
            </a:pPr>
            <a:r>
              <a:rPr lang="hr-HR" sz="2400" dirty="0">
                <a:solidFill>
                  <a:srgbClr val="004FA8"/>
                </a:solidFill>
                <a:latin typeface="+mn-lt"/>
              </a:rPr>
              <a:t>Institucije koje </a:t>
            </a:r>
            <a:r>
              <a:rPr lang="hr-HR" sz="2400" u="sng" dirty="0">
                <a:solidFill>
                  <a:srgbClr val="004FA8"/>
                </a:solidFill>
                <a:latin typeface="+mn-lt"/>
              </a:rPr>
              <a:t>nisu</a:t>
            </a:r>
            <a:r>
              <a:rPr lang="hr-HR" sz="2400" dirty="0">
                <a:solidFill>
                  <a:srgbClr val="004FA8"/>
                </a:solidFill>
                <a:latin typeface="+mn-lt"/>
              </a:rPr>
              <a:t> obveznici Zakona o javnoj nabavi – </a:t>
            </a:r>
            <a:r>
              <a:rPr lang="hr-HR" sz="2400" u="sng" dirty="0">
                <a:solidFill>
                  <a:srgbClr val="004FA8"/>
                </a:solidFill>
                <a:latin typeface="+mn-lt"/>
              </a:rPr>
              <a:t>PROGRAMSKA PRAVILA JN</a:t>
            </a:r>
          </a:p>
          <a:p>
            <a:pPr lvl="1"/>
            <a:endParaRPr lang="hr-HR" sz="2400" dirty="0">
              <a:solidFill>
                <a:srgbClr val="004FA8"/>
              </a:solidFill>
              <a:latin typeface="+mn-lt"/>
            </a:endParaRPr>
          </a:p>
          <a:p>
            <a:pPr marL="800100" lvl="1" indent="-342900">
              <a:buFont typeface="Wingdings" panose="05000000000000000000" pitchFamily="2" charset="2"/>
              <a:buChar char="Ø"/>
            </a:pPr>
            <a:r>
              <a:rPr lang="hr-HR" sz="2400" dirty="0">
                <a:solidFill>
                  <a:srgbClr val="004FA8"/>
                </a:solidFill>
                <a:latin typeface="+mn-lt"/>
              </a:rPr>
              <a:t>Institucije </a:t>
            </a:r>
            <a:r>
              <a:rPr lang="hr-HR" sz="2400" u="sng" dirty="0">
                <a:solidFill>
                  <a:srgbClr val="004FA8"/>
                </a:solidFill>
                <a:latin typeface="+mn-lt"/>
              </a:rPr>
              <a:t>koje su obveznici Zakona o javnoj nabavi </a:t>
            </a:r>
            <a:r>
              <a:rPr lang="hr-HR" sz="2400" dirty="0">
                <a:solidFill>
                  <a:srgbClr val="004FA8"/>
                </a:solidFill>
                <a:latin typeface="+mn-lt"/>
              </a:rPr>
              <a:t>(ZJN) –  </a:t>
            </a:r>
            <a:r>
              <a:rPr lang="hr-HR" sz="2400" u="sng" dirty="0">
                <a:solidFill>
                  <a:srgbClr val="004FA8"/>
                </a:solidFill>
                <a:latin typeface="+mn-lt"/>
              </a:rPr>
              <a:t>Zakon o javnoj nabavi</a:t>
            </a:r>
          </a:p>
          <a:p>
            <a:r>
              <a:rPr lang="hr-HR" sz="2400" dirty="0">
                <a:solidFill>
                  <a:srgbClr val="004FA8"/>
                </a:solidFill>
                <a:latin typeface="+mn-lt"/>
              </a:rPr>
              <a:t>            (za sve postupke - jednostavne nabave, nabave male i veće vrijednosti)</a:t>
            </a:r>
          </a:p>
          <a:p>
            <a:pPr>
              <a:lnSpc>
                <a:spcPts val="2400"/>
              </a:lnSpc>
            </a:pPr>
            <a:endParaRPr lang="hr-HR" sz="2400" dirty="0">
              <a:latin typeface="+mn-lt"/>
            </a:endParaRPr>
          </a:p>
          <a:p>
            <a:pPr marL="342900" indent="-342900">
              <a:buFont typeface="Wingdings" panose="05000000000000000000" pitchFamily="2" charset="2"/>
              <a:buChar char="v"/>
            </a:pPr>
            <a:r>
              <a:rPr lang="hr-HR" sz="2400" b="1" u="sng" dirty="0">
                <a:solidFill>
                  <a:srgbClr val="004FA8"/>
                </a:solidFill>
                <a:latin typeface="+mn-lt"/>
                <a:ea typeface="Open Sans"/>
                <a:cs typeface="Open Sans"/>
              </a:rPr>
              <a:t>Projektni Partneri iz Bosne i Hercegovine i Crne Gore</a:t>
            </a:r>
          </a:p>
          <a:p>
            <a:endParaRPr lang="hr-HR" sz="2400" dirty="0">
              <a:latin typeface="+mn-lt"/>
            </a:endParaRPr>
          </a:p>
          <a:p>
            <a:pPr marL="800100" lvl="1" indent="-342900">
              <a:buFont typeface="Wingdings" panose="05000000000000000000" pitchFamily="2" charset="2"/>
              <a:buChar char="Ø"/>
            </a:pPr>
            <a:r>
              <a:rPr lang="hr-HR" sz="2400" u="sng" dirty="0">
                <a:solidFill>
                  <a:srgbClr val="004FA8"/>
                </a:solidFill>
                <a:latin typeface="+mn-lt"/>
              </a:rPr>
              <a:t>Svi partneri </a:t>
            </a:r>
            <a:r>
              <a:rPr lang="hr-HR" sz="2400" dirty="0">
                <a:solidFill>
                  <a:srgbClr val="004FA8"/>
                </a:solidFill>
                <a:latin typeface="+mn-lt"/>
              </a:rPr>
              <a:t>u Bosni i Hercegovini i Crnoj Gori - </a:t>
            </a:r>
            <a:r>
              <a:rPr lang="hr-HR" sz="2400" u="sng" dirty="0">
                <a:solidFill>
                  <a:srgbClr val="004FA8"/>
                </a:solidFill>
                <a:latin typeface="+mn-lt"/>
              </a:rPr>
              <a:t>PROGRAMSKA PRAVILA JN</a:t>
            </a:r>
          </a:p>
          <a:p>
            <a:endParaRPr lang="hr-HR" sz="2300" dirty="0">
              <a:solidFill>
                <a:srgbClr val="004FA8"/>
              </a:solidFill>
              <a:latin typeface="+mn-lt"/>
            </a:endParaRPr>
          </a:p>
        </p:txBody>
      </p:sp>
    </p:spTree>
    <p:extLst>
      <p:ext uri="{BB962C8B-B14F-4D97-AF65-F5344CB8AC3E}">
        <p14:creationId xmlns:p14="http://schemas.microsoft.com/office/powerpoint/2010/main" val="1456327399"/>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7" name="Title 3">
            <a:extLst>
              <a:ext uri="{FF2B5EF4-FFF2-40B4-BE49-F238E27FC236}">
                <a16:creationId xmlns:a16="http://schemas.microsoft.com/office/drawing/2014/main" id="{2EEC8E05-9FF5-9FEA-A1BE-D174C5983BC0}"/>
              </a:ext>
            </a:extLst>
          </p:cNvPr>
          <p:cNvSpPr txBox="1">
            <a:spLocks/>
          </p:cNvSpPr>
          <p:nvPr/>
        </p:nvSpPr>
        <p:spPr>
          <a:xfrm>
            <a:off x="7036419" y="279153"/>
            <a:ext cx="4817934"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JAVNA NABAVA</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9" name="TextBox 8">
            <a:extLst>
              <a:ext uri="{FF2B5EF4-FFF2-40B4-BE49-F238E27FC236}">
                <a16:creationId xmlns:a16="http://schemas.microsoft.com/office/drawing/2014/main" id="{507E1E57-921F-39F4-A87A-9E924DE5057D}"/>
              </a:ext>
            </a:extLst>
          </p:cNvPr>
          <p:cNvSpPr txBox="1"/>
          <p:nvPr/>
        </p:nvSpPr>
        <p:spPr>
          <a:xfrm>
            <a:off x="441856" y="1524149"/>
            <a:ext cx="11289225" cy="615553"/>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hr-HR" sz="3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Načela JN</a:t>
            </a: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TextBox 9">
            <a:extLst>
              <a:ext uri="{FF2B5EF4-FFF2-40B4-BE49-F238E27FC236}">
                <a16:creationId xmlns:a16="http://schemas.microsoft.com/office/drawing/2014/main" id="{4E072194-A404-E01F-47D2-DFE7DBF2D374}"/>
              </a:ext>
            </a:extLst>
          </p:cNvPr>
          <p:cNvSpPr txBox="1"/>
          <p:nvPr/>
        </p:nvSpPr>
        <p:spPr>
          <a:xfrm>
            <a:off x="441857" y="2267615"/>
            <a:ext cx="11289226" cy="415498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algn="just"/>
            <a:r>
              <a:rPr lang="hr-HR" sz="2400" b="1" dirty="0">
                <a:solidFill>
                  <a:srgbClr val="004FA8"/>
                </a:solidFill>
              </a:rPr>
              <a:t>Svi ugovori, financirani dijelom ili u cijelosti iz proračuna EU, moraju  poštivati  načela:</a:t>
            </a:r>
          </a:p>
          <a:p>
            <a:pPr algn="just"/>
            <a:endParaRPr lang="hr-HR" sz="2400" b="1" dirty="0">
              <a:solidFill>
                <a:srgbClr val="004FA8"/>
              </a:solidFill>
            </a:endParaRPr>
          </a:p>
          <a:p>
            <a:pPr marL="800100" lvl="1" indent="-342900" algn="just">
              <a:buFont typeface="Wingdings" panose="05000000000000000000" pitchFamily="2" charset="2"/>
              <a:buChar char="Ø"/>
            </a:pPr>
            <a:r>
              <a:rPr lang="hr-HR" sz="2400" b="1" dirty="0">
                <a:solidFill>
                  <a:srgbClr val="004FA8"/>
                </a:solidFill>
              </a:rPr>
              <a:t>transparentnosti,  </a:t>
            </a:r>
          </a:p>
          <a:p>
            <a:pPr marL="800100" lvl="1" indent="-342900" algn="just">
              <a:buFont typeface="Wingdings" panose="05000000000000000000" pitchFamily="2" charset="2"/>
              <a:buChar char="Ø"/>
            </a:pPr>
            <a:r>
              <a:rPr lang="hr-HR" sz="2400" b="1" dirty="0">
                <a:solidFill>
                  <a:srgbClr val="004FA8"/>
                </a:solidFill>
              </a:rPr>
              <a:t>proporcionalnosti,  </a:t>
            </a:r>
          </a:p>
          <a:p>
            <a:pPr marL="800100" lvl="1" indent="-342900" algn="just">
              <a:buFont typeface="Wingdings" panose="05000000000000000000" pitchFamily="2" charset="2"/>
              <a:buChar char="Ø"/>
            </a:pPr>
            <a:r>
              <a:rPr lang="hr-HR" sz="2400" b="1" dirty="0">
                <a:solidFill>
                  <a:srgbClr val="004FA8"/>
                </a:solidFill>
              </a:rPr>
              <a:t>jednakog  postupanja i </a:t>
            </a:r>
          </a:p>
          <a:p>
            <a:pPr marL="800100" lvl="1" indent="-342900" algn="just">
              <a:buFont typeface="Wingdings" panose="05000000000000000000" pitchFamily="2" charset="2"/>
              <a:buChar char="Ø"/>
            </a:pPr>
            <a:r>
              <a:rPr lang="hr-HR" sz="2400" b="1" dirty="0">
                <a:solidFill>
                  <a:srgbClr val="004FA8"/>
                </a:solidFill>
              </a:rPr>
              <a:t>nediskriminacije</a:t>
            </a:r>
          </a:p>
          <a:p>
            <a:pPr marL="800100" lvl="1" indent="-342900" algn="just">
              <a:buFont typeface="Wingdings" panose="05000000000000000000" pitchFamily="2" charset="2"/>
              <a:buChar char="Ø"/>
            </a:pPr>
            <a:endParaRPr lang="hr-HR" sz="2400" dirty="0">
              <a:solidFill>
                <a:srgbClr val="004FA8"/>
              </a:solidFill>
            </a:endParaRPr>
          </a:p>
          <a:p>
            <a:r>
              <a:rPr lang="hr-HR" sz="2400" dirty="0">
                <a:solidFill>
                  <a:srgbClr val="004FA8"/>
                </a:solidFill>
              </a:rPr>
              <a:t>Ali i druga ključna načela: </a:t>
            </a:r>
          </a:p>
          <a:p>
            <a:r>
              <a:rPr lang="hr-HR" sz="2400" dirty="0">
                <a:solidFill>
                  <a:srgbClr val="004FA8"/>
                </a:solidFill>
              </a:rPr>
              <a:t>zabrana sukoba interesa, ne ograničavanje tržišnog natjecanja, zabrana cjepkanja nabave, zabrana retroaktivnosti, obveza čuvanja dokumentacije, poštivanje pravila vidljivosti…</a:t>
            </a:r>
          </a:p>
          <a:p>
            <a:endParaRPr lang="hr-HR" sz="2400" dirty="0">
              <a:solidFill>
                <a:srgbClr val="004FA8"/>
              </a:solidFill>
            </a:endParaRPr>
          </a:p>
        </p:txBody>
      </p:sp>
    </p:spTree>
    <p:extLst>
      <p:ext uri="{BB962C8B-B14F-4D97-AF65-F5344CB8AC3E}">
        <p14:creationId xmlns:p14="http://schemas.microsoft.com/office/powerpoint/2010/main" val="307363683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7" name="Title 3">
            <a:extLst>
              <a:ext uri="{FF2B5EF4-FFF2-40B4-BE49-F238E27FC236}">
                <a16:creationId xmlns:a16="http://schemas.microsoft.com/office/drawing/2014/main" id="{2EEC8E05-9FF5-9FEA-A1BE-D174C5983BC0}"/>
              </a:ext>
            </a:extLst>
          </p:cNvPr>
          <p:cNvSpPr txBox="1">
            <a:spLocks/>
          </p:cNvSpPr>
          <p:nvPr/>
        </p:nvSpPr>
        <p:spPr>
          <a:xfrm>
            <a:off x="6846849" y="279153"/>
            <a:ext cx="5007504"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JAVNA NABAVA</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9" name="TextBox 8">
            <a:extLst>
              <a:ext uri="{FF2B5EF4-FFF2-40B4-BE49-F238E27FC236}">
                <a16:creationId xmlns:a16="http://schemas.microsoft.com/office/drawing/2014/main" id="{507E1E57-921F-39F4-A87A-9E924DE5057D}"/>
              </a:ext>
            </a:extLst>
          </p:cNvPr>
          <p:cNvSpPr txBox="1"/>
          <p:nvPr/>
        </p:nvSpPr>
        <p:spPr>
          <a:xfrm>
            <a:off x="462311" y="1540079"/>
            <a:ext cx="11267378" cy="615553"/>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hr-HR" sz="3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Vrste postupaka JN – programska pravila</a:t>
            </a: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TextBox 9">
            <a:extLst>
              <a:ext uri="{FF2B5EF4-FFF2-40B4-BE49-F238E27FC236}">
                <a16:creationId xmlns:a16="http://schemas.microsoft.com/office/drawing/2014/main" id="{4E072194-A404-E01F-47D2-DFE7DBF2D374}"/>
              </a:ext>
            </a:extLst>
          </p:cNvPr>
          <p:cNvSpPr txBox="1"/>
          <p:nvPr/>
        </p:nvSpPr>
        <p:spPr>
          <a:xfrm>
            <a:off x="420009" y="2504213"/>
            <a:ext cx="11289226" cy="2981072"/>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914400" lvl="1" indent="-457200">
              <a:lnSpc>
                <a:spcPct val="80000"/>
              </a:lnSpc>
              <a:buFont typeface="Wingdings" panose="05000000000000000000" pitchFamily="2" charset="2"/>
              <a:buChar char="Ø"/>
            </a:pPr>
            <a:r>
              <a:rPr lang="hr-HR" sz="2600" dirty="0">
                <a:solidFill>
                  <a:srgbClr val="2F5597"/>
                </a:solidFill>
                <a:latin typeface="Calibri" panose="020F0502020204030204"/>
              </a:rPr>
              <a:t>Plaćanje prema računu </a:t>
            </a:r>
          </a:p>
          <a:p>
            <a:pPr marL="914400" lvl="1" indent="-457200">
              <a:lnSpc>
                <a:spcPct val="80000"/>
              </a:lnSpc>
              <a:buFont typeface="Wingdings" panose="05000000000000000000" pitchFamily="2" charset="2"/>
              <a:buChar char="Ø"/>
            </a:pPr>
            <a:endParaRPr lang="hr-HR" sz="2600" dirty="0">
              <a:solidFill>
                <a:srgbClr val="2F5597"/>
              </a:solidFill>
              <a:latin typeface="Calibri" panose="020F0502020204030204"/>
            </a:endParaRPr>
          </a:p>
          <a:p>
            <a:pPr marL="914400" lvl="1" indent="-457200">
              <a:lnSpc>
                <a:spcPct val="80000"/>
              </a:lnSpc>
              <a:buFont typeface="Wingdings" panose="05000000000000000000" pitchFamily="2" charset="2"/>
              <a:buChar char="Ø"/>
            </a:pPr>
            <a:r>
              <a:rPr lang="hr-HR" sz="2600" dirty="0">
                <a:solidFill>
                  <a:srgbClr val="2F5597"/>
                </a:solidFill>
                <a:latin typeface="Calibri" panose="020F0502020204030204"/>
              </a:rPr>
              <a:t>Postupak jedne ponude</a:t>
            </a:r>
          </a:p>
          <a:p>
            <a:pPr marL="914400" lvl="1" indent="-457200">
              <a:lnSpc>
                <a:spcPct val="80000"/>
              </a:lnSpc>
              <a:buFont typeface="Wingdings" panose="05000000000000000000" pitchFamily="2" charset="2"/>
              <a:buChar char="Ø"/>
            </a:pPr>
            <a:endParaRPr lang="hr-HR" sz="2600" dirty="0">
              <a:solidFill>
                <a:srgbClr val="2F5597"/>
              </a:solidFill>
              <a:latin typeface="Calibri" panose="020F0502020204030204"/>
            </a:endParaRPr>
          </a:p>
          <a:p>
            <a:pPr marL="914400" lvl="1" indent="-457200">
              <a:lnSpc>
                <a:spcPct val="80000"/>
              </a:lnSpc>
              <a:buFont typeface="Wingdings" panose="05000000000000000000" pitchFamily="2" charset="2"/>
              <a:buChar char="Ø"/>
            </a:pPr>
            <a:r>
              <a:rPr lang="hr-HR" sz="2600" dirty="0">
                <a:solidFill>
                  <a:srgbClr val="2F5597"/>
                </a:solidFill>
                <a:latin typeface="Calibri" panose="020F0502020204030204"/>
              </a:rPr>
              <a:t>Pojednostavljeni postupak</a:t>
            </a:r>
          </a:p>
          <a:p>
            <a:pPr marL="914400" lvl="1" indent="-457200">
              <a:lnSpc>
                <a:spcPct val="80000"/>
              </a:lnSpc>
              <a:buFont typeface="Wingdings" panose="05000000000000000000" pitchFamily="2" charset="2"/>
              <a:buChar char="Ø"/>
            </a:pPr>
            <a:endParaRPr lang="hr-HR" sz="2600" dirty="0">
              <a:solidFill>
                <a:srgbClr val="2F5597"/>
              </a:solidFill>
              <a:latin typeface="Calibri" panose="020F0502020204030204"/>
            </a:endParaRPr>
          </a:p>
          <a:p>
            <a:pPr marL="914400" lvl="1" indent="-457200">
              <a:lnSpc>
                <a:spcPct val="80000"/>
              </a:lnSpc>
              <a:buFont typeface="Wingdings" panose="05000000000000000000" pitchFamily="2" charset="2"/>
              <a:buChar char="Ø"/>
            </a:pPr>
            <a:r>
              <a:rPr lang="hr-HR" sz="2600" dirty="0">
                <a:solidFill>
                  <a:srgbClr val="2F5597"/>
                </a:solidFill>
                <a:latin typeface="Calibri" panose="020F0502020204030204"/>
              </a:rPr>
              <a:t>Lokalni otvoreni postupak</a:t>
            </a:r>
          </a:p>
          <a:p>
            <a:pPr marL="914400" lvl="1" indent="-457200">
              <a:lnSpc>
                <a:spcPct val="80000"/>
              </a:lnSpc>
              <a:buFont typeface="Wingdings" panose="05000000000000000000" pitchFamily="2" charset="2"/>
              <a:buChar char="Ø"/>
            </a:pPr>
            <a:endParaRPr lang="hr-HR" sz="2600" dirty="0">
              <a:solidFill>
                <a:srgbClr val="2F5597"/>
              </a:solidFill>
              <a:latin typeface="Calibri" panose="020F0502020204030204"/>
            </a:endParaRPr>
          </a:p>
          <a:p>
            <a:pPr marL="914400" lvl="1" indent="-457200">
              <a:lnSpc>
                <a:spcPct val="80000"/>
              </a:lnSpc>
              <a:buFont typeface="Wingdings" panose="05000000000000000000" pitchFamily="2" charset="2"/>
              <a:buChar char="Ø"/>
            </a:pPr>
            <a:r>
              <a:rPr lang="hr-HR" sz="2600" dirty="0">
                <a:solidFill>
                  <a:srgbClr val="2F5597"/>
                </a:solidFill>
                <a:latin typeface="Calibri" panose="020F0502020204030204"/>
              </a:rPr>
              <a:t>Međunarodni otvoreni postupak   </a:t>
            </a:r>
          </a:p>
        </p:txBody>
      </p:sp>
    </p:spTree>
    <p:extLst>
      <p:ext uri="{BB962C8B-B14F-4D97-AF65-F5344CB8AC3E}">
        <p14:creationId xmlns:p14="http://schemas.microsoft.com/office/powerpoint/2010/main" val="3796572655"/>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7" name="Title 3">
            <a:extLst>
              <a:ext uri="{FF2B5EF4-FFF2-40B4-BE49-F238E27FC236}">
                <a16:creationId xmlns:a16="http://schemas.microsoft.com/office/drawing/2014/main" id="{2EEC8E05-9FF5-9FEA-A1BE-D174C5983BC0}"/>
              </a:ext>
            </a:extLst>
          </p:cNvPr>
          <p:cNvSpPr txBox="1">
            <a:spLocks/>
          </p:cNvSpPr>
          <p:nvPr/>
        </p:nvSpPr>
        <p:spPr>
          <a:xfrm>
            <a:off x="6255834" y="279153"/>
            <a:ext cx="5598519"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JAVNA NABAVA - PRAGOVI</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graphicFrame>
        <p:nvGraphicFramePr>
          <p:cNvPr id="2" name="Table 1">
            <a:extLst>
              <a:ext uri="{FF2B5EF4-FFF2-40B4-BE49-F238E27FC236}">
                <a16:creationId xmlns:a16="http://schemas.microsoft.com/office/drawing/2014/main" id="{A550B249-C4C3-5FCC-AD46-A72E0D7C54BC}"/>
              </a:ext>
            </a:extLst>
          </p:cNvPr>
          <p:cNvGraphicFramePr>
            <a:graphicFrameLocks noGrp="1"/>
          </p:cNvGraphicFramePr>
          <p:nvPr/>
        </p:nvGraphicFramePr>
        <p:xfrm>
          <a:off x="338469" y="1329253"/>
          <a:ext cx="11515061" cy="5370336"/>
        </p:xfrm>
        <a:graphic>
          <a:graphicData uri="http://schemas.openxmlformats.org/drawingml/2006/table">
            <a:tbl>
              <a:tblPr>
                <a:tableStyleId>{5DA37D80-6434-44D0-A028-1B22A696006F}</a:tableStyleId>
              </a:tblPr>
              <a:tblGrid>
                <a:gridCol w="1434575">
                  <a:extLst>
                    <a:ext uri="{9D8B030D-6E8A-4147-A177-3AD203B41FA5}">
                      <a16:colId xmlns:a16="http://schemas.microsoft.com/office/drawing/2014/main" val="20000"/>
                    </a:ext>
                  </a:extLst>
                </a:gridCol>
                <a:gridCol w="1895189">
                  <a:extLst>
                    <a:ext uri="{9D8B030D-6E8A-4147-A177-3AD203B41FA5}">
                      <a16:colId xmlns:a16="http://schemas.microsoft.com/office/drawing/2014/main" val="20001"/>
                    </a:ext>
                  </a:extLst>
                </a:gridCol>
                <a:gridCol w="2849078">
                  <a:extLst>
                    <a:ext uri="{9D8B030D-6E8A-4147-A177-3AD203B41FA5}">
                      <a16:colId xmlns:a16="http://schemas.microsoft.com/office/drawing/2014/main" val="20002"/>
                    </a:ext>
                  </a:extLst>
                </a:gridCol>
                <a:gridCol w="2807442">
                  <a:extLst>
                    <a:ext uri="{9D8B030D-6E8A-4147-A177-3AD203B41FA5}">
                      <a16:colId xmlns:a16="http://schemas.microsoft.com/office/drawing/2014/main" val="20003"/>
                    </a:ext>
                  </a:extLst>
                </a:gridCol>
                <a:gridCol w="2528777">
                  <a:extLst>
                    <a:ext uri="{9D8B030D-6E8A-4147-A177-3AD203B41FA5}">
                      <a16:colId xmlns:a16="http://schemas.microsoft.com/office/drawing/2014/main" val="20004"/>
                    </a:ext>
                  </a:extLst>
                </a:gridCol>
              </a:tblGrid>
              <a:tr h="98121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sz="2000" b="1" u="none" strike="noStrike" cap="none" normalizeH="0" baseline="0" dirty="0">
                          <a:ln>
                            <a:noFill/>
                          </a:ln>
                          <a:solidFill>
                            <a:schemeClr val="accent1">
                              <a:lumMod val="75000"/>
                            </a:schemeClr>
                          </a:solidFill>
                          <a:effectLst/>
                        </a:rPr>
                        <a:t>VRSTA UGOVORA</a:t>
                      </a:r>
                      <a:endParaRPr kumimoji="0" lang="hr-HR" sz="2000" b="1" i="0" u="none" strike="noStrike" cap="none" normalizeH="0" baseline="0" dirty="0">
                        <a:ln>
                          <a:noFill/>
                        </a:ln>
                        <a:solidFill>
                          <a:schemeClr val="accent1">
                            <a:lumMod val="75000"/>
                          </a:schemeClr>
                        </a:solidFill>
                        <a:effectLst/>
                        <a:latin typeface="Calibri" pitchFamily="34" charset="0"/>
                        <a:ea typeface="Open Sans"/>
                        <a:cs typeface="Arial" charset="0"/>
                      </a:endParaRPr>
                    </a:p>
                  </a:txBody>
                  <a:tcPr anchor="ct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2000" b="1" u="none" strike="noStrike" kern="1200" cap="none" normalizeH="0" baseline="0" dirty="0">
                        <a:ln>
                          <a:noFill/>
                        </a:ln>
                        <a:solidFill>
                          <a:schemeClr val="accent1">
                            <a:lumMod val="75000"/>
                          </a:schemeClr>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2000" b="1" u="none" strike="noStrike" kern="1200" cap="none" normalizeH="0" baseline="0" dirty="0">
                          <a:ln>
                            <a:noFill/>
                          </a:ln>
                          <a:solidFill>
                            <a:schemeClr val="accent1">
                              <a:lumMod val="75000"/>
                            </a:schemeClr>
                          </a:solidFill>
                          <a:effectLst/>
                        </a:rPr>
                        <a:t>UKUPNA PROCIJENJENA VRIJEDNOST (BEZ PDV-A) I VRSTA POSTUPKA</a:t>
                      </a:r>
                      <a:endParaRPr kumimoji="0" lang="hr-HR" sz="2000" b="1" i="0" u="none" strike="noStrike" kern="1200" cap="none" normalizeH="0" baseline="0" dirty="0">
                        <a:ln>
                          <a:noFill/>
                        </a:ln>
                        <a:solidFill>
                          <a:schemeClr val="accent1">
                            <a:lumMod val="75000"/>
                          </a:schemeClr>
                        </a:solidFill>
                        <a:effectLst/>
                        <a:latin typeface="Calibri" pitchFamily="34" charset="0"/>
                        <a:ea typeface="Open Sans"/>
                        <a:cs typeface="Arial" charset="0"/>
                      </a:endParaRPr>
                    </a:p>
                  </a:txBody>
                  <a:tcP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40000"/>
                        <a:lumOff val="60000"/>
                      </a:schemeClr>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400" b="1" i="0" u="none" strike="noStrike" cap="none" normalizeH="0" baseline="0" dirty="0">
                        <a:ln>
                          <a:noFill/>
                        </a:ln>
                        <a:solidFill>
                          <a:srgbClr val="FFFFFF"/>
                        </a:solidFill>
                        <a:effectLst/>
                        <a:latin typeface="Calibri" pitchFamily="34" charset="0"/>
                        <a:ea typeface="Open Sans"/>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B9BD5"/>
                    </a:solidFill>
                  </a:tcPr>
                </a:tc>
                <a:tc hMerge="1">
                  <a:txBody>
                    <a:bodyPr/>
                    <a:lstStyle/>
                    <a:p>
                      <a:endParaRPr lang="hr-HR"/>
                    </a:p>
                  </a:txBody>
                  <a:tcPr/>
                </a:tc>
                <a:tc hMerge="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hr-HR" sz="1400" b="1" i="0" u="none" strike="noStrike" cap="none" normalizeH="0" baseline="0" dirty="0">
                        <a:ln>
                          <a:noFill/>
                        </a:ln>
                        <a:solidFill>
                          <a:schemeClr val="tx1"/>
                        </a:solidFill>
                        <a:effectLst/>
                        <a:latin typeface="Calibri" pitchFamily="34" charset="0"/>
                        <a:ea typeface="Open Sans"/>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5B9BD5"/>
                    </a:solidFill>
                  </a:tcPr>
                </a:tc>
                <a:extLst>
                  <a:ext uri="{0D108BD9-81ED-4DB2-BD59-A6C34878D82A}">
                    <a16:rowId xmlns:a16="http://schemas.microsoft.com/office/drawing/2014/main" val="10003"/>
                  </a:ext>
                </a:extLst>
              </a:tr>
              <a:tr h="12785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b="1" u="none" strike="noStrike" cap="none" normalizeH="0" baseline="0" dirty="0">
                          <a:ln>
                            <a:noFill/>
                          </a:ln>
                          <a:solidFill>
                            <a:srgbClr val="004FA8"/>
                          </a:solidFill>
                          <a:effectLst/>
                        </a:rPr>
                        <a:t>USLUGE</a:t>
                      </a:r>
                      <a:endParaRPr kumimoji="0" lang="hr-HR" sz="1800" b="1" i="0" u="none" strike="noStrike" cap="none" normalizeH="0" baseline="0" dirty="0">
                        <a:ln>
                          <a:noFill/>
                        </a:ln>
                        <a:solidFill>
                          <a:srgbClr val="004FA8"/>
                        </a:solidFill>
                        <a:effectLst/>
                        <a:latin typeface="Calibri" pitchFamily="34" charset="0"/>
                        <a:ea typeface="Open Sans"/>
                        <a:cs typeface="Arial" charset="0"/>
                      </a:endParaRPr>
                    </a:p>
                  </a:txBody>
                  <a:tcPr anchor="ct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800" b="1" u="none" strike="noStrike"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b="1" u="none" strike="noStrike" cap="none" normalizeH="0" baseline="0" dirty="0">
                          <a:ln>
                            <a:noFill/>
                          </a:ln>
                          <a:solidFill>
                            <a:srgbClr val="004FA8"/>
                          </a:solidFill>
                          <a:effectLst/>
                        </a:rPr>
                        <a:t>≥</a:t>
                      </a:r>
                      <a:r>
                        <a:rPr kumimoji="0" lang="pl-PL" sz="1800" b="1" u="none" strike="noStrike" cap="none" normalizeH="0" baseline="0" dirty="0">
                          <a:ln>
                            <a:noFill/>
                          </a:ln>
                          <a:solidFill>
                            <a:srgbClr val="004FA8"/>
                          </a:solidFill>
                          <a:effectLst/>
                        </a:rPr>
                        <a:t> 300.000 EUR</a:t>
                      </a: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solidFill>
                            <a:srgbClr val="004FA8"/>
                          </a:solidFill>
                          <a:effectLst/>
                        </a:rPr>
                        <a:t>MEĐUNARODNI OTVORENI POSTUPAK</a:t>
                      </a:r>
                      <a:endParaRPr kumimoji="0" lang="hr-HR" sz="1800" b="1" i="0" u="none" strike="noStrike" cap="none" normalizeH="0" baseline="0" dirty="0">
                        <a:ln>
                          <a:noFill/>
                        </a:ln>
                        <a:solidFill>
                          <a:srgbClr val="004FA8"/>
                        </a:solidFill>
                        <a:effectLst/>
                        <a:latin typeface="Calibri" pitchFamily="34" charset="0"/>
                        <a:ea typeface="Open Sans"/>
                        <a:cs typeface="Arial" charset="0"/>
                      </a:endParaRPr>
                    </a:p>
                  </a:txBody>
                  <a:tcP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800" b="1" u="none" strike="noStrike" cap="none" normalizeH="0" baseline="0" dirty="0">
                        <a:ln>
                          <a:noFill/>
                        </a:ln>
                        <a:solidFill>
                          <a:srgbClr val="004FA8"/>
                        </a:solidFill>
                        <a:effectLst/>
                      </a:endParaRPr>
                    </a:p>
                    <a:p>
                      <a:pPr marL="0" marR="0" lvl="0" indent="0" algn="ctr" rtl="0" eaLnBrk="1" fontAlgn="base" latinLnBrk="0" hangingPunct="1">
                        <a:lnSpc>
                          <a:spcPct val="100000"/>
                        </a:lnSpc>
                        <a:spcBef>
                          <a:spcPct val="0"/>
                        </a:spcBef>
                        <a:spcAft>
                          <a:spcPct val="0"/>
                        </a:spcAft>
                        <a:buFontTx/>
                        <a:buNone/>
                      </a:pPr>
                      <a:r>
                        <a:rPr kumimoji="0" lang="hr-HR" sz="1800" b="1" u="none" strike="noStrike" cap="none" normalizeH="0" baseline="0" dirty="0">
                          <a:ln>
                            <a:noFill/>
                          </a:ln>
                          <a:solidFill>
                            <a:srgbClr val="004FA8"/>
                          </a:solidFill>
                          <a:effectLst/>
                        </a:rPr>
                        <a:t>&lt;300.000 EUR</a:t>
                      </a:r>
                      <a:r>
                        <a:rPr lang="hr-HR" sz="1800" b="1" u="none" strike="noStrike" cap="none" normalizeH="0" baseline="0" dirty="0">
                          <a:ln>
                            <a:noFill/>
                          </a:ln>
                          <a:solidFill>
                            <a:srgbClr val="004FA8"/>
                          </a:solidFill>
                          <a:effectLst/>
                        </a:rPr>
                        <a:t>,</a:t>
                      </a:r>
                      <a:r>
                        <a:rPr kumimoji="0" lang="hr-HR" sz="1800" b="1" u="none" strike="noStrike" cap="none" normalizeH="0" baseline="0" dirty="0">
                          <a:ln>
                            <a:noFill/>
                          </a:ln>
                          <a:solidFill>
                            <a:srgbClr val="004FA8"/>
                          </a:solidFill>
                          <a:effectLst/>
                        </a:rPr>
                        <a:t> ali</a:t>
                      </a:r>
                      <a:r>
                        <a:rPr lang="hr-HR" sz="1800" b="1" u="none" strike="noStrike" cap="none" normalizeH="0" baseline="0" dirty="0">
                          <a:ln>
                            <a:noFill/>
                          </a:ln>
                          <a:solidFill>
                            <a:srgbClr val="004FA8"/>
                          </a:solidFill>
                          <a:effectLst/>
                        </a:rPr>
                        <a:t> </a:t>
                      </a:r>
                      <a:r>
                        <a:rPr kumimoji="0" lang="hr-HR" sz="1800" b="1" u="none" strike="noStrike" cap="none" normalizeH="0" baseline="0" dirty="0">
                          <a:ln>
                            <a:noFill/>
                          </a:ln>
                          <a:solidFill>
                            <a:srgbClr val="004FA8"/>
                          </a:solidFill>
                          <a:effectLst/>
                        </a:rPr>
                        <a:t> &gt;20.000 EUR</a:t>
                      </a:r>
                      <a:r>
                        <a:rPr lang="hr-HR" sz="1800" b="1" u="none" strike="noStrike" cap="none" normalizeH="0" baseline="0" dirty="0">
                          <a:ln>
                            <a:noFill/>
                          </a:ln>
                          <a:solidFill>
                            <a:srgbClr val="004FA8"/>
                          </a:solidFill>
                          <a:effectLst/>
                        </a:rPr>
                        <a:t> </a:t>
                      </a:r>
                      <a:endParaRPr kumimoji="0" lang="hr-HR" sz="1800" u="none" strike="noStrike"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solidFill>
                            <a:srgbClr val="004FA8"/>
                          </a:solidFill>
                          <a:effectLst/>
                        </a:rPr>
                        <a:t>POJEDNOSTAVLJENI POSTUPAK</a:t>
                      </a:r>
                      <a:endParaRPr kumimoji="0" lang="hr-HR" sz="1800" b="1" i="0" u="none" strike="noStrike" cap="none" normalizeH="0" baseline="0" dirty="0">
                        <a:ln>
                          <a:noFill/>
                        </a:ln>
                        <a:solidFill>
                          <a:srgbClr val="004FA8"/>
                        </a:solidFill>
                        <a:effectLst/>
                        <a:latin typeface="Calibri" pitchFamily="34" charset="0"/>
                        <a:ea typeface="Open Sans"/>
                        <a:cs typeface="Arial" charset="0"/>
                      </a:endParaRPr>
                    </a:p>
                  </a:txBody>
                  <a:tcP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hMerge="1">
                  <a:txBody>
                    <a:bodyPr/>
                    <a:lstStyle/>
                    <a:p>
                      <a:endParaRPr lang="en-US"/>
                    </a:p>
                  </a:txBody>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800" u="none" strike="noStrike"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800" u="none" strike="noStrike"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800" u="none" strike="noStrike"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800" u="none" strike="noStrike" cap="none" normalizeH="0" baseline="0" dirty="0">
                        <a:ln>
                          <a:noFill/>
                        </a:ln>
                        <a:solidFill>
                          <a:srgbClr val="004FA8"/>
                        </a:solidFill>
                        <a:effectLst/>
                      </a:endParaRPr>
                    </a:p>
                    <a:p>
                      <a:pPr marL="0" marR="0" lvl="0" indent="0" algn="ctr" rtl="0" eaLnBrk="1" fontAlgn="base" latinLnBrk="0" hangingPunct="1">
                        <a:lnSpc>
                          <a:spcPct val="100000"/>
                        </a:lnSpc>
                        <a:spcBef>
                          <a:spcPct val="0"/>
                        </a:spcBef>
                        <a:spcAft>
                          <a:spcPct val="0"/>
                        </a:spcAft>
                        <a:buFontTx/>
                        <a:buNone/>
                      </a:pPr>
                      <a:r>
                        <a:rPr kumimoji="0" lang="hr-HR" sz="1800" b="1" u="none" strike="noStrike" cap="none" normalizeH="0" baseline="0" dirty="0">
                          <a:ln>
                            <a:noFill/>
                          </a:ln>
                          <a:solidFill>
                            <a:srgbClr val="004FA8"/>
                          </a:solidFill>
                          <a:effectLst/>
                        </a:rPr>
                        <a:t>≤ 20.000 EUR</a:t>
                      </a:r>
                      <a:r>
                        <a:rPr lang="hr-HR" sz="1800" b="1" u="none" strike="noStrike" cap="none" normalizeH="0" baseline="0" dirty="0">
                          <a:ln>
                            <a:noFill/>
                          </a:ln>
                          <a:solidFill>
                            <a:srgbClr val="004FA8"/>
                          </a:solidFill>
                          <a:effectLst/>
                        </a:rPr>
                        <a:t>,</a:t>
                      </a:r>
                      <a:r>
                        <a:rPr kumimoji="0" lang="hr-HR" sz="1800" b="1" u="none" strike="noStrike" cap="none" normalizeH="0" baseline="0" dirty="0">
                          <a:ln>
                            <a:noFill/>
                          </a:ln>
                          <a:solidFill>
                            <a:srgbClr val="004FA8"/>
                          </a:solidFill>
                          <a:effectLst/>
                        </a:rPr>
                        <a:t> ali &gt;2.500 EUR</a:t>
                      </a:r>
                      <a:r>
                        <a:rPr lang="hr-HR" sz="1800" b="1" u="none" strike="noStrike" cap="none" normalizeH="0" baseline="0" dirty="0">
                          <a:ln>
                            <a:noFill/>
                          </a:ln>
                          <a:solidFill>
                            <a:srgbClr val="004FA8"/>
                          </a:solidFill>
                          <a:effectLst/>
                        </a:rPr>
                        <a:t> </a:t>
                      </a:r>
                      <a:endParaRPr kumimoji="0" lang="hr-HR" sz="1800" b="1" u="none" strike="noStrike"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solidFill>
                            <a:srgbClr val="004FA8"/>
                          </a:solidFill>
                          <a:effectLst/>
                        </a:rPr>
                        <a:t>DODJELJIVANJE UGOVORA NA TEMELJU SAMO JEDNE PONUDE</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800" u="none" strike="noStrike"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800" u="none" strike="noStrike"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hr-HR" sz="1800" b="1" u="none" strike="noStrike" cap="none" normalizeH="0" baseline="0" dirty="0">
                          <a:ln>
                            <a:noFill/>
                          </a:ln>
                          <a:solidFill>
                            <a:srgbClr val="004FA8"/>
                          </a:solidFill>
                          <a:effectLst/>
                        </a:rPr>
                        <a:t>≤ 2.500 EUR</a:t>
                      </a: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solidFill>
                            <a:srgbClr val="004FA8"/>
                          </a:solidFill>
                          <a:effectLst/>
                        </a:rPr>
                        <a:t>PLAĆANJE PO RAČUNU BEZ PRETHODNOG PRIHVAĆANJA PONUDE</a:t>
                      </a:r>
                      <a:endParaRPr kumimoji="0" lang="hr-HR" sz="1800" b="1" i="0" u="none" strike="noStrike" cap="none" normalizeH="0" baseline="0" dirty="0">
                        <a:ln>
                          <a:noFill/>
                        </a:ln>
                        <a:solidFill>
                          <a:srgbClr val="004FA8"/>
                        </a:solidFill>
                        <a:effectLst/>
                        <a:latin typeface="Calibri" pitchFamily="34" charset="0"/>
                        <a:ea typeface="Open Sans"/>
                        <a:cs typeface="Arial" charset="0"/>
                      </a:endParaRPr>
                    </a:p>
                  </a:txBody>
                  <a:tcP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0000"/>
                  </a:ext>
                </a:extLst>
              </a:tr>
              <a:tr h="127855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b="1" u="none" strike="noStrike" cap="none" normalizeH="0" baseline="0" dirty="0">
                          <a:ln>
                            <a:noFill/>
                          </a:ln>
                          <a:solidFill>
                            <a:srgbClr val="004FA8"/>
                          </a:solidFill>
                          <a:effectLst/>
                        </a:rPr>
                        <a:t>ROBA</a:t>
                      </a:r>
                      <a:endParaRPr kumimoji="0" lang="hr-HR" sz="1800" b="1" i="0" u="none" strike="noStrike" cap="none" normalizeH="0" baseline="0" dirty="0">
                        <a:ln>
                          <a:noFill/>
                        </a:ln>
                        <a:solidFill>
                          <a:srgbClr val="004FA8"/>
                        </a:solidFill>
                        <a:effectLst/>
                        <a:latin typeface="Calibri" pitchFamily="34" charset="0"/>
                        <a:ea typeface="Open Sans"/>
                        <a:cs typeface="Arial" charset="0"/>
                      </a:endParaRPr>
                    </a:p>
                  </a:txBody>
                  <a:tcPr anchor="ct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800" b="1" u="none" strike="noStrike"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b="1" u="none" strike="noStrike" cap="none" normalizeH="0" baseline="0" dirty="0">
                          <a:ln>
                            <a:noFill/>
                          </a:ln>
                          <a:solidFill>
                            <a:srgbClr val="004FA8"/>
                          </a:solidFill>
                          <a:effectLst/>
                        </a:rPr>
                        <a:t>≥ 300.000 EUR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solidFill>
                            <a:srgbClr val="004FA8"/>
                          </a:solidFill>
                          <a:effectLst/>
                        </a:rPr>
                        <a:t>MEĐUNARODNI OTVORENI POSTUPAK </a:t>
                      </a:r>
                      <a:endParaRPr kumimoji="0" lang="hr-HR" sz="1800" b="0" i="0" u="none" strike="noStrike" cap="none" normalizeH="0" baseline="0" dirty="0">
                        <a:ln>
                          <a:noFill/>
                        </a:ln>
                        <a:solidFill>
                          <a:srgbClr val="004FA8"/>
                        </a:solidFill>
                        <a:effectLst/>
                        <a:latin typeface="Calibri" pitchFamily="34" charset="0"/>
                        <a:ea typeface="Open Sans"/>
                        <a:cs typeface="Arial" charset="0"/>
                      </a:endParaRPr>
                    </a:p>
                  </a:txBody>
                  <a:tcP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hr-HR" sz="1800" b="1" u="none" strike="noStrike"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hr-HR" sz="1800" b="1" u="none" strike="noStrike" cap="none" normalizeH="0" baseline="0" dirty="0">
                          <a:ln>
                            <a:noFill/>
                          </a:ln>
                          <a:solidFill>
                            <a:srgbClr val="004FA8"/>
                          </a:solidFill>
                          <a:effectLst/>
                        </a:rPr>
                        <a:t>&lt;300.000 EUR</a:t>
                      </a:r>
                      <a:r>
                        <a:rPr lang="hr-HR" sz="1800" b="1" u="none" strike="noStrike" cap="none" normalizeH="0" baseline="0" dirty="0">
                          <a:ln>
                            <a:noFill/>
                          </a:ln>
                          <a:solidFill>
                            <a:srgbClr val="004FA8"/>
                          </a:solidFill>
                          <a:effectLst/>
                        </a:rPr>
                        <a:t>,</a:t>
                      </a:r>
                      <a:r>
                        <a:rPr kumimoji="0" lang="hr-HR" sz="1800" b="1" u="none" strike="noStrike" cap="none" normalizeH="0" baseline="0" dirty="0">
                          <a:ln>
                            <a:noFill/>
                          </a:ln>
                          <a:solidFill>
                            <a:srgbClr val="004FA8"/>
                          </a:solidFill>
                          <a:effectLst/>
                        </a:rPr>
                        <a:t> ali ≥ 100.000 EUR</a:t>
                      </a: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solidFill>
                            <a:srgbClr val="004FA8"/>
                          </a:solidFill>
                          <a:effectLst/>
                        </a:rPr>
                        <a:t>LOKALNI OTVORENI POSTUPAK</a:t>
                      </a:r>
                      <a:endParaRPr kumimoji="0" lang="hr-HR" sz="1800" b="0" i="0" u="none" strike="noStrike" cap="none" normalizeH="0" baseline="0" dirty="0">
                        <a:ln>
                          <a:noFill/>
                        </a:ln>
                        <a:solidFill>
                          <a:srgbClr val="004FA8"/>
                        </a:solidFill>
                        <a:effectLst/>
                        <a:latin typeface="Calibri" pitchFamily="34" charset="0"/>
                        <a:ea typeface="Open Sans"/>
                        <a:cs typeface="Arial" charset="0"/>
                      </a:endParaRPr>
                    </a:p>
                  </a:txBody>
                  <a:tcP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800" b="1" u="none" strike="noStrike"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b="1" u="none" strike="noStrike" cap="none" normalizeH="0" baseline="0" dirty="0">
                          <a:ln>
                            <a:noFill/>
                          </a:ln>
                          <a:solidFill>
                            <a:srgbClr val="004FA8"/>
                          </a:solidFill>
                          <a:effectLst/>
                        </a:rPr>
                        <a:t>&lt;100.000 EUR</a:t>
                      </a:r>
                      <a:r>
                        <a:rPr lang="hr-HR" sz="1800" b="1" u="none" strike="noStrike" cap="none" normalizeH="0" baseline="0" dirty="0">
                          <a:ln>
                            <a:noFill/>
                          </a:ln>
                          <a:solidFill>
                            <a:srgbClr val="004FA8"/>
                          </a:solidFill>
                          <a:effectLst/>
                        </a:rPr>
                        <a:t>,</a:t>
                      </a:r>
                      <a:r>
                        <a:rPr kumimoji="0" lang="hr-HR" sz="1800" b="1" u="none" strike="noStrike" cap="none" normalizeH="0" baseline="0" dirty="0">
                          <a:ln>
                            <a:noFill/>
                          </a:ln>
                          <a:solidFill>
                            <a:srgbClr val="004FA8"/>
                          </a:solidFill>
                          <a:effectLst/>
                        </a:rPr>
                        <a:t> ali &gt;20.000 EUR</a:t>
                      </a: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solidFill>
                            <a:srgbClr val="004FA8"/>
                          </a:solidFill>
                          <a:effectLst/>
                        </a:rPr>
                        <a:t>POJEDNOSTAVLJENI POSTUPAK</a:t>
                      </a:r>
                      <a:endParaRPr kumimoji="0" lang="hr-HR" sz="1800" b="0" i="0" u="none" strike="noStrike" cap="none" normalizeH="0" baseline="0" dirty="0">
                        <a:ln>
                          <a:noFill/>
                        </a:ln>
                        <a:solidFill>
                          <a:srgbClr val="004FA8"/>
                        </a:solidFill>
                        <a:effectLst/>
                        <a:latin typeface="Calibri" pitchFamily="34" charset="0"/>
                        <a:ea typeface="Open Sans"/>
                        <a:cs typeface="Arial" charset="0"/>
                      </a:endParaRPr>
                    </a:p>
                  </a:txBody>
                  <a:tcP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endParaRPr lang="en-US"/>
                    </a:p>
                  </a:txBody>
                  <a:tcPr/>
                </a:tc>
                <a:extLst>
                  <a:ext uri="{0D108BD9-81ED-4DB2-BD59-A6C34878D82A}">
                    <a16:rowId xmlns:a16="http://schemas.microsoft.com/office/drawing/2014/main" val="10001"/>
                  </a:ext>
                </a:extLst>
              </a:tr>
              <a:tr h="133950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b="1" u="none" strike="noStrike" cap="none" normalizeH="0" baseline="0" dirty="0">
                          <a:ln>
                            <a:noFill/>
                          </a:ln>
                          <a:solidFill>
                            <a:srgbClr val="004FA8"/>
                          </a:solidFill>
                          <a:effectLst/>
                        </a:rPr>
                        <a:t>RADOVI </a:t>
                      </a:r>
                      <a:endParaRPr kumimoji="0" lang="hr-HR" sz="1800" b="1" i="0" u="none" strike="noStrike" cap="none" normalizeH="0" baseline="0" dirty="0">
                        <a:ln>
                          <a:noFill/>
                        </a:ln>
                        <a:solidFill>
                          <a:srgbClr val="004FA8"/>
                        </a:solidFill>
                        <a:effectLst/>
                        <a:latin typeface="Calibri" pitchFamily="34" charset="0"/>
                        <a:ea typeface="Open Sans"/>
                        <a:cs typeface="Arial" charset="0"/>
                      </a:endParaRPr>
                    </a:p>
                  </a:txBody>
                  <a:tcPr anchor="ct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hr-HR" sz="1800" b="1" u="none" strike="noStrike"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b="1" u="none" strike="noStrike" cap="none" normalizeH="0" baseline="0" dirty="0">
                          <a:ln>
                            <a:noFill/>
                          </a:ln>
                          <a:solidFill>
                            <a:srgbClr val="004FA8"/>
                          </a:solidFill>
                          <a:effectLst/>
                        </a:rPr>
                        <a:t>≥ 5.000.000 EUR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solidFill>
                            <a:srgbClr val="004FA8"/>
                          </a:solidFill>
                          <a:effectLst/>
                        </a:rPr>
                        <a:t>MEĐUNARODNI OTVORENI POSTUPAK</a:t>
                      </a:r>
                      <a:endParaRPr kumimoji="0" lang="hr-HR" sz="1800" b="0" i="0" u="none" strike="noStrike" cap="none" normalizeH="0" baseline="0" dirty="0">
                        <a:ln>
                          <a:noFill/>
                        </a:ln>
                        <a:solidFill>
                          <a:srgbClr val="004FA8"/>
                        </a:solidFill>
                        <a:effectLst/>
                        <a:latin typeface="Calibri" pitchFamily="34" charset="0"/>
                        <a:ea typeface="Open Sans"/>
                        <a:cs typeface="Arial" charset="0"/>
                      </a:endParaRPr>
                    </a:p>
                  </a:txBody>
                  <a:tcP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0" lang="en-GB" sz="1800" b="1" u="none" strike="noStrike" kern="1200" cap="none" normalizeH="0" baseline="0" dirty="0">
                          <a:ln>
                            <a:noFill/>
                          </a:ln>
                          <a:solidFill>
                            <a:srgbClr val="004FA8"/>
                          </a:solidFill>
                          <a:effectLst/>
                        </a:rPr>
                        <a:t>&lt; 5 000 000 EUR</a:t>
                      </a:r>
                      <a:r>
                        <a:rPr lang="en-GB" sz="1800" b="1" u="none" strike="noStrike" kern="1200" cap="none" normalizeH="0" baseline="0" dirty="0">
                          <a:ln>
                            <a:noFill/>
                          </a:ln>
                          <a:solidFill>
                            <a:srgbClr val="004FA8"/>
                          </a:solidFill>
                          <a:effectLst/>
                        </a:rPr>
                        <a:t>, </a:t>
                      </a:r>
                      <a:r>
                        <a:rPr kumimoji="0" lang="hr-HR" sz="1800" b="1" u="none" strike="noStrike" kern="1200" cap="none" normalizeH="0" baseline="0" dirty="0">
                          <a:ln>
                            <a:noFill/>
                          </a:ln>
                          <a:solidFill>
                            <a:srgbClr val="004FA8"/>
                          </a:solidFill>
                          <a:effectLst/>
                        </a:rPr>
                        <a:t>ali </a:t>
                      </a:r>
                      <a:r>
                        <a:rPr kumimoji="0" lang="en-GB" sz="1800" b="1" u="none" strike="noStrike" kern="1200" cap="none" normalizeH="0" baseline="0" dirty="0">
                          <a:ln>
                            <a:noFill/>
                          </a:ln>
                          <a:solidFill>
                            <a:srgbClr val="004FA8"/>
                          </a:solidFill>
                          <a:effectLst/>
                        </a:rPr>
                        <a:t>≥ 300 000 EUR</a:t>
                      </a:r>
                      <a:endParaRPr kumimoji="0" lang="hr-HR" sz="1800" b="1" u="none" strike="noStrike" kern="1200"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solidFill>
                            <a:srgbClr val="004FA8"/>
                          </a:solidFill>
                          <a:effectLst/>
                        </a:rPr>
                        <a:t>LOKALNI OTVORENI POSTUPAK</a:t>
                      </a:r>
                      <a:endParaRPr kumimoji="0" lang="hr-HR" sz="1800" b="0" i="0" u="none" strike="noStrike" cap="none" normalizeH="0" baseline="0" dirty="0">
                        <a:ln>
                          <a:noFill/>
                        </a:ln>
                        <a:solidFill>
                          <a:srgbClr val="004FA8"/>
                        </a:solidFill>
                        <a:effectLst/>
                        <a:latin typeface="Calibri" pitchFamily="34" charset="0"/>
                        <a:ea typeface="Open Sans"/>
                        <a:cs typeface="Arial" charset="0"/>
                      </a:endParaRPr>
                    </a:p>
                  </a:txBody>
                  <a:tcP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latinLnBrk="0" hangingPunct="1"/>
                      <a:endParaRPr kumimoji="0" lang="hr-HR" sz="1800" b="1" u="none" strike="noStrike" kern="1200" cap="none" normalizeH="0" baseline="0" dirty="0">
                        <a:ln>
                          <a:noFill/>
                        </a:ln>
                        <a:solidFill>
                          <a:srgbClr val="004FA8"/>
                        </a:solidFill>
                        <a:effectLst/>
                      </a:endParaRPr>
                    </a:p>
                    <a:p>
                      <a:pPr marL="0" algn="ctr" defTabSz="914400" rtl="0" eaLnBrk="1" latinLnBrk="0" hangingPunct="1"/>
                      <a:r>
                        <a:rPr kumimoji="0" lang="en-GB" sz="1800" b="1" u="none" strike="noStrike" kern="1200" cap="none" normalizeH="0" baseline="0" dirty="0">
                          <a:ln>
                            <a:noFill/>
                          </a:ln>
                          <a:solidFill>
                            <a:srgbClr val="004FA8"/>
                          </a:solidFill>
                          <a:effectLst/>
                        </a:rPr>
                        <a:t>&lt; 300 000 EUR</a:t>
                      </a:r>
                      <a:r>
                        <a:rPr lang="en-GB" sz="1800" b="1" u="none" strike="noStrike" kern="1200" cap="none" normalizeH="0" baseline="0" dirty="0">
                          <a:ln>
                            <a:noFill/>
                          </a:ln>
                          <a:solidFill>
                            <a:srgbClr val="004FA8"/>
                          </a:solidFill>
                          <a:effectLst/>
                        </a:rPr>
                        <a:t>,</a:t>
                      </a:r>
                      <a:r>
                        <a:rPr kumimoji="0" lang="hr-HR" sz="1800" b="1" u="none" strike="noStrike" kern="1200" cap="none" normalizeH="0" baseline="0" dirty="0">
                          <a:ln>
                            <a:noFill/>
                          </a:ln>
                          <a:solidFill>
                            <a:srgbClr val="004FA8"/>
                          </a:solidFill>
                          <a:effectLst/>
                        </a:rPr>
                        <a:t> ali </a:t>
                      </a:r>
                      <a:r>
                        <a:rPr kumimoji="0" lang="en-GB" sz="1800" b="1" u="none" strike="noStrike" kern="1200" cap="none" normalizeH="0" baseline="0" dirty="0">
                          <a:ln>
                            <a:noFill/>
                          </a:ln>
                          <a:solidFill>
                            <a:srgbClr val="004FA8"/>
                          </a:solidFill>
                          <a:effectLst/>
                        </a:rPr>
                        <a:t>&gt; 20 000 EUR</a:t>
                      </a:r>
                      <a:endParaRPr kumimoji="0" lang="hr-HR" sz="1800" b="1" u="none" strike="noStrike" kern="1200" cap="none" normalizeH="0" baseline="0" dirty="0">
                        <a:ln>
                          <a:noFill/>
                        </a:ln>
                        <a:solidFill>
                          <a:srgbClr val="004FA8"/>
                        </a:solidFill>
                        <a:effectLst/>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hr-HR" sz="1800" u="none" strike="noStrike" cap="none" normalizeH="0" baseline="0" dirty="0">
                          <a:ln>
                            <a:noFill/>
                          </a:ln>
                          <a:solidFill>
                            <a:srgbClr val="004FA8"/>
                          </a:solidFill>
                          <a:effectLst/>
                        </a:rPr>
                        <a:t>POJEDNOSTAVLJENI POSTUPAK</a:t>
                      </a:r>
                      <a:endParaRPr kumimoji="0" lang="hr-HR" sz="1800" b="0" i="0" u="none" strike="noStrike" cap="none" normalizeH="0" baseline="0" dirty="0">
                        <a:ln>
                          <a:noFill/>
                        </a:ln>
                        <a:solidFill>
                          <a:srgbClr val="004FA8"/>
                        </a:solidFill>
                        <a:effectLst/>
                        <a:latin typeface="Calibri" pitchFamily="34" charset="0"/>
                        <a:ea typeface="Open Sans"/>
                        <a:cs typeface="Arial" charset="0"/>
                      </a:endParaRPr>
                    </a:p>
                  </a:txBody>
                  <a:tcPr horzOverflow="overflow">
                    <a:lnL w="12700" cap="flat" cmpd="sng" algn="ctr">
                      <a:solidFill>
                        <a:schemeClr val="accent4">
                          <a:lumMod val="50000"/>
                        </a:schemeClr>
                      </a:solidFill>
                      <a:prstDash val="solid"/>
                      <a:round/>
                      <a:headEnd type="none" w="med" len="med"/>
                      <a:tailEnd type="none" w="med" len="med"/>
                    </a:lnL>
                    <a:lnR w="12700" cap="flat" cmpd="sng" algn="ctr">
                      <a:solidFill>
                        <a:schemeClr val="accent4">
                          <a:lumMod val="50000"/>
                        </a:schemeClr>
                      </a:solidFill>
                      <a:prstDash val="solid"/>
                      <a:round/>
                      <a:headEnd type="none" w="med" len="med"/>
                      <a:tailEnd type="none" w="med" len="med"/>
                    </a:lnR>
                    <a:lnT w="12700" cap="flat" cmpd="sng" algn="ctr">
                      <a:solidFill>
                        <a:schemeClr val="accent4">
                          <a:lumMod val="50000"/>
                        </a:schemeClr>
                      </a:solidFill>
                      <a:prstDash val="solid"/>
                      <a:round/>
                      <a:headEnd type="none" w="med" len="med"/>
                      <a:tailEnd type="none" w="med" len="med"/>
                    </a:lnT>
                    <a:lnB w="12700" cap="flat" cmpd="sng" algn="ctr">
                      <a:solidFill>
                        <a:schemeClr val="accent4">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vMerge="1">
                  <a:txBody>
                    <a:bodyPr/>
                    <a:lstStyle/>
                    <a:p>
                      <a:endParaRPr lang="en-US"/>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702483096"/>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7" name="Title 3">
            <a:extLst>
              <a:ext uri="{FF2B5EF4-FFF2-40B4-BE49-F238E27FC236}">
                <a16:creationId xmlns:a16="http://schemas.microsoft.com/office/drawing/2014/main" id="{2EEC8E05-9FF5-9FEA-A1BE-D174C5983BC0}"/>
              </a:ext>
            </a:extLst>
          </p:cNvPr>
          <p:cNvSpPr txBox="1">
            <a:spLocks/>
          </p:cNvSpPr>
          <p:nvPr/>
        </p:nvSpPr>
        <p:spPr>
          <a:xfrm>
            <a:off x="6846849" y="279153"/>
            <a:ext cx="5007504"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JAVNA NABAVA</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9" name="TextBox 8">
            <a:extLst>
              <a:ext uri="{FF2B5EF4-FFF2-40B4-BE49-F238E27FC236}">
                <a16:creationId xmlns:a16="http://schemas.microsoft.com/office/drawing/2014/main" id="{507E1E57-921F-39F4-A87A-9E924DE5057D}"/>
              </a:ext>
            </a:extLst>
          </p:cNvPr>
          <p:cNvSpPr txBox="1"/>
          <p:nvPr/>
        </p:nvSpPr>
        <p:spPr>
          <a:xfrm>
            <a:off x="441857" y="1356441"/>
            <a:ext cx="11267378" cy="615553"/>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hr-HR" sz="3400" b="1" dirty="0">
                <a:solidFill>
                  <a:srgbClr val="4472C4">
                    <a:lumMod val="75000"/>
                  </a:srgbClr>
                </a:solidFill>
                <a:latin typeface="Calibri" panose="020F0502020204030204"/>
              </a:rPr>
              <a:t>P</a:t>
            </a:r>
            <a:r>
              <a:rPr kumimoji="0" lang="hr-HR" sz="3400" b="1"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rogramska</a:t>
            </a:r>
            <a:r>
              <a:rPr kumimoji="0" lang="hr-HR" sz="3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pravila - obrasci</a:t>
            </a: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TextBox 9">
            <a:extLst>
              <a:ext uri="{FF2B5EF4-FFF2-40B4-BE49-F238E27FC236}">
                <a16:creationId xmlns:a16="http://schemas.microsoft.com/office/drawing/2014/main" id="{4E072194-A404-E01F-47D2-DFE7DBF2D374}"/>
              </a:ext>
            </a:extLst>
          </p:cNvPr>
          <p:cNvSpPr txBox="1"/>
          <p:nvPr/>
        </p:nvSpPr>
        <p:spPr>
          <a:xfrm>
            <a:off x="420009" y="2700536"/>
            <a:ext cx="11289226" cy="266098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a:lnSpc>
                <a:spcPct val="80000"/>
              </a:lnSpc>
            </a:pPr>
            <a:r>
              <a:rPr lang="hr-HR" sz="2600" dirty="0">
                <a:solidFill>
                  <a:srgbClr val="004FA8"/>
                </a:solidFill>
                <a:ea typeface="Open Sans"/>
                <a:cs typeface="Open Sans"/>
              </a:rPr>
              <a:t>Partneri mogu koristiti:</a:t>
            </a:r>
          </a:p>
          <a:p>
            <a:pPr>
              <a:lnSpc>
                <a:spcPct val="80000"/>
              </a:lnSpc>
              <a:buFont typeface="Wingdings" panose="05000000000000000000" pitchFamily="2" charset="2"/>
              <a:buChar char="§"/>
            </a:pPr>
            <a:endParaRPr lang="hr-HR" sz="2600" dirty="0">
              <a:solidFill>
                <a:srgbClr val="004FA8"/>
              </a:solidFill>
              <a:ea typeface="Open Sans"/>
              <a:cs typeface="Open Sans"/>
            </a:endParaRPr>
          </a:p>
          <a:p>
            <a:pPr marL="914400" lvl="1" indent="-457200">
              <a:lnSpc>
                <a:spcPct val="80000"/>
              </a:lnSpc>
              <a:buFont typeface="Wingdings" panose="05000000000000000000" pitchFamily="2" charset="2"/>
              <a:buChar char="Ø"/>
            </a:pPr>
            <a:r>
              <a:rPr lang="hr-HR" sz="2600" dirty="0">
                <a:solidFill>
                  <a:srgbClr val="004FA8"/>
                </a:solidFill>
                <a:ea typeface="Open Sans"/>
                <a:cs typeface="Open Sans"/>
              </a:rPr>
              <a:t>Programske obrasce (aneksi PIM-a)</a:t>
            </a:r>
          </a:p>
          <a:p>
            <a:pPr marL="914400" lvl="1" indent="-457200">
              <a:lnSpc>
                <a:spcPct val="80000"/>
              </a:lnSpc>
              <a:buFont typeface="Wingdings" panose="05000000000000000000" pitchFamily="2" charset="2"/>
              <a:buChar char="Ø"/>
            </a:pPr>
            <a:endParaRPr lang="hr-HR" sz="2600" dirty="0">
              <a:solidFill>
                <a:srgbClr val="004FA8"/>
              </a:solidFill>
              <a:ea typeface="Open Sans"/>
              <a:cs typeface="Open Sans"/>
            </a:endParaRPr>
          </a:p>
          <a:p>
            <a:pPr marL="914400" lvl="1" indent="-457200">
              <a:lnSpc>
                <a:spcPct val="80000"/>
              </a:lnSpc>
              <a:buFont typeface="Wingdings" panose="05000000000000000000" pitchFamily="2" charset="2"/>
              <a:buChar char="Ø"/>
            </a:pPr>
            <a:r>
              <a:rPr lang="hr-HR" sz="2600" dirty="0">
                <a:solidFill>
                  <a:srgbClr val="004FA8"/>
                </a:solidFill>
                <a:ea typeface="Open Sans"/>
                <a:cs typeface="Open Sans"/>
              </a:rPr>
              <a:t>PRAG obrasce</a:t>
            </a:r>
          </a:p>
          <a:p>
            <a:pPr marL="914400" lvl="1" indent="-457200">
              <a:lnSpc>
                <a:spcPct val="80000"/>
              </a:lnSpc>
              <a:buFont typeface="Wingdings" panose="05000000000000000000" pitchFamily="2" charset="2"/>
              <a:buChar char="Ø"/>
            </a:pPr>
            <a:endParaRPr lang="hr-HR" sz="2600" dirty="0">
              <a:solidFill>
                <a:srgbClr val="004FA8"/>
              </a:solidFill>
              <a:ea typeface="Open Sans"/>
              <a:cs typeface="Open Sans"/>
            </a:endParaRPr>
          </a:p>
          <a:p>
            <a:pPr marL="914400" lvl="1" indent="-457200">
              <a:lnSpc>
                <a:spcPct val="80000"/>
              </a:lnSpc>
              <a:buFont typeface="Wingdings" panose="05000000000000000000" pitchFamily="2" charset="2"/>
              <a:buChar char="Ø"/>
            </a:pPr>
            <a:r>
              <a:rPr lang="hr-HR" sz="2600" dirty="0">
                <a:solidFill>
                  <a:srgbClr val="004FA8"/>
                </a:solidFill>
                <a:ea typeface="Open Sans"/>
                <a:cs typeface="Open Sans"/>
              </a:rPr>
              <a:t>Obrasce koji se koriste u nacionalnim procedurama (uz prilagodbu)</a:t>
            </a:r>
          </a:p>
          <a:p>
            <a:pPr marL="0" indent="0">
              <a:lnSpc>
                <a:spcPct val="80000"/>
              </a:lnSpc>
              <a:buNone/>
            </a:pPr>
            <a:endParaRPr lang="hr-HR" sz="2600" dirty="0">
              <a:ea typeface="Open Sans"/>
              <a:cs typeface="Open Sans"/>
            </a:endParaRPr>
          </a:p>
        </p:txBody>
      </p:sp>
    </p:spTree>
    <p:extLst>
      <p:ext uri="{BB962C8B-B14F-4D97-AF65-F5344CB8AC3E}">
        <p14:creationId xmlns:p14="http://schemas.microsoft.com/office/powerpoint/2010/main" val="1510802442"/>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35F488-D11C-6CAC-8706-13716622DA8B}"/>
              </a:ext>
            </a:extLst>
          </p:cNvPr>
          <p:cNvSpPr>
            <a:spLocks noGrp="1"/>
          </p:cNvSpPr>
          <p:nvPr>
            <p:ph type="title"/>
          </p:nvPr>
        </p:nvSpPr>
        <p:spPr>
          <a:xfrm>
            <a:off x="5419725" y="315845"/>
            <a:ext cx="6323096" cy="568325"/>
          </a:xfrm>
          <a:solidFill>
            <a:schemeClr val="accent1">
              <a:lumMod val="75000"/>
            </a:schemeClr>
          </a:solidFill>
        </p:spPr>
        <p:txBody>
          <a:bodyPr>
            <a:noAutofit/>
          </a:bodyPr>
          <a:lstStyle/>
          <a:p>
            <a:pPr algn="r"/>
            <a:r>
              <a:rPr lang="hr-HR" sz="3600" b="1" dirty="0">
                <a:solidFill>
                  <a:schemeClr val="bg1"/>
                </a:solidFill>
                <a:latin typeface="+mn-lt"/>
              </a:rPr>
              <a:t>PROVEDBA PROJEKATA</a:t>
            </a:r>
            <a:endParaRPr lang="en-US" sz="3600" b="1" dirty="0">
              <a:solidFill>
                <a:schemeClr val="bg1"/>
              </a:solidFill>
              <a:latin typeface="+mn-lt"/>
            </a:endParaRP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6" name="TextBox 5">
            <a:extLst>
              <a:ext uri="{FF2B5EF4-FFF2-40B4-BE49-F238E27FC236}">
                <a16:creationId xmlns:a16="http://schemas.microsoft.com/office/drawing/2014/main" id="{B01B0788-0411-EF4A-D3F6-A1F9E908C1B5}"/>
              </a:ext>
            </a:extLst>
          </p:cNvPr>
          <p:cNvSpPr txBox="1"/>
          <p:nvPr/>
        </p:nvSpPr>
        <p:spPr>
          <a:xfrm>
            <a:off x="449179" y="3039979"/>
            <a:ext cx="4668253" cy="2585323"/>
          </a:xfrm>
          <a:prstGeom prst="rect">
            <a:avLst/>
          </a:prstGeom>
          <a:solidFill>
            <a:schemeClr val="accent4">
              <a:lumMod val="60000"/>
              <a:lumOff val="40000"/>
            </a:schemeClr>
          </a:solidFill>
        </p:spPr>
        <p:txBody>
          <a:bodyPr wrap="square" rtlCol="0">
            <a:spAutoFit/>
          </a:bodyPr>
          <a:lstStyle/>
          <a:p>
            <a:r>
              <a:rPr lang="hr-HR" sz="2400" b="1" dirty="0">
                <a:solidFill>
                  <a:schemeClr val="accent1">
                    <a:lumMod val="75000"/>
                  </a:schemeClr>
                </a:solidFill>
              </a:rPr>
              <a:t>OSNOVA:</a:t>
            </a:r>
          </a:p>
          <a:p>
            <a:pPr marL="285750" indent="-285750">
              <a:buFont typeface="Arial" panose="020B0604020202020204" pitchFamily="34" charset="0"/>
              <a:buChar char="•"/>
            </a:pPr>
            <a:r>
              <a:rPr lang="hr-HR" sz="2400" b="1" dirty="0">
                <a:solidFill>
                  <a:schemeClr val="accent1">
                    <a:lumMod val="75000"/>
                  </a:schemeClr>
                </a:solidFill>
              </a:rPr>
              <a:t>Ugovor o sufinanciranju (međunarodni ugovor)/ </a:t>
            </a:r>
            <a:r>
              <a:rPr lang="hr-HR" sz="2400" b="1" dirty="0" err="1">
                <a:solidFill>
                  <a:schemeClr val="accent1">
                    <a:lumMod val="75000"/>
                  </a:schemeClr>
                </a:solidFill>
              </a:rPr>
              <a:t>Subsidy</a:t>
            </a:r>
            <a:r>
              <a:rPr lang="hr-HR" sz="2400" b="1" dirty="0">
                <a:solidFill>
                  <a:schemeClr val="accent1">
                    <a:lumMod val="75000"/>
                  </a:schemeClr>
                </a:solidFill>
              </a:rPr>
              <a:t> </a:t>
            </a:r>
            <a:r>
              <a:rPr lang="hr-HR" sz="2400" b="1" dirty="0" err="1">
                <a:solidFill>
                  <a:schemeClr val="accent1">
                    <a:lumMod val="75000"/>
                  </a:schemeClr>
                </a:solidFill>
              </a:rPr>
              <a:t>contract</a:t>
            </a:r>
            <a:endParaRPr lang="hr-HR" sz="2400" b="1" dirty="0">
              <a:solidFill>
                <a:schemeClr val="accent1">
                  <a:lumMod val="75000"/>
                </a:schemeClr>
              </a:solidFill>
            </a:endParaRPr>
          </a:p>
          <a:p>
            <a:pPr marL="285750" indent="-285750">
              <a:buFont typeface="Arial" panose="020B0604020202020204" pitchFamily="34" charset="0"/>
              <a:buChar char="•"/>
            </a:pPr>
            <a:r>
              <a:rPr lang="hr-HR" sz="2400" b="1" dirty="0">
                <a:solidFill>
                  <a:schemeClr val="accent1">
                    <a:lumMod val="75000"/>
                  </a:schemeClr>
                </a:solidFill>
              </a:rPr>
              <a:t>Partnerski sporazum/</a:t>
            </a:r>
            <a:r>
              <a:rPr lang="hr-HR" sz="2400" b="1" dirty="0" err="1">
                <a:solidFill>
                  <a:schemeClr val="accent1">
                    <a:lumMod val="75000"/>
                  </a:schemeClr>
                </a:solidFill>
              </a:rPr>
              <a:t>Partnership</a:t>
            </a:r>
            <a:r>
              <a:rPr lang="hr-HR" sz="2400" b="1" dirty="0">
                <a:solidFill>
                  <a:schemeClr val="accent1">
                    <a:lumMod val="75000"/>
                  </a:schemeClr>
                </a:solidFill>
              </a:rPr>
              <a:t> </a:t>
            </a:r>
            <a:r>
              <a:rPr lang="hr-HR" sz="2400" b="1" dirty="0" err="1">
                <a:solidFill>
                  <a:schemeClr val="accent1">
                    <a:lumMod val="75000"/>
                  </a:schemeClr>
                </a:solidFill>
              </a:rPr>
              <a:t>Agreement</a:t>
            </a:r>
            <a:endParaRPr lang="hr-HR" sz="2400" b="1" dirty="0">
              <a:solidFill>
                <a:schemeClr val="accent1">
                  <a:lumMod val="75000"/>
                </a:schemeClr>
              </a:solidFill>
            </a:endParaRPr>
          </a:p>
          <a:p>
            <a:endParaRPr lang="hr-HR" b="1" dirty="0">
              <a:solidFill>
                <a:schemeClr val="accent1">
                  <a:lumMod val="75000"/>
                </a:schemeClr>
              </a:solidFill>
            </a:endParaRPr>
          </a:p>
        </p:txBody>
      </p:sp>
      <p:sp>
        <p:nvSpPr>
          <p:cNvPr id="8" name="Subtitle 2">
            <a:extLst>
              <a:ext uri="{FF2B5EF4-FFF2-40B4-BE49-F238E27FC236}">
                <a16:creationId xmlns:a16="http://schemas.microsoft.com/office/drawing/2014/main" id="{126F7165-4960-CBEB-5430-16711F0C95E9}"/>
              </a:ext>
            </a:extLst>
          </p:cNvPr>
          <p:cNvSpPr txBox="1">
            <a:spLocks/>
          </p:cNvSpPr>
          <p:nvPr/>
        </p:nvSpPr>
        <p:spPr>
          <a:xfrm>
            <a:off x="5419725" y="1220685"/>
            <a:ext cx="6323096" cy="5095894"/>
          </a:xfrm>
          <a:prstGeom prst="rect">
            <a:avLst/>
          </a:prstGeom>
          <a:ln>
            <a:solidFill>
              <a:schemeClr val="accent4">
                <a:lumMod val="60000"/>
                <a:lumOff val="40000"/>
              </a:schemeClr>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hr-HR" sz="2000" dirty="0"/>
              <a:t>Dokumenti i korisni alati za provedbu dostupni su na programskoj web stranici:</a:t>
            </a:r>
          </a:p>
          <a:p>
            <a:pPr marL="0" indent="0" algn="ctr">
              <a:buNone/>
            </a:pPr>
            <a:r>
              <a:rPr lang="hr-HR" sz="2000" dirty="0">
                <a:hlinkClick r:id="rId4"/>
              </a:rPr>
              <a:t>https://interreg-hr-ba-me.eu/documents/implementation/</a:t>
            </a:r>
            <a:endParaRPr lang="hr-HR" sz="2000" dirty="0"/>
          </a:p>
          <a:p>
            <a:pPr>
              <a:buFont typeface="Wingdings" panose="05000000000000000000" pitchFamily="2" charset="2"/>
              <a:buChar char="§"/>
            </a:pPr>
            <a:r>
              <a:rPr lang="hr-HR" sz="2000" dirty="0"/>
              <a:t>Implementacijski priručnik/ Project </a:t>
            </a:r>
            <a:r>
              <a:rPr lang="hr-HR" sz="2000" dirty="0" err="1"/>
              <a:t>Implementation</a:t>
            </a:r>
            <a:r>
              <a:rPr lang="hr-HR" sz="2000" dirty="0"/>
              <a:t> Manual (PIM) </a:t>
            </a:r>
            <a:r>
              <a:rPr lang="hr-HR" sz="2000" dirty="0" err="1"/>
              <a:t>ver</a:t>
            </a:r>
            <a:r>
              <a:rPr lang="hr-HR" sz="2000" dirty="0"/>
              <a:t> 2</a:t>
            </a:r>
          </a:p>
          <a:p>
            <a:pPr>
              <a:buFont typeface="Wingdings" panose="05000000000000000000" pitchFamily="2" charset="2"/>
              <a:buChar char="§"/>
            </a:pPr>
            <a:r>
              <a:rPr lang="hr-HR" sz="2000" dirty="0"/>
              <a:t>Obrasci PIM-a/ </a:t>
            </a:r>
            <a:r>
              <a:rPr lang="hr-HR" sz="2000" dirty="0" err="1"/>
              <a:t>Annexes</a:t>
            </a:r>
            <a:r>
              <a:rPr lang="hr-HR" sz="2000" dirty="0"/>
              <a:t> to PIM (općeniti obrasci, obrasci za javnu nabavu i komunikaciju i vidljivost)</a:t>
            </a:r>
          </a:p>
          <a:p>
            <a:pPr>
              <a:buFont typeface="Wingdings" panose="05000000000000000000" pitchFamily="2" charset="2"/>
              <a:buChar char="§"/>
            </a:pPr>
            <a:r>
              <a:rPr lang="hr-HR" sz="2000" dirty="0"/>
              <a:t>Interreg brand design manual</a:t>
            </a:r>
          </a:p>
          <a:p>
            <a:pPr>
              <a:buFont typeface="Wingdings" panose="05000000000000000000" pitchFamily="2" charset="2"/>
              <a:buChar char="§"/>
            </a:pPr>
            <a:r>
              <a:rPr lang="hr-HR" sz="2000" dirty="0"/>
              <a:t>Instrukcije za izvještavanje</a:t>
            </a:r>
          </a:p>
          <a:p>
            <a:pPr>
              <a:buFont typeface="Wingdings" panose="05000000000000000000" pitchFamily="2" charset="2"/>
              <a:buChar char="§"/>
            </a:pPr>
            <a:r>
              <a:rPr lang="hr-HR" sz="2000" dirty="0"/>
              <a:t>Pravila javne nabave za BA i ME korisnike, te HR </a:t>
            </a:r>
            <a:r>
              <a:rPr lang="hr-HR" sz="2000" dirty="0" err="1"/>
              <a:t>neobveznike</a:t>
            </a:r>
            <a:r>
              <a:rPr lang="hr-HR" sz="2000" dirty="0"/>
              <a:t> ZJN-a </a:t>
            </a:r>
          </a:p>
          <a:p>
            <a:pPr>
              <a:buFont typeface="Wingdings" panose="05000000000000000000" pitchFamily="2" charset="2"/>
              <a:buChar char="§"/>
            </a:pPr>
            <a:r>
              <a:rPr lang="hr-HR" sz="2000" dirty="0"/>
              <a:t>JEMS korisnički priručnik</a:t>
            </a:r>
          </a:p>
          <a:p>
            <a:pPr>
              <a:buFont typeface="Wingdings" panose="05000000000000000000" pitchFamily="2" charset="2"/>
              <a:buChar char="§"/>
            </a:pPr>
            <a:r>
              <a:rPr lang="hr-HR" sz="2000" dirty="0"/>
              <a:t>Razni video </a:t>
            </a:r>
            <a:r>
              <a:rPr lang="hr-HR" sz="2000" dirty="0" err="1"/>
              <a:t>tutoriali</a:t>
            </a:r>
            <a:r>
              <a:rPr lang="hr-HR" sz="2000" dirty="0"/>
              <a:t> (npr. izrada </a:t>
            </a:r>
            <a:r>
              <a:rPr lang="hr-HR" sz="2000" dirty="0" err="1"/>
              <a:t>parternskih</a:t>
            </a:r>
            <a:r>
              <a:rPr lang="hr-HR" sz="2000" dirty="0"/>
              <a:t>/projektnih izvještaja, dodjeljivanje prava u </a:t>
            </a:r>
            <a:r>
              <a:rPr lang="hr-HR" sz="2000" dirty="0" err="1"/>
              <a:t>Jems</a:t>
            </a:r>
            <a:r>
              <a:rPr lang="hr-HR" sz="2000" dirty="0"/>
              <a:t>-u i sl.)</a:t>
            </a:r>
          </a:p>
        </p:txBody>
      </p:sp>
    </p:spTree>
    <p:extLst>
      <p:ext uri="{BB962C8B-B14F-4D97-AF65-F5344CB8AC3E}">
        <p14:creationId xmlns:p14="http://schemas.microsoft.com/office/powerpoint/2010/main" val="3752289291"/>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7" name="Title 3">
            <a:extLst>
              <a:ext uri="{FF2B5EF4-FFF2-40B4-BE49-F238E27FC236}">
                <a16:creationId xmlns:a16="http://schemas.microsoft.com/office/drawing/2014/main" id="{2EEC8E05-9FF5-9FEA-A1BE-D174C5983BC0}"/>
              </a:ext>
            </a:extLst>
          </p:cNvPr>
          <p:cNvSpPr txBox="1">
            <a:spLocks/>
          </p:cNvSpPr>
          <p:nvPr/>
        </p:nvSpPr>
        <p:spPr>
          <a:xfrm>
            <a:off x="6846849" y="279153"/>
            <a:ext cx="5007504"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JAVNA NABAVA</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9" name="TextBox 8">
            <a:extLst>
              <a:ext uri="{FF2B5EF4-FFF2-40B4-BE49-F238E27FC236}">
                <a16:creationId xmlns:a16="http://schemas.microsoft.com/office/drawing/2014/main" id="{507E1E57-921F-39F4-A87A-9E924DE5057D}"/>
              </a:ext>
            </a:extLst>
          </p:cNvPr>
          <p:cNvSpPr txBox="1"/>
          <p:nvPr/>
        </p:nvSpPr>
        <p:spPr>
          <a:xfrm>
            <a:off x="420009" y="1727109"/>
            <a:ext cx="11289226" cy="615553"/>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hr-HR" sz="3400" b="1" dirty="0">
                <a:solidFill>
                  <a:srgbClr val="4472C4">
                    <a:lumMod val="75000"/>
                  </a:srgbClr>
                </a:solidFill>
                <a:latin typeface="Calibri" panose="020F0502020204030204"/>
              </a:rPr>
              <a:t>Važno!</a:t>
            </a: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TextBox 9">
            <a:extLst>
              <a:ext uri="{FF2B5EF4-FFF2-40B4-BE49-F238E27FC236}">
                <a16:creationId xmlns:a16="http://schemas.microsoft.com/office/drawing/2014/main" id="{4E072194-A404-E01F-47D2-DFE7DBF2D374}"/>
              </a:ext>
            </a:extLst>
          </p:cNvPr>
          <p:cNvSpPr txBox="1"/>
          <p:nvPr/>
        </p:nvSpPr>
        <p:spPr>
          <a:xfrm>
            <a:off x="420009" y="2922789"/>
            <a:ext cx="11289226" cy="2143920"/>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457200" indent="-457200">
              <a:lnSpc>
                <a:spcPct val="80000"/>
              </a:lnSpc>
              <a:buFont typeface="Wingdings" panose="05000000000000000000" pitchFamily="2" charset="2"/>
              <a:buChar char="Ø"/>
            </a:pPr>
            <a:r>
              <a:rPr lang="hr-HR" sz="2800" dirty="0">
                <a:solidFill>
                  <a:srgbClr val="004FA8"/>
                </a:solidFill>
                <a:ea typeface="Open Sans"/>
                <a:cs typeface="Open Sans"/>
              </a:rPr>
              <a:t>JS ili druga programska tijela (MA, NC…) </a:t>
            </a:r>
            <a:r>
              <a:rPr lang="hr-HR" sz="2800" u="sng" dirty="0">
                <a:solidFill>
                  <a:srgbClr val="004FA8"/>
                </a:solidFill>
                <a:ea typeface="Open Sans"/>
                <a:cs typeface="Open Sans"/>
              </a:rPr>
              <a:t>ne provode ex-</a:t>
            </a:r>
            <a:r>
              <a:rPr lang="hr-HR" sz="2800" u="sng" dirty="0" err="1">
                <a:solidFill>
                  <a:srgbClr val="004FA8"/>
                </a:solidFill>
                <a:ea typeface="Open Sans"/>
                <a:cs typeface="Open Sans"/>
              </a:rPr>
              <a:t>ante</a:t>
            </a:r>
            <a:r>
              <a:rPr lang="hr-HR" sz="2800" u="sng" dirty="0">
                <a:solidFill>
                  <a:srgbClr val="004FA8"/>
                </a:solidFill>
                <a:ea typeface="Open Sans"/>
                <a:cs typeface="Open Sans"/>
              </a:rPr>
              <a:t> kontrolu</a:t>
            </a:r>
            <a:r>
              <a:rPr lang="hr-HR" sz="2800" dirty="0">
                <a:solidFill>
                  <a:srgbClr val="004FA8"/>
                </a:solidFill>
                <a:ea typeface="Open Sans"/>
                <a:cs typeface="Open Sans"/>
              </a:rPr>
              <a:t> nad dokumentacijom i postupcima nabave</a:t>
            </a:r>
          </a:p>
          <a:p>
            <a:pPr>
              <a:lnSpc>
                <a:spcPct val="80000"/>
              </a:lnSpc>
            </a:pPr>
            <a:endParaRPr lang="hr-HR" sz="2800" dirty="0">
              <a:solidFill>
                <a:srgbClr val="004FA8"/>
              </a:solidFill>
              <a:ea typeface="Open Sans"/>
              <a:cs typeface="Open Sans"/>
            </a:endParaRPr>
          </a:p>
          <a:p>
            <a:pPr marL="457200" indent="-457200" algn="just">
              <a:lnSpc>
                <a:spcPct val="80000"/>
              </a:lnSpc>
              <a:buFont typeface="Wingdings" panose="05000000000000000000" pitchFamily="2" charset="2"/>
              <a:buChar char="Ø"/>
            </a:pPr>
            <a:r>
              <a:rPr lang="hr-HR" sz="2800" dirty="0">
                <a:solidFill>
                  <a:srgbClr val="004FA8"/>
                </a:solidFill>
                <a:ea typeface="Open Sans"/>
                <a:cs typeface="Open Sans"/>
              </a:rPr>
              <a:t>Uloga JS je savjetodavna i svaka preporuka koju daje JS ne predstavlja prethodno odobrenje postupka nabave i / ili natječajne dokumentacije</a:t>
            </a:r>
          </a:p>
          <a:p>
            <a:pPr marL="457200" indent="-457200">
              <a:lnSpc>
                <a:spcPct val="80000"/>
              </a:lnSpc>
              <a:buFont typeface="Courier New" panose="02070309020205020404" pitchFamily="49" charset="0"/>
              <a:buChar char="o"/>
            </a:pPr>
            <a:endParaRPr lang="hr-HR" sz="2600" dirty="0">
              <a:solidFill>
                <a:srgbClr val="2F5597"/>
              </a:solidFill>
              <a:latin typeface="Calibri" panose="020F0502020204030204"/>
            </a:endParaRPr>
          </a:p>
        </p:txBody>
      </p:sp>
    </p:spTree>
    <p:extLst>
      <p:ext uri="{BB962C8B-B14F-4D97-AF65-F5344CB8AC3E}">
        <p14:creationId xmlns:p14="http://schemas.microsoft.com/office/powerpoint/2010/main" val="1761611597"/>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60C6B-04C7-742B-DD88-152188CDC2A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C3AA2F6-74A0-4DE8-E633-0B68B7366A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3" name="Content Placeholder 2">
            <a:extLst>
              <a:ext uri="{FF2B5EF4-FFF2-40B4-BE49-F238E27FC236}">
                <a16:creationId xmlns:a16="http://schemas.microsoft.com/office/drawing/2014/main" id="{EEE99015-9F36-1EA3-EB6C-B3ED64B0BAAE}"/>
              </a:ext>
            </a:extLst>
          </p:cNvPr>
          <p:cNvSpPr>
            <a:spLocks noGrp="1"/>
          </p:cNvSpPr>
          <p:nvPr>
            <p:ph idx="1"/>
          </p:nvPr>
        </p:nvSpPr>
        <p:spPr>
          <a:xfrm>
            <a:off x="5748828" y="2955589"/>
            <a:ext cx="6105525" cy="1393825"/>
          </a:xfrm>
        </p:spPr>
        <p:txBody>
          <a:bodyPr>
            <a:normAutofit/>
          </a:bodyPr>
          <a:lstStyle/>
          <a:p>
            <a:pPr marL="0" indent="0" algn="ctr">
              <a:buNone/>
            </a:pPr>
            <a:r>
              <a:rPr lang="hr-HR" sz="6600" b="1" dirty="0"/>
              <a:t>Q&amp;A </a:t>
            </a:r>
          </a:p>
          <a:p>
            <a:pPr marL="0" indent="0" algn="ctr">
              <a:buNone/>
            </a:pPr>
            <a:endParaRPr lang="hr-HR" b="1" dirty="0"/>
          </a:p>
        </p:txBody>
      </p:sp>
      <p:pic>
        <p:nvPicPr>
          <p:cNvPr id="9" name="Google Shape;928;p71">
            <a:extLst>
              <a:ext uri="{FF2B5EF4-FFF2-40B4-BE49-F238E27FC236}">
                <a16:creationId xmlns:a16="http://schemas.microsoft.com/office/drawing/2014/main" id="{28E4703B-03F0-3D50-3CAE-209C4194E786}"/>
              </a:ext>
            </a:extLst>
          </p:cNvPr>
          <p:cNvPicPr preferRelativeResize="0"/>
          <p:nvPr/>
        </p:nvPicPr>
        <p:blipFill rotWithShape="1">
          <a:blip r:embed="rId3">
            <a:alphaModFix/>
          </a:blip>
          <a:srcRect/>
          <a:stretch/>
        </p:blipFill>
        <p:spPr>
          <a:xfrm>
            <a:off x="925367" y="1717803"/>
            <a:ext cx="5372100" cy="4269885"/>
          </a:xfrm>
          <a:prstGeom prst="rect">
            <a:avLst/>
          </a:prstGeom>
          <a:noFill/>
          <a:ln>
            <a:noFill/>
          </a:ln>
        </p:spPr>
      </p:pic>
      <p:sp>
        <p:nvSpPr>
          <p:cNvPr id="2" name="Title 3">
            <a:extLst>
              <a:ext uri="{FF2B5EF4-FFF2-40B4-BE49-F238E27FC236}">
                <a16:creationId xmlns:a16="http://schemas.microsoft.com/office/drawing/2014/main" id="{96AD73C9-A0F2-728E-A6D2-F36C45A42E4E}"/>
              </a:ext>
            </a:extLst>
          </p:cNvPr>
          <p:cNvSpPr txBox="1">
            <a:spLocks/>
          </p:cNvSpPr>
          <p:nvPr/>
        </p:nvSpPr>
        <p:spPr>
          <a:xfrm>
            <a:off x="7143749" y="279153"/>
            <a:ext cx="4710603" cy="726687"/>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hr-HR" sz="3600" dirty="0">
                <a:solidFill>
                  <a:prstClr val="white"/>
                </a:solidFill>
                <a:latin typeface="Calibri" panose="020F0502020204030204"/>
              </a:rPr>
              <a:t>PITANJA / RASPRAVA</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2460529091"/>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9C7F78-8135-887A-9731-4C698CA2BDA8}"/>
              </a:ext>
            </a:extLst>
          </p:cNvPr>
          <p:cNvSpPr/>
          <p:nvPr/>
        </p:nvSpPr>
        <p:spPr>
          <a:xfrm>
            <a:off x="1159828" y="1496230"/>
            <a:ext cx="4868841" cy="45733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pic>
        <p:nvPicPr>
          <p:cNvPr id="7" name="Picture 6">
            <a:extLst>
              <a:ext uri="{FF2B5EF4-FFF2-40B4-BE49-F238E27FC236}">
                <a16:creationId xmlns:a16="http://schemas.microsoft.com/office/drawing/2014/main" id="{734AF48F-CF6E-9EE6-7D7A-F89346B93F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54849" y="0"/>
            <a:ext cx="4237151" cy="6857999"/>
          </a:xfrm>
          <a:prstGeom prst="rect">
            <a:avLst/>
          </a:prstGeom>
        </p:spPr>
      </p:pic>
      <p:sp>
        <p:nvSpPr>
          <p:cNvPr id="2" name="Title 1">
            <a:extLst>
              <a:ext uri="{FF2B5EF4-FFF2-40B4-BE49-F238E27FC236}">
                <a16:creationId xmlns:a16="http://schemas.microsoft.com/office/drawing/2014/main" id="{4583ED03-E8A5-D7F0-E9EF-2C81260B07E8}"/>
              </a:ext>
            </a:extLst>
          </p:cNvPr>
          <p:cNvSpPr>
            <a:spLocks noGrp="1"/>
          </p:cNvSpPr>
          <p:nvPr>
            <p:ph type="ctrTitle"/>
          </p:nvPr>
        </p:nvSpPr>
        <p:spPr>
          <a:xfrm>
            <a:off x="1279625" y="3115718"/>
            <a:ext cx="4749044" cy="1624291"/>
          </a:xfrm>
        </p:spPr>
        <p:txBody>
          <a:bodyPr>
            <a:normAutofit/>
          </a:bodyPr>
          <a:lstStyle/>
          <a:p>
            <a:pPr algn="l" defTabSz="740664"/>
            <a:r>
              <a:rPr lang="hr-HR" sz="4800" b="1" kern="1200" dirty="0">
                <a:solidFill>
                  <a:schemeClr val="bg1"/>
                </a:solidFill>
                <a:latin typeface="+mn-lt"/>
                <a:ea typeface="+mj-ea"/>
                <a:cs typeface="+mj-cs"/>
              </a:rPr>
              <a:t>PRIHVATLJIVOST  TROŠKOVA</a:t>
            </a: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50925" y="84618"/>
            <a:ext cx="3861542" cy="1203736"/>
          </a:xfrm>
          <a:prstGeom prst="rect">
            <a:avLst/>
          </a:prstGeom>
        </p:spPr>
      </p:pic>
      <p:pic>
        <p:nvPicPr>
          <p:cNvPr id="11" name="Picture 10" descr="A computer screen with money and coins&#10;&#10;Description automatically generated">
            <a:extLst>
              <a:ext uri="{FF2B5EF4-FFF2-40B4-BE49-F238E27FC236}">
                <a16:creationId xmlns:a16="http://schemas.microsoft.com/office/drawing/2014/main" id="{F00FBD3D-7F98-4BFD-BA50-3C854E1F78D1}"/>
              </a:ext>
            </a:extLst>
          </p:cNvPr>
          <p:cNvPicPr>
            <a:picLocks noChangeAspect="1"/>
          </p:cNvPicPr>
          <p:nvPr/>
        </p:nvPicPr>
        <p:blipFill rotWithShape="1">
          <a:blip r:embed="rId5">
            <a:extLst>
              <a:ext uri="{28A0092B-C50C-407E-A947-70E740481C1C}">
                <a14:useLocalDpi xmlns:a14="http://schemas.microsoft.com/office/drawing/2010/main" val="0"/>
              </a:ext>
            </a:extLst>
          </a:blip>
          <a:srcRect l="15941" r="18776"/>
          <a:stretch/>
        </p:blipFill>
        <p:spPr>
          <a:xfrm>
            <a:off x="6028669" y="1496229"/>
            <a:ext cx="5040351" cy="4573338"/>
          </a:xfrm>
          <a:prstGeom prst="rect">
            <a:avLst/>
          </a:prstGeom>
        </p:spPr>
      </p:pic>
    </p:spTree>
    <p:extLst>
      <p:ext uri="{BB962C8B-B14F-4D97-AF65-F5344CB8AC3E}">
        <p14:creationId xmlns:p14="http://schemas.microsoft.com/office/powerpoint/2010/main" val="283031377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DC98D5B-7A8B-D3CA-2EBA-6FC3812A03AD}"/>
              </a:ext>
            </a:extLst>
          </p:cNvPr>
          <p:cNvSpPr txBox="1">
            <a:spLocks/>
          </p:cNvSpPr>
          <p:nvPr/>
        </p:nvSpPr>
        <p:spPr>
          <a:xfrm>
            <a:off x="9029700" y="315845"/>
            <a:ext cx="2621277"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600" b="1" dirty="0">
                <a:solidFill>
                  <a:schemeClr val="bg1"/>
                </a:solidFill>
              </a:rPr>
              <a:t>UVOD</a:t>
            </a:r>
            <a:endParaRPr lang="en-US" sz="3600" b="1" dirty="0">
              <a:solidFill>
                <a:schemeClr val="bg1"/>
              </a:solidFill>
            </a:endParaRPr>
          </a:p>
        </p:txBody>
      </p:sp>
      <p:pic>
        <p:nvPicPr>
          <p:cNvPr id="3" name="Picture 2">
            <a:extLst>
              <a:ext uri="{FF2B5EF4-FFF2-40B4-BE49-F238E27FC236}">
                <a16:creationId xmlns:a16="http://schemas.microsoft.com/office/drawing/2014/main" id="{2CA62FEA-D5E2-315B-4194-303781EF4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grpSp>
        <p:nvGrpSpPr>
          <p:cNvPr id="5" name="Group 4">
            <a:extLst>
              <a:ext uri="{FF2B5EF4-FFF2-40B4-BE49-F238E27FC236}">
                <a16:creationId xmlns:a16="http://schemas.microsoft.com/office/drawing/2014/main" id="{15B56735-3A0E-48C4-AACD-535833787F3B}"/>
              </a:ext>
            </a:extLst>
          </p:cNvPr>
          <p:cNvGrpSpPr/>
          <p:nvPr/>
        </p:nvGrpSpPr>
        <p:grpSpPr>
          <a:xfrm>
            <a:off x="990600" y="1852941"/>
            <a:ext cx="9182100" cy="523220"/>
            <a:chOff x="981075" y="1633866"/>
            <a:chExt cx="9182100" cy="523220"/>
          </a:xfrm>
        </p:grpSpPr>
        <p:sp>
          <p:nvSpPr>
            <p:cNvPr id="14" name="TextBox 13">
              <a:extLst>
                <a:ext uri="{FF2B5EF4-FFF2-40B4-BE49-F238E27FC236}">
                  <a16:creationId xmlns:a16="http://schemas.microsoft.com/office/drawing/2014/main" id="{59D0A393-CDBE-C3E6-B3D8-F700A18F8D2D}"/>
                </a:ext>
              </a:extLst>
            </p:cNvPr>
            <p:cNvSpPr txBox="1"/>
            <p:nvPr/>
          </p:nvSpPr>
          <p:spPr>
            <a:xfrm>
              <a:off x="981075" y="1633866"/>
              <a:ext cx="9182100" cy="523220"/>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lvl="1"/>
              <a:r>
                <a:rPr lang="hr-HR" sz="2800" dirty="0">
                  <a:solidFill>
                    <a:schemeClr val="accent1">
                      <a:lumMod val="75000"/>
                    </a:schemeClr>
                  </a:solidFill>
                </a:rPr>
                <a:t>Programski priručnik o prihvatljivosti</a:t>
              </a:r>
              <a:endParaRPr lang="en-US" sz="2800" dirty="0">
                <a:solidFill>
                  <a:schemeClr val="accent1">
                    <a:lumMod val="75000"/>
                  </a:schemeClr>
                </a:solidFill>
              </a:endParaRPr>
            </a:p>
          </p:txBody>
        </p:sp>
        <p:grpSp>
          <p:nvGrpSpPr>
            <p:cNvPr id="15" name="Group 14">
              <a:extLst>
                <a:ext uri="{FF2B5EF4-FFF2-40B4-BE49-F238E27FC236}">
                  <a16:creationId xmlns:a16="http://schemas.microsoft.com/office/drawing/2014/main" id="{08367DAB-462C-78DD-6B54-6CCAE5A1EAA2}"/>
                </a:ext>
              </a:extLst>
            </p:cNvPr>
            <p:cNvGrpSpPr/>
            <p:nvPr/>
          </p:nvGrpSpPr>
          <p:grpSpPr>
            <a:xfrm>
              <a:off x="1107765" y="1739997"/>
              <a:ext cx="288000" cy="288000"/>
              <a:chOff x="905775" y="2014560"/>
              <a:chExt cx="432000" cy="432000"/>
            </a:xfrm>
            <a:effectLst>
              <a:outerShdw blurRad="50800" dist="38100" dir="5400000" algn="t" rotWithShape="0">
                <a:prstClr val="black">
                  <a:alpha val="40000"/>
                </a:prstClr>
              </a:outerShdw>
            </a:effectLst>
          </p:grpSpPr>
          <p:sp>
            <p:nvSpPr>
              <p:cNvPr id="16" name="Flowchart: Connector 15">
                <a:extLst>
                  <a:ext uri="{FF2B5EF4-FFF2-40B4-BE49-F238E27FC236}">
                    <a16:creationId xmlns:a16="http://schemas.microsoft.com/office/drawing/2014/main" id="{6DA6B5EA-79D3-B632-3172-600B07344D0C}"/>
                  </a:ext>
                </a:extLst>
              </p:cNvPr>
              <p:cNvSpPr/>
              <p:nvPr/>
            </p:nvSpPr>
            <p:spPr>
              <a:xfrm>
                <a:off x="905775" y="2014560"/>
                <a:ext cx="432000" cy="432000"/>
              </a:xfrm>
              <a:prstGeom prst="flowChartConnector">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17" name="Graphic 16" descr="Checkmark outline">
                <a:extLst>
                  <a:ext uri="{FF2B5EF4-FFF2-40B4-BE49-F238E27FC236}">
                    <a16:creationId xmlns:a16="http://schemas.microsoft.com/office/drawing/2014/main" id="{350973ED-82A2-609A-E13A-6DAE168CDB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5775" y="2104560"/>
                <a:ext cx="252000" cy="252000"/>
              </a:xfrm>
              <a:prstGeom prst="rect">
                <a:avLst/>
              </a:prstGeom>
            </p:spPr>
          </p:pic>
        </p:grpSp>
      </p:grpSp>
      <p:grpSp>
        <p:nvGrpSpPr>
          <p:cNvPr id="28" name="Group 27">
            <a:extLst>
              <a:ext uri="{FF2B5EF4-FFF2-40B4-BE49-F238E27FC236}">
                <a16:creationId xmlns:a16="http://schemas.microsoft.com/office/drawing/2014/main" id="{11B78036-46C1-BE42-637F-0CA7E0959AC8}"/>
              </a:ext>
            </a:extLst>
          </p:cNvPr>
          <p:cNvGrpSpPr/>
          <p:nvPr/>
        </p:nvGrpSpPr>
        <p:grpSpPr>
          <a:xfrm>
            <a:off x="990600" y="3397445"/>
            <a:ext cx="9182100" cy="892552"/>
            <a:chOff x="981075" y="3704379"/>
            <a:chExt cx="9182100" cy="892552"/>
          </a:xfrm>
        </p:grpSpPr>
        <p:sp>
          <p:nvSpPr>
            <p:cNvPr id="29" name="TextBox 28">
              <a:extLst>
                <a:ext uri="{FF2B5EF4-FFF2-40B4-BE49-F238E27FC236}">
                  <a16:creationId xmlns:a16="http://schemas.microsoft.com/office/drawing/2014/main" id="{08562F57-D03D-37BE-70D9-BA47B4C2FA38}"/>
                </a:ext>
              </a:extLst>
            </p:cNvPr>
            <p:cNvSpPr txBox="1"/>
            <p:nvPr/>
          </p:nvSpPr>
          <p:spPr>
            <a:xfrm>
              <a:off x="981075" y="3704379"/>
              <a:ext cx="9182100" cy="892552"/>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lvl="1"/>
              <a:r>
                <a:rPr lang="hr-HR" sz="2600" dirty="0">
                  <a:solidFill>
                    <a:schemeClr val="accent1">
                      <a:lumMod val="75000"/>
                    </a:schemeClr>
                  </a:solidFill>
                </a:rPr>
                <a:t>Upute o izvještavanju za projektne partnere Interreg IPA programa prekogranične suradnje </a:t>
              </a:r>
            </a:p>
          </p:txBody>
        </p:sp>
        <p:grpSp>
          <p:nvGrpSpPr>
            <p:cNvPr id="30" name="Group 29">
              <a:extLst>
                <a:ext uri="{FF2B5EF4-FFF2-40B4-BE49-F238E27FC236}">
                  <a16:creationId xmlns:a16="http://schemas.microsoft.com/office/drawing/2014/main" id="{85953E36-CF8F-F13E-4565-E3676F0F7AD1}"/>
                </a:ext>
              </a:extLst>
            </p:cNvPr>
            <p:cNvGrpSpPr/>
            <p:nvPr/>
          </p:nvGrpSpPr>
          <p:grpSpPr>
            <a:xfrm>
              <a:off x="1107765" y="3897120"/>
              <a:ext cx="288000" cy="288000"/>
              <a:chOff x="887464" y="2995171"/>
              <a:chExt cx="432000" cy="432000"/>
            </a:xfrm>
            <a:effectLst>
              <a:outerShdw blurRad="50800" dist="38100" dir="5400000" algn="t" rotWithShape="0">
                <a:prstClr val="black">
                  <a:alpha val="40000"/>
                </a:prstClr>
              </a:outerShdw>
            </a:effectLst>
          </p:grpSpPr>
          <p:sp>
            <p:nvSpPr>
              <p:cNvPr id="31" name="Flowchart: Connector 30">
                <a:extLst>
                  <a:ext uri="{FF2B5EF4-FFF2-40B4-BE49-F238E27FC236}">
                    <a16:creationId xmlns:a16="http://schemas.microsoft.com/office/drawing/2014/main" id="{F4EFDFE9-11E7-2871-4264-4D6D5B5605EF}"/>
                  </a:ext>
                </a:extLst>
              </p:cNvPr>
              <p:cNvSpPr/>
              <p:nvPr/>
            </p:nvSpPr>
            <p:spPr>
              <a:xfrm>
                <a:off x="887464" y="2995171"/>
                <a:ext cx="432000" cy="432000"/>
              </a:xfrm>
              <a:prstGeom prst="flowChartConnector">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32" name="Graphic 31" descr="Checkmark outline">
                <a:extLst>
                  <a:ext uri="{FF2B5EF4-FFF2-40B4-BE49-F238E27FC236}">
                    <a16:creationId xmlns:a16="http://schemas.microsoft.com/office/drawing/2014/main" id="{7BFCC72B-13D1-21CD-A34E-DCA48EB8962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7464" y="3085171"/>
                <a:ext cx="252000" cy="252000"/>
              </a:xfrm>
              <a:prstGeom prst="rect">
                <a:avLst/>
              </a:prstGeom>
            </p:spPr>
          </p:pic>
        </p:grpSp>
      </p:grpSp>
      <p:pic>
        <p:nvPicPr>
          <p:cNvPr id="38" name="Picture 37">
            <a:extLst>
              <a:ext uri="{FF2B5EF4-FFF2-40B4-BE49-F238E27FC236}">
                <a16:creationId xmlns:a16="http://schemas.microsoft.com/office/drawing/2014/main" id="{544BA299-DA1F-9DE2-6DBF-8D062971C47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 y="5130581"/>
            <a:ext cx="12192001" cy="1829015"/>
          </a:xfrm>
          <a:prstGeom prst="rect">
            <a:avLst/>
          </a:prstGeom>
        </p:spPr>
      </p:pic>
      <p:sp>
        <p:nvSpPr>
          <p:cNvPr id="4" name="TextBox 3">
            <a:extLst>
              <a:ext uri="{FF2B5EF4-FFF2-40B4-BE49-F238E27FC236}">
                <a16:creationId xmlns:a16="http://schemas.microsoft.com/office/drawing/2014/main" id="{DBA67429-446F-47CF-AC82-4002863C4F5C}"/>
              </a:ext>
            </a:extLst>
          </p:cNvPr>
          <p:cNvSpPr txBox="1"/>
          <p:nvPr/>
        </p:nvSpPr>
        <p:spPr>
          <a:xfrm>
            <a:off x="990600" y="2675158"/>
            <a:ext cx="9182100" cy="461665"/>
          </a:xfrm>
          <a:prstGeom prst="rect">
            <a:avLst/>
          </a:prstGeom>
          <a:noFill/>
        </p:spPr>
        <p:txBody>
          <a:bodyPr wrap="square" rtlCol="0">
            <a:spAutoFit/>
          </a:bodyPr>
          <a:lstStyle/>
          <a:p>
            <a:r>
              <a:rPr lang="hr-HR" sz="2400" dirty="0">
                <a:hlinkClick r:id="rId9"/>
              </a:rPr>
              <a:t>https://interreg-hr-ba-me.eu/documents/programme-documents/</a:t>
            </a:r>
            <a:endParaRPr lang="hr-HR" sz="2400" dirty="0"/>
          </a:p>
        </p:txBody>
      </p:sp>
    </p:spTree>
    <p:extLst>
      <p:ext uri="{BB962C8B-B14F-4D97-AF65-F5344CB8AC3E}">
        <p14:creationId xmlns:p14="http://schemas.microsoft.com/office/powerpoint/2010/main" val="2201095434"/>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DC98D5B-7A8B-D3CA-2EBA-6FC3812A03AD}"/>
              </a:ext>
            </a:extLst>
          </p:cNvPr>
          <p:cNvSpPr txBox="1">
            <a:spLocks/>
          </p:cNvSpPr>
          <p:nvPr/>
        </p:nvSpPr>
        <p:spPr>
          <a:xfrm>
            <a:off x="4316820" y="315845"/>
            <a:ext cx="7036978"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200" b="1" dirty="0">
                <a:solidFill>
                  <a:schemeClr val="bg1"/>
                </a:solidFill>
              </a:rPr>
              <a:t>Osnovni uvjeti prihvatljivosti </a:t>
            </a:r>
            <a:r>
              <a:rPr lang="hr-HR" sz="3600" b="1" dirty="0">
                <a:solidFill>
                  <a:schemeClr val="bg1"/>
                </a:solidFill>
              </a:rPr>
              <a:t>troškova</a:t>
            </a:r>
            <a:endParaRPr lang="en-US" sz="3600" b="1" dirty="0">
              <a:solidFill>
                <a:schemeClr val="bg1"/>
              </a:solidFill>
            </a:endParaRPr>
          </a:p>
        </p:txBody>
      </p:sp>
      <p:pic>
        <p:nvPicPr>
          <p:cNvPr id="3" name="Picture 2">
            <a:extLst>
              <a:ext uri="{FF2B5EF4-FFF2-40B4-BE49-F238E27FC236}">
                <a16:creationId xmlns:a16="http://schemas.microsoft.com/office/drawing/2014/main" id="{2CA62FEA-D5E2-315B-4194-303781EF4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18" name="Content Placeholder 2">
            <a:extLst>
              <a:ext uri="{FF2B5EF4-FFF2-40B4-BE49-F238E27FC236}">
                <a16:creationId xmlns:a16="http://schemas.microsoft.com/office/drawing/2014/main" id="{43643B6D-E458-4047-BD0A-E2EA63C258BA}"/>
              </a:ext>
            </a:extLst>
          </p:cNvPr>
          <p:cNvSpPr txBox="1">
            <a:spLocks/>
          </p:cNvSpPr>
          <p:nvPr/>
        </p:nvSpPr>
        <p:spPr>
          <a:xfrm>
            <a:off x="320931" y="1271239"/>
            <a:ext cx="9480991" cy="3590693"/>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600"/>
              </a:spcBef>
              <a:spcAft>
                <a:spcPts val="600"/>
              </a:spcAft>
              <a:buFont typeface="Arial" panose="020B0604020202020204" pitchFamily="34" charset="0"/>
              <a:buNone/>
              <a:defRPr/>
            </a:pPr>
            <a:r>
              <a:rPr lang="hr-HR" sz="2600" b="1" dirty="0">
                <a:solidFill>
                  <a:srgbClr val="4472C4">
                    <a:lumMod val="75000"/>
                  </a:srgbClr>
                </a:solidFill>
                <a:latin typeface="Calibri" panose="020F0502020204030204"/>
              </a:rPr>
              <a:t>Opći zahtjevi:</a:t>
            </a:r>
          </a:p>
          <a:p>
            <a:pPr lvl="1">
              <a:spcBef>
                <a:spcPts val="600"/>
              </a:spcBef>
              <a:spcAft>
                <a:spcPts val="600"/>
              </a:spcAft>
              <a:defRPr/>
            </a:pPr>
            <a:r>
              <a:rPr lang="hr-HR" dirty="0">
                <a:effectLst/>
                <a:latin typeface="Calibri" panose="020F0502020204030204" pitchFamily="34" charset="0"/>
                <a:ea typeface="Calibri" panose="020F0502020204030204" pitchFamily="34" charset="0"/>
                <a:cs typeface="Times New Roman" panose="02020603050405020304" pitchFamily="18" charset="0"/>
              </a:rPr>
              <a:t>troškovi moraju biti planirani u ukupnom proračunu projekta</a:t>
            </a:r>
          </a:p>
          <a:p>
            <a:pPr lvl="1">
              <a:spcBef>
                <a:spcPts val="600"/>
              </a:spcBef>
              <a:spcAft>
                <a:spcPts val="600"/>
              </a:spcAft>
              <a:defRPr/>
            </a:pPr>
            <a:r>
              <a:rPr lang="pl-PL" dirty="0">
                <a:solidFill>
                  <a:srgbClr val="4472C4">
                    <a:lumMod val="75000"/>
                  </a:srgbClr>
                </a:solidFill>
                <a:latin typeface="Calibri" panose="020F0502020204030204"/>
              </a:rPr>
              <a:t>moraju biti bitni za implementaciju i u skladu sa definiranim aktivnostima</a:t>
            </a:r>
          </a:p>
          <a:p>
            <a:pPr lvl="1">
              <a:spcBef>
                <a:spcPts val="600"/>
              </a:spcBef>
              <a:spcAft>
                <a:spcPts val="600"/>
              </a:spcAft>
              <a:defRPr/>
            </a:pPr>
            <a:r>
              <a:rPr lang="en-US" dirty="0" err="1">
                <a:solidFill>
                  <a:srgbClr val="4472C4">
                    <a:lumMod val="75000"/>
                  </a:srgbClr>
                </a:solidFill>
                <a:latin typeface="Calibri" panose="020F0502020204030204"/>
              </a:rPr>
              <a:t>moraju</a:t>
            </a:r>
            <a:r>
              <a:rPr lang="en-US" dirty="0">
                <a:solidFill>
                  <a:srgbClr val="4472C4">
                    <a:lumMod val="75000"/>
                  </a:srgbClr>
                </a:solidFill>
                <a:latin typeface="Calibri" panose="020F0502020204030204"/>
              </a:rPr>
              <a:t> n</a:t>
            </a:r>
            <a:r>
              <a:rPr lang="hr-HR" dirty="0">
                <a:solidFill>
                  <a:srgbClr val="4472C4">
                    <a:lumMod val="75000"/>
                  </a:srgbClr>
                </a:solidFill>
                <a:latin typeface="Calibri" panose="020F0502020204030204"/>
              </a:rPr>
              <a:t>a</a:t>
            </a:r>
            <a:r>
              <a:rPr lang="en-US" dirty="0" err="1">
                <a:solidFill>
                  <a:srgbClr val="4472C4">
                    <a:lumMod val="75000"/>
                  </a:srgbClr>
                </a:solidFill>
                <a:latin typeface="Calibri" panose="020F0502020204030204"/>
              </a:rPr>
              <a:t>stati</a:t>
            </a:r>
            <a:r>
              <a:rPr lang="en-US" dirty="0">
                <a:solidFill>
                  <a:srgbClr val="4472C4">
                    <a:lumMod val="75000"/>
                  </a:srgbClr>
                </a:solidFill>
                <a:latin typeface="Calibri" panose="020F0502020204030204"/>
              </a:rPr>
              <a:t> </a:t>
            </a:r>
            <a:r>
              <a:rPr lang="en-US" dirty="0" err="1">
                <a:solidFill>
                  <a:srgbClr val="4472C4">
                    <a:lumMod val="75000"/>
                  </a:srgbClr>
                </a:solidFill>
                <a:latin typeface="Calibri" panose="020F0502020204030204"/>
              </a:rPr>
              <a:t>tokom</a:t>
            </a:r>
            <a:r>
              <a:rPr lang="en-US" dirty="0">
                <a:solidFill>
                  <a:srgbClr val="4472C4">
                    <a:lumMod val="75000"/>
                  </a:srgbClr>
                </a:solidFill>
                <a:latin typeface="Calibri" panose="020F0502020204030204"/>
              </a:rPr>
              <a:t> </a:t>
            </a:r>
            <a:r>
              <a:rPr lang="en-US" dirty="0" err="1">
                <a:solidFill>
                  <a:srgbClr val="4472C4">
                    <a:lumMod val="75000"/>
                  </a:srgbClr>
                </a:solidFill>
                <a:latin typeface="Calibri" panose="020F0502020204030204"/>
              </a:rPr>
              <a:t>implementacije</a:t>
            </a:r>
            <a:r>
              <a:rPr lang="en-US" dirty="0">
                <a:solidFill>
                  <a:srgbClr val="4472C4">
                    <a:lumMod val="75000"/>
                  </a:srgbClr>
                </a:solidFill>
                <a:latin typeface="Calibri" panose="020F0502020204030204"/>
              </a:rPr>
              <a:t> (</a:t>
            </a:r>
            <a:r>
              <a:rPr lang="en-US" dirty="0" err="1">
                <a:solidFill>
                  <a:srgbClr val="4472C4">
                    <a:lumMod val="75000"/>
                  </a:srgbClr>
                </a:solidFill>
                <a:latin typeface="Calibri" panose="020F0502020204030204"/>
              </a:rPr>
              <a:t>osim</a:t>
            </a:r>
            <a:r>
              <a:rPr lang="en-US" dirty="0">
                <a:solidFill>
                  <a:srgbClr val="4472C4">
                    <a:lumMod val="75000"/>
                  </a:srgbClr>
                </a:solidFill>
                <a:latin typeface="Calibri" panose="020F0502020204030204"/>
              </a:rPr>
              <a:t> </a:t>
            </a:r>
            <a:r>
              <a:rPr lang="en-US" dirty="0" err="1">
                <a:solidFill>
                  <a:srgbClr val="4472C4">
                    <a:lumMod val="75000"/>
                  </a:srgbClr>
                </a:solidFill>
                <a:latin typeface="Calibri" panose="020F0502020204030204"/>
              </a:rPr>
              <a:t>pripremnih</a:t>
            </a:r>
            <a:r>
              <a:rPr lang="en-US" dirty="0">
                <a:solidFill>
                  <a:srgbClr val="4472C4">
                    <a:lumMod val="75000"/>
                  </a:srgbClr>
                </a:solidFill>
                <a:latin typeface="Calibri" panose="020F0502020204030204"/>
              </a:rPr>
              <a:t> </a:t>
            </a:r>
            <a:r>
              <a:rPr lang="en-US" dirty="0" err="1">
                <a:solidFill>
                  <a:srgbClr val="4472C4">
                    <a:lumMod val="75000"/>
                  </a:srgbClr>
                </a:solidFill>
                <a:latin typeface="Calibri" panose="020F0502020204030204"/>
              </a:rPr>
              <a:t>troškova</a:t>
            </a:r>
            <a:r>
              <a:rPr lang="en-US" dirty="0">
                <a:solidFill>
                  <a:srgbClr val="4472C4">
                    <a:lumMod val="75000"/>
                  </a:srgbClr>
                </a:solidFill>
                <a:latin typeface="Calibri" panose="020F0502020204030204"/>
              </a:rPr>
              <a:t> i </a:t>
            </a:r>
            <a:r>
              <a:rPr lang="en-US" dirty="0" err="1">
                <a:solidFill>
                  <a:srgbClr val="4472C4">
                    <a:lumMod val="75000"/>
                  </a:srgbClr>
                </a:solidFill>
                <a:latin typeface="Calibri" panose="020F0502020204030204"/>
              </a:rPr>
              <a:t>troškova</a:t>
            </a:r>
            <a:r>
              <a:rPr lang="en-US" dirty="0">
                <a:solidFill>
                  <a:srgbClr val="4472C4">
                    <a:lumMod val="75000"/>
                  </a:srgbClr>
                </a:solidFill>
                <a:latin typeface="Calibri" panose="020F0502020204030204"/>
              </a:rPr>
              <a:t> </a:t>
            </a:r>
            <a:r>
              <a:rPr lang="en-US" dirty="0" err="1">
                <a:solidFill>
                  <a:srgbClr val="4472C4">
                    <a:lumMod val="75000"/>
                  </a:srgbClr>
                </a:solidFill>
                <a:latin typeface="Calibri" panose="020F0502020204030204"/>
              </a:rPr>
              <a:t>zatvaranja</a:t>
            </a:r>
            <a:r>
              <a:rPr lang="en-US" dirty="0">
                <a:solidFill>
                  <a:srgbClr val="4472C4">
                    <a:lumMod val="75000"/>
                  </a:srgbClr>
                </a:solidFill>
                <a:latin typeface="Calibri" panose="020F0502020204030204"/>
              </a:rPr>
              <a:t>)</a:t>
            </a:r>
            <a:endParaRPr lang="hr-HR" dirty="0">
              <a:solidFill>
                <a:srgbClr val="4472C4">
                  <a:lumMod val="75000"/>
                </a:srgbClr>
              </a:solidFill>
              <a:latin typeface="Calibri" panose="020F0502020204030204"/>
            </a:endParaRPr>
          </a:p>
          <a:p>
            <a:pPr lvl="1">
              <a:spcBef>
                <a:spcPts val="600"/>
              </a:spcBef>
              <a:spcAft>
                <a:spcPts val="600"/>
              </a:spcAft>
              <a:defRPr/>
            </a:pPr>
            <a:r>
              <a:rPr lang="pl-PL" dirty="0">
                <a:solidFill>
                  <a:srgbClr val="4472C4">
                    <a:lumMod val="75000"/>
                  </a:srgbClr>
                </a:solidFill>
                <a:latin typeface="Calibri" panose="020F0502020204030204"/>
              </a:rPr>
              <a:t>moraju nastati i biti plaćeni od strane LP-a/PP-a</a:t>
            </a:r>
          </a:p>
          <a:p>
            <a:pPr lvl="1">
              <a:spcBef>
                <a:spcPts val="600"/>
              </a:spcBef>
              <a:spcAft>
                <a:spcPts val="600"/>
              </a:spcAft>
              <a:defRPr/>
            </a:pPr>
            <a:r>
              <a:rPr lang="it-IT" dirty="0" err="1">
                <a:solidFill>
                  <a:srgbClr val="4472C4">
                    <a:lumMod val="75000"/>
                  </a:srgbClr>
                </a:solidFill>
                <a:latin typeface="Calibri" panose="020F0502020204030204"/>
              </a:rPr>
              <a:t>mogu</a:t>
            </a:r>
            <a:r>
              <a:rPr lang="it-IT" dirty="0">
                <a:solidFill>
                  <a:srgbClr val="4472C4">
                    <a:lumMod val="75000"/>
                  </a:srgbClr>
                </a:solidFill>
                <a:latin typeface="Calibri" panose="020F0502020204030204"/>
              </a:rPr>
              <a:t> se </a:t>
            </a:r>
            <a:r>
              <a:rPr lang="it-IT" dirty="0" err="1">
                <a:solidFill>
                  <a:srgbClr val="4472C4">
                    <a:lumMod val="75000"/>
                  </a:srgbClr>
                </a:solidFill>
                <a:latin typeface="Calibri" panose="020F0502020204030204"/>
              </a:rPr>
              <a:t>identificirati</a:t>
            </a:r>
            <a:r>
              <a:rPr lang="it-IT" dirty="0">
                <a:solidFill>
                  <a:srgbClr val="4472C4">
                    <a:lumMod val="75000"/>
                  </a:srgbClr>
                </a:solidFill>
                <a:latin typeface="Calibri" panose="020F0502020204030204"/>
              </a:rPr>
              <a:t>, </a:t>
            </a:r>
            <a:r>
              <a:rPr lang="it-IT" dirty="0" err="1">
                <a:solidFill>
                  <a:srgbClr val="4472C4">
                    <a:lumMod val="75000"/>
                  </a:srgbClr>
                </a:solidFill>
                <a:latin typeface="Calibri" panose="020F0502020204030204"/>
              </a:rPr>
              <a:t>provjeriti</a:t>
            </a:r>
            <a:r>
              <a:rPr lang="it-IT" dirty="0">
                <a:solidFill>
                  <a:srgbClr val="4472C4">
                    <a:lumMod val="75000"/>
                  </a:srgbClr>
                </a:solidFill>
                <a:latin typeface="Calibri" panose="020F0502020204030204"/>
              </a:rPr>
              <a:t> i </a:t>
            </a:r>
            <a:r>
              <a:rPr lang="it-IT" dirty="0" err="1">
                <a:solidFill>
                  <a:srgbClr val="4472C4">
                    <a:lumMod val="75000"/>
                  </a:srgbClr>
                </a:solidFill>
                <a:latin typeface="Calibri" panose="020F0502020204030204"/>
              </a:rPr>
              <a:t>dokumentirati</a:t>
            </a:r>
            <a:endParaRPr lang="hr-HR" dirty="0">
              <a:solidFill>
                <a:srgbClr val="4472C4">
                  <a:lumMod val="75000"/>
                </a:srgbClr>
              </a:solidFill>
              <a:latin typeface="Calibri" panose="020F0502020204030204"/>
            </a:endParaRPr>
          </a:p>
          <a:p>
            <a:pPr lvl="1">
              <a:spcBef>
                <a:spcPts val="600"/>
              </a:spcBef>
              <a:spcAft>
                <a:spcPts val="600"/>
              </a:spcAft>
              <a:defRPr/>
            </a:pPr>
            <a:r>
              <a:rPr lang="pl-PL" dirty="0">
                <a:solidFill>
                  <a:srgbClr val="4472C4">
                    <a:lumMod val="75000"/>
                  </a:srgbClr>
                </a:solidFill>
                <a:latin typeface="Calibri" panose="020F0502020204030204"/>
              </a:rPr>
              <a:t>u skladu s primjenjivim poreznim i socijalnim zakonodavstvom</a:t>
            </a:r>
          </a:p>
          <a:p>
            <a:pPr lvl="1">
              <a:spcBef>
                <a:spcPts val="600"/>
              </a:spcBef>
              <a:spcAft>
                <a:spcPts val="600"/>
              </a:spcAft>
              <a:defRPr/>
            </a:pPr>
            <a:r>
              <a:rPr lang="hr-HR" dirty="0">
                <a:effectLst/>
                <a:latin typeface="Calibri" panose="020F0502020204030204" pitchFamily="34" charset="0"/>
                <a:ea typeface="Calibri" panose="020F0502020204030204" pitchFamily="34" charset="0"/>
                <a:cs typeface="Times New Roman" panose="02020603050405020304" pitchFamily="18" charset="0"/>
              </a:rPr>
              <a:t>ne smiju biti navedeni na listi neprihvatljivih troškova, ne smiju biti duplo financirani</a:t>
            </a:r>
            <a:endParaRPr lang="hr-HR" dirty="0">
              <a:solidFill>
                <a:srgbClr val="4472C4">
                  <a:lumMod val="75000"/>
                </a:srgbClr>
              </a:solidFill>
              <a:latin typeface="Calibri" panose="020F0502020204030204"/>
            </a:endParaRPr>
          </a:p>
          <a:p>
            <a:pPr marL="0" indent="0">
              <a:buFont typeface="Arial" panose="020B0604020202020204" pitchFamily="34" charset="0"/>
              <a:buNone/>
            </a:pPr>
            <a:endParaRPr lang="hr-HR" dirty="0"/>
          </a:p>
        </p:txBody>
      </p:sp>
      <p:grpSp>
        <p:nvGrpSpPr>
          <p:cNvPr id="4" name="Group 3">
            <a:extLst>
              <a:ext uri="{FF2B5EF4-FFF2-40B4-BE49-F238E27FC236}">
                <a16:creationId xmlns:a16="http://schemas.microsoft.com/office/drawing/2014/main" id="{195BFB06-8D5E-46B8-B820-C0803F11F10D}"/>
              </a:ext>
            </a:extLst>
          </p:cNvPr>
          <p:cNvGrpSpPr/>
          <p:nvPr/>
        </p:nvGrpSpPr>
        <p:grpSpPr>
          <a:xfrm>
            <a:off x="705879" y="5010807"/>
            <a:ext cx="9353600" cy="1155817"/>
            <a:chOff x="705879" y="5010807"/>
            <a:chExt cx="9353600" cy="1155817"/>
          </a:xfrm>
        </p:grpSpPr>
        <p:sp>
          <p:nvSpPr>
            <p:cNvPr id="6" name="Rectangle 5">
              <a:extLst>
                <a:ext uri="{FF2B5EF4-FFF2-40B4-BE49-F238E27FC236}">
                  <a16:creationId xmlns:a16="http://schemas.microsoft.com/office/drawing/2014/main" id="{F162D6B4-7031-44B7-9288-AF2A6F5EDFD3}"/>
                </a:ext>
              </a:extLst>
            </p:cNvPr>
            <p:cNvSpPr/>
            <p:nvPr/>
          </p:nvSpPr>
          <p:spPr>
            <a:xfrm>
              <a:off x="705879" y="5010807"/>
              <a:ext cx="9353600" cy="1155817"/>
            </a:xfrm>
            <a:prstGeom prst="rect">
              <a:avLst/>
            </a:prstGeom>
            <a:solidFill>
              <a:schemeClr val="accent5">
                <a:lumMod val="40000"/>
                <a:lumOff val="6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rPr>
                <a:t>               </a:t>
              </a:r>
            </a:p>
          </p:txBody>
        </p:sp>
        <p:sp>
          <p:nvSpPr>
            <p:cNvPr id="7" name="Content Placeholder 10" descr="Information with solid fill">
              <a:extLst>
                <a:ext uri="{FF2B5EF4-FFF2-40B4-BE49-F238E27FC236}">
                  <a16:creationId xmlns:a16="http://schemas.microsoft.com/office/drawing/2014/main" id="{EDE1F68E-D034-40B1-A138-068636C6ECA5}"/>
                </a:ext>
              </a:extLst>
            </p:cNvPr>
            <p:cNvSpPr/>
            <p:nvPr/>
          </p:nvSpPr>
          <p:spPr>
            <a:xfrm>
              <a:off x="867527" y="5182289"/>
              <a:ext cx="450000" cy="432000"/>
            </a:xfrm>
            <a:custGeom>
              <a:avLst/>
              <a:gdLst>
                <a:gd name="connsiteX0" fmla="*/ 281831 w 563661"/>
                <a:gd name="connsiteY0" fmla="*/ 0 h 563661"/>
                <a:gd name="connsiteX1" fmla="*/ 0 w 563661"/>
                <a:gd name="connsiteY1" fmla="*/ 281831 h 563661"/>
                <a:gd name="connsiteX2" fmla="*/ 281831 w 563661"/>
                <a:gd name="connsiteY2" fmla="*/ 563662 h 563661"/>
                <a:gd name="connsiteX3" fmla="*/ 563662 w 563661"/>
                <a:gd name="connsiteY3" fmla="*/ 281831 h 563661"/>
                <a:gd name="connsiteX4" fmla="*/ 281831 w 563661"/>
                <a:gd name="connsiteY4" fmla="*/ 0 h 563661"/>
                <a:gd name="connsiteX5" fmla="*/ 266998 w 563661"/>
                <a:gd name="connsiteY5" fmla="*/ 74166 h 563661"/>
                <a:gd name="connsiteX6" fmla="*/ 304081 w 563661"/>
                <a:gd name="connsiteY6" fmla="*/ 111249 h 563661"/>
                <a:gd name="connsiteX7" fmla="*/ 266998 w 563661"/>
                <a:gd name="connsiteY7" fmla="*/ 148332 h 563661"/>
                <a:gd name="connsiteX8" fmla="*/ 229915 w 563661"/>
                <a:gd name="connsiteY8" fmla="*/ 111249 h 563661"/>
                <a:gd name="connsiteX9" fmla="*/ 266998 w 563661"/>
                <a:gd name="connsiteY9" fmla="*/ 74166 h 563661"/>
                <a:gd name="connsiteX10" fmla="*/ 355997 w 563661"/>
                <a:gd name="connsiteY10" fmla="*/ 489496 h 563661"/>
                <a:gd name="connsiteX11" fmla="*/ 207665 w 563661"/>
                <a:gd name="connsiteY11" fmla="*/ 489496 h 563661"/>
                <a:gd name="connsiteX12" fmla="*/ 207665 w 563661"/>
                <a:gd name="connsiteY12" fmla="*/ 444996 h 563661"/>
                <a:gd name="connsiteX13" fmla="*/ 259581 w 563661"/>
                <a:gd name="connsiteY13" fmla="*/ 444996 h 563661"/>
                <a:gd name="connsiteX14" fmla="*/ 259581 w 563661"/>
                <a:gd name="connsiteY14" fmla="*/ 222498 h 563661"/>
                <a:gd name="connsiteX15" fmla="*/ 215082 w 563661"/>
                <a:gd name="connsiteY15" fmla="*/ 222498 h 563661"/>
                <a:gd name="connsiteX16" fmla="*/ 215082 w 563661"/>
                <a:gd name="connsiteY16" fmla="*/ 177999 h 563661"/>
                <a:gd name="connsiteX17" fmla="*/ 304081 w 563661"/>
                <a:gd name="connsiteY17" fmla="*/ 177999 h 563661"/>
                <a:gd name="connsiteX18" fmla="*/ 304081 w 563661"/>
                <a:gd name="connsiteY18" fmla="*/ 222498 h 563661"/>
                <a:gd name="connsiteX19" fmla="*/ 304081 w 563661"/>
                <a:gd name="connsiteY19" fmla="*/ 444996 h 563661"/>
                <a:gd name="connsiteX20" fmla="*/ 355997 w 563661"/>
                <a:gd name="connsiteY20" fmla="*/ 444996 h 563661"/>
                <a:gd name="connsiteX21" fmla="*/ 355997 w 563661"/>
                <a:gd name="connsiteY21" fmla="*/ 489496 h 56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3661" h="563661">
                  <a:moveTo>
                    <a:pt x="281831" y="0"/>
                  </a:moveTo>
                  <a:cubicBezTo>
                    <a:pt x="126082" y="0"/>
                    <a:pt x="0" y="126082"/>
                    <a:pt x="0" y="281831"/>
                  </a:cubicBezTo>
                  <a:cubicBezTo>
                    <a:pt x="0" y="437580"/>
                    <a:pt x="126082" y="563662"/>
                    <a:pt x="281831" y="563662"/>
                  </a:cubicBezTo>
                  <a:cubicBezTo>
                    <a:pt x="437580" y="563662"/>
                    <a:pt x="563662" y="437580"/>
                    <a:pt x="563662" y="281831"/>
                  </a:cubicBezTo>
                  <a:cubicBezTo>
                    <a:pt x="563662" y="126082"/>
                    <a:pt x="437580" y="0"/>
                    <a:pt x="281831" y="0"/>
                  </a:cubicBezTo>
                  <a:close/>
                  <a:moveTo>
                    <a:pt x="266998" y="74166"/>
                  </a:moveTo>
                  <a:cubicBezTo>
                    <a:pt x="287764" y="74166"/>
                    <a:pt x="304081" y="90483"/>
                    <a:pt x="304081" y="111249"/>
                  </a:cubicBezTo>
                  <a:cubicBezTo>
                    <a:pt x="304081" y="132016"/>
                    <a:pt x="287764" y="148332"/>
                    <a:pt x="266998" y="148332"/>
                  </a:cubicBezTo>
                  <a:cubicBezTo>
                    <a:pt x="246231" y="148332"/>
                    <a:pt x="229915" y="132016"/>
                    <a:pt x="229915" y="111249"/>
                  </a:cubicBezTo>
                  <a:cubicBezTo>
                    <a:pt x="229915" y="90483"/>
                    <a:pt x="246231" y="74166"/>
                    <a:pt x="266998" y="74166"/>
                  </a:cubicBezTo>
                  <a:close/>
                  <a:moveTo>
                    <a:pt x="355997" y="489496"/>
                  </a:moveTo>
                  <a:lnTo>
                    <a:pt x="207665" y="489496"/>
                  </a:lnTo>
                  <a:lnTo>
                    <a:pt x="207665" y="444996"/>
                  </a:lnTo>
                  <a:lnTo>
                    <a:pt x="259581" y="444996"/>
                  </a:lnTo>
                  <a:lnTo>
                    <a:pt x="259581" y="222498"/>
                  </a:lnTo>
                  <a:lnTo>
                    <a:pt x="215082" y="222498"/>
                  </a:lnTo>
                  <a:lnTo>
                    <a:pt x="215082" y="177999"/>
                  </a:lnTo>
                  <a:lnTo>
                    <a:pt x="304081" y="177999"/>
                  </a:lnTo>
                  <a:lnTo>
                    <a:pt x="304081" y="222498"/>
                  </a:lnTo>
                  <a:lnTo>
                    <a:pt x="304081" y="444996"/>
                  </a:lnTo>
                  <a:lnTo>
                    <a:pt x="355997" y="444996"/>
                  </a:lnTo>
                  <a:lnTo>
                    <a:pt x="355997" y="489496"/>
                  </a:lnTo>
                  <a:close/>
                </a:path>
              </a:pathLst>
            </a:custGeom>
            <a:solidFill>
              <a:schemeClr val="accent1">
                <a:lumMod val="75000"/>
              </a:schemeClr>
            </a:solidFill>
            <a:ln w="734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1FBBA625-79AB-462D-A00C-C62079EA57B8}"/>
                </a:ext>
              </a:extLst>
            </p:cNvPr>
            <p:cNvSpPr txBox="1"/>
            <p:nvPr/>
          </p:nvSpPr>
          <p:spPr>
            <a:xfrm>
              <a:off x="1458566" y="5053526"/>
              <a:ext cx="850038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Konačna</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prihvatljivost</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troškova</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utvrđuje</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se ex-post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na</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temelju</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prijavljenih</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prihvatljivih</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izdataka</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kroz</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izvješća</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i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nakon</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što</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su</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izvršene</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odgovarajuće</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en-US" sz="2000" b="0" i="0" u="none" strike="noStrike" kern="1200" cap="none" spc="0" normalizeH="0" baseline="0" noProof="0" dirty="0" err="1">
                  <a:ln>
                    <a:noFill/>
                  </a:ln>
                  <a:solidFill>
                    <a:srgbClr val="4472C4">
                      <a:lumMod val="75000"/>
                    </a:srgbClr>
                  </a:solidFill>
                  <a:effectLst/>
                  <a:uLnTx/>
                  <a:uFillTx/>
                  <a:latin typeface="Calibri" panose="020F0502020204030204"/>
                  <a:ea typeface="+mn-ea"/>
                  <a:cs typeface="+mn-cs"/>
                </a:rPr>
                <a:t>kontrole</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 (</a:t>
              </a:r>
              <a:r>
                <a:rPr kumimoji="0" lang="hr-HR"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N</a:t>
              </a:r>
              <a:r>
                <a:rPr kumimoji="0" lang="en-US" sz="20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C, JS, MA, CA)</a:t>
              </a:r>
            </a:p>
          </p:txBody>
        </p:sp>
      </p:grpSp>
      <p:pic>
        <p:nvPicPr>
          <p:cNvPr id="9" name="Picture 8">
            <a:extLst>
              <a:ext uri="{FF2B5EF4-FFF2-40B4-BE49-F238E27FC236}">
                <a16:creationId xmlns:a16="http://schemas.microsoft.com/office/drawing/2014/main" id="{20466D56-EEE9-4120-B389-6FE928EBA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9671" y="1541795"/>
            <a:ext cx="1460589" cy="2047322"/>
          </a:xfrm>
          <a:prstGeom prst="rect">
            <a:avLst/>
          </a:prstGeom>
        </p:spPr>
      </p:pic>
    </p:spTree>
    <p:extLst>
      <p:ext uri="{BB962C8B-B14F-4D97-AF65-F5344CB8AC3E}">
        <p14:creationId xmlns:p14="http://schemas.microsoft.com/office/powerpoint/2010/main" val="3633847883"/>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DC98D5B-7A8B-D3CA-2EBA-6FC3812A03AD}"/>
              </a:ext>
            </a:extLst>
          </p:cNvPr>
          <p:cNvSpPr txBox="1">
            <a:spLocks/>
          </p:cNvSpPr>
          <p:nvPr/>
        </p:nvSpPr>
        <p:spPr>
          <a:xfrm>
            <a:off x="6188926" y="315845"/>
            <a:ext cx="5164871"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200" b="1" dirty="0">
                <a:solidFill>
                  <a:schemeClr val="bg1"/>
                </a:solidFill>
              </a:rPr>
              <a:t>Neprihvatljivi troškovi</a:t>
            </a:r>
            <a:endParaRPr lang="en-US" sz="3600" b="1" dirty="0">
              <a:solidFill>
                <a:schemeClr val="bg1"/>
              </a:solidFill>
            </a:endParaRPr>
          </a:p>
        </p:txBody>
      </p:sp>
      <p:pic>
        <p:nvPicPr>
          <p:cNvPr id="3" name="Picture 2">
            <a:extLst>
              <a:ext uri="{FF2B5EF4-FFF2-40B4-BE49-F238E27FC236}">
                <a16:creationId xmlns:a16="http://schemas.microsoft.com/office/drawing/2014/main" id="{2CA62FEA-D5E2-315B-4194-303781EF4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18" name="Content Placeholder 2">
            <a:extLst>
              <a:ext uri="{FF2B5EF4-FFF2-40B4-BE49-F238E27FC236}">
                <a16:creationId xmlns:a16="http://schemas.microsoft.com/office/drawing/2014/main" id="{43643B6D-E458-4047-BD0A-E2EA63C258BA}"/>
              </a:ext>
            </a:extLst>
          </p:cNvPr>
          <p:cNvSpPr txBox="1">
            <a:spLocks/>
          </p:cNvSpPr>
          <p:nvPr/>
        </p:nvSpPr>
        <p:spPr>
          <a:xfrm>
            <a:off x="320931" y="1392299"/>
            <a:ext cx="9480991" cy="3590693"/>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hr-HR" sz="2400" b="0" dirty="0">
                <a:latin typeface="Calibri" panose="020F0502020204030204" pitchFamily="34" charset="0"/>
                <a:cs typeface="Calibri" panose="020F0502020204030204" pitchFamily="34" charset="0"/>
              </a:rPr>
              <a:t>trošak infrastrukture i radova izvan programskog područja;</a:t>
            </a:r>
            <a:endParaRPr lang="vi-VN" sz="2400" b="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0" dirty="0">
                <a:latin typeface="Calibri" panose="020F0502020204030204" pitchFamily="34" charset="0"/>
                <a:cs typeface="Calibri" panose="020F0502020204030204" pitchFamily="34" charset="0"/>
              </a:rPr>
              <a:t>kupovina opreme koja nije navedena u Ugovoru o sufinanciranju ili koju nije posebno odobrilo relevantno Programsko tijelo tijekom implementacija projekta</a:t>
            </a:r>
            <a:r>
              <a:rPr lang="hr-HR" sz="2400" b="0" dirty="0">
                <a:latin typeface="Calibri" panose="020F0502020204030204" pitchFamily="34" charset="0"/>
                <a:cs typeface="Calibri" panose="020F0502020204030204" pitchFamily="34" charset="0"/>
              </a:rPr>
              <a:t>;</a:t>
            </a:r>
            <a:endParaRPr lang="vi-VN" sz="2400" b="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0" dirty="0">
                <a:latin typeface="Calibri" panose="020F0502020204030204" pitchFamily="34" charset="0"/>
                <a:cs typeface="Calibri" panose="020F0502020204030204" pitchFamily="34" charset="0"/>
              </a:rPr>
              <a:t>kupovina opreme od projektnog partnera</a:t>
            </a:r>
            <a:r>
              <a:rPr lang="hr-HR" sz="2400" b="0" dirty="0">
                <a:latin typeface="Calibri" panose="020F0502020204030204" pitchFamily="34" charset="0"/>
                <a:cs typeface="Calibri" panose="020F0502020204030204" pitchFamily="34" charset="0"/>
              </a:rPr>
              <a:t>;</a:t>
            </a:r>
            <a:endParaRPr lang="vi-VN" sz="2400" b="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0" dirty="0">
                <a:latin typeface="Calibri" panose="020F0502020204030204" pitchFamily="34" charset="0"/>
                <a:cs typeface="Calibri" panose="020F0502020204030204" pitchFamily="34" charset="0"/>
              </a:rPr>
              <a:t>konzultantske naknade između partnera za obavljanje usluga i radova u sklopu projekta</a:t>
            </a:r>
            <a:r>
              <a:rPr lang="hr-HR" sz="2400" b="0" dirty="0">
                <a:latin typeface="Calibri" panose="020F0502020204030204" pitchFamily="34" charset="0"/>
                <a:cs typeface="Calibri" panose="020F0502020204030204" pitchFamily="34" charset="0"/>
              </a:rPr>
              <a:t>;</a:t>
            </a:r>
            <a:endParaRPr lang="vi-VN" sz="2400" b="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0" dirty="0">
                <a:latin typeface="Calibri" panose="020F0502020204030204" pitchFamily="34" charset="0"/>
                <a:cs typeface="Calibri" panose="020F0502020204030204" pitchFamily="34" charset="0"/>
              </a:rPr>
              <a:t>ugovaranje zaposlenika institucija koje su korisnici/partneri u projektu kao vanjskih stručnjaka (npr. kao prevoditelje, IT stručnjaka, itd.)</a:t>
            </a:r>
            <a:r>
              <a:rPr lang="hr-HR" sz="2400" b="0" dirty="0">
                <a:latin typeface="Calibri" panose="020F0502020204030204" pitchFamily="34" charset="0"/>
                <a:cs typeface="Calibri" panose="020F0502020204030204" pitchFamily="34" charset="0"/>
              </a:rPr>
              <a:t>;</a:t>
            </a:r>
            <a:endParaRPr lang="vi-VN" sz="2400" b="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0" dirty="0">
                <a:latin typeface="Calibri" panose="020F0502020204030204" pitchFamily="34" charset="0"/>
                <a:cs typeface="Calibri" panose="020F0502020204030204" pitchFamily="34" charset="0"/>
              </a:rPr>
              <a:t>podijeljeni troškovi (shared costs)</a:t>
            </a:r>
            <a:r>
              <a:rPr lang="hr-HR" sz="2400" b="0" dirty="0">
                <a:latin typeface="Calibri" panose="020F0502020204030204" pitchFamily="34" charset="0"/>
                <a:cs typeface="Calibri" panose="020F0502020204030204" pitchFamily="34" charset="0"/>
              </a:rPr>
              <a:t>;</a:t>
            </a:r>
            <a:endParaRPr lang="vi-VN" sz="2400" b="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400" b="0" dirty="0">
                <a:latin typeface="Calibri" panose="020F0502020204030204" pitchFamily="34" charset="0"/>
                <a:cs typeface="Calibri" panose="020F0502020204030204" pitchFamily="34" charset="0"/>
              </a:rPr>
              <a:t>troškovi revizija i evaluacija na projektnoj razini ... </a:t>
            </a:r>
            <a:r>
              <a:rPr lang="hr-HR" sz="2400" b="0" dirty="0">
                <a:latin typeface="Calibri" panose="020F0502020204030204" pitchFamily="34" charset="0"/>
                <a:cs typeface="Calibri" panose="020F0502020204030204" pitchFamily="34" charset="0"/>
              </a:rPr>
              <a:t>i </a:t>
            </a:r>
            <a:r>
              <a:rPr lang="hr-HR" sz="2400" b="0" dirty="0" err="1">
                <a:latin typeface="Calibri" panose="020F0502020204030204" pitchFamily="34" charset="0"/>
                <a:cs typeface="Calibri" panose="020F0502020204030204" pitchFamily="34" charset="0"/>
              </a:rPr>
              <a:t>sl</a:t>
            </a:r>
            <a:r>
              <a:rPr lang="vi-VN" sz="2400" b="0" dirty="0">
                <a:latin typeface="Calibri" panose="020F0502020204030204" pitchFamily="34" charset="0"/>
                <a:cs typeface="Calibri" panose="020F0502020204030204" pitchFamily="34" charset="0"/>
              </a:rPr>
              <a:t>. </a:t>
            </a:r>
          </a:p>
          <a:p>
            <a:pPr marL="0" indent="0">
              <a:buFont typeface="Arial" panose="020B0604020202020204" pitchFamily="34" charset="0"/>
              <a:buNone/>
            </a:pPr>
            <a:endParaRPr lang="hr-HR" dirty="0"/>
          </a:p>
        </p:txBody>
      </p:sp>
      <p:pic>
        <p:nvPicPr>
          <p:cNvPr id="10" name="Picture 9">
            <a:extLst>
              <a:ext uri="{FF2B5EF4-FFF2-40B4-BE49-F238E27FC236}">
                <a16:creationId xmlns:a16="http://schemas.microsoft.com/office/drawing/2014/main" id="{5D9BF201-A6DF-4C06-A3C8-AD6475786F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01922" y="2234043"/>
            <a:ext cx="1551875" cy="1869606"/>
          </a:xfrm>
          <a:prstGeom prst="rect">
            <a:avLst/>
          </a:prstGeom>
        </p:spPr>
      </p:pic>
      <p:grpSp>
        <p:nvGrpSpPr>
          <p:cNvPr id="11" name="Group 10">
            <a:extLst>
              <a:ext uri="{FF2B5EF4-FFF2-40B4-BE49-F238E27FC236}">
                <a16:creationId xmlns:a16="http://schemas.microsoft.com/office/drawing/2014/main" id="{341CAD0F-774D-4CEC-8388-049D465DBA13}"/>
              </a:ext>
            </a:extLst>
          </p:cNvPr>
          <p:cNvGrpSpPr/>
          <p:nvPr/>
        </p:nvGrpSpPr>
        <p:grpSpPr>
          <a:xfrm>
            <a:off x="638971" y="5252232"/>
            <a:ext cx="9353600" cy="855226"/>
            <a:chOff x="1989521" y="2728332"/>
            <a:chExt cx="9199054" cy="855226"/>
          </a:xfrm>
        </p:grpSpPr>
        <p:sp>
          <p:nvSpPr>
            <p:cNvPr id="12" name="Rectangle 11">
              <a:extLst>
                <a:ext uri="{FF2B5EF4-FFF2-40B4-BE49-F238E27FC236}">
                  <a16:creationId xmlns:a16="http://schemas.microsoft.com/office/drawing/2014/main" id="{575C9F9E-830D-4D6D-8110-B78DC4054435}"/>
                </a:ext>
              </a:extLst>
            </p:cNvPr>
            <p:cNvSpPr/>
            <p:nvPr/>
          </p:nvSpPr>
          <p:spPr>
            <a:xfrm>
              <a:off x="1989521" y="2728332"/>
              <a:ext cx="9199054" cy="855226"/>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rPr>
                <a:t>               </a:t>
              </a:r>
            </a:p>
          </p:txBody>
        </p:sp>
        <p:pic>
          <p:nvPicPr>
            <p:cNvPr id="13" name="Graphic 12" descr="Warning with solid fill">
              <a:extLst>
                <a:ext uri="{FF2B5EF4-FFF2-40B4-BE49-F238E27FC236}">
                  <a16:creationId xmlns:a16="http://schemas.microsoft.com/office/drawing/2014/main" id="{71BF189F-AECF-4707-86B2-C207063EB85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100658" y="2885549"/>
              <a:ext cx="364092" cy="432000"/>
            </a:xfrm>
            <a:prstGeom prst="rect">
              <a:avLst/>
            </a:prstGeom>
          </p:spPr>
        </p:pic>
        <p:sp>
          <p:nvSpPr>
            <p:cNvPr id="14" name="TextBox 13">
              <a:extLst>
                <a:ext uri="{FF2B5EF4-FFF2-40B4-BE49-F238E27FC236}">
                  <a16:creationId xmlns:a16="http://schemas.microsoft.com/office/drawing/2014/main" id="{78DD496E-0867-4A73-A54D-B10427EBC2F7}"/>
                </a:ext>
              </a:extLst>
            </p:cNvPr>
            <p:cNvSpPr txBox="1"/>
            <p:nvPr/>
          </p:nvSpPr>
          <p:spPr>
            <a:xfrm>
              <a:off x="2591054" y="2806064"/>
              <a:ext cx="8493889" cy="646331"/>
            </a:xfrm>
            <a:prstGeom prst="rect">
              <a:avLst/>
            </a:prstGeom>
            <a:noFill/>
          </p:spPr>
          <p:txBody>
            <a:bodyPr wrap="square" rtlCol="0">
              <a:spAutoFit/>
            </a:bodyPr>
            <a:lstStyle/>
            <a:p>
              <a:pPr lvl="0">
                <a:lnSpc>
                  <a:spcPct val="90000"/>
                </a:lnSpc>
                <a:spcBef>
                  <a:spcPts val="1000"/>
                </a:spcBef>
              </a:pPr>
              <a:r>
                <a:rPr lang="hr-HR" sz="2000" dirty="0">
                  <a:solidFill>
                    <a:srgbClr val="002060"/>
                  </a:solidFill>
                </a:rPr>
                <a:t>Troškovi koji nisu prihvatljivi prema važećim </a:t>
              </a:r>
              <a:r>
                <a:rPr lang="hr-HR" sz="2000" b="1" dirty="0">
                  <a:solidFill>
                    <a:srgbClr val="002060"/>
                  </a:solidFill>
                </a:rPr>
                <a:t>primjenjivim pravilima </a:t>
              </a:r>
              <a:r>
                <a:rPr lang="hr-HR" sz="2000" dirty="0">
                  <a:solidFill>
                    <a:srgbClr val="002060"/>
                  </a:solidFill>
                </a:rPr>
                <a:t>, ne mogu se nadoknaditi čak niti ako su uključeni u odobreni proračun projekta.</a:t>
              </a:r>
            </a:p>
          </p:txBody>
        </p:sp>
      </p:grpSp>
    </p:spTree>
    <p:extLst>
      <p:ext uri="{BB962C8B-B14F-4D97-AF65-F5344CB8AC3E}">
        <p14:creationId xmlns:p14="http://schemas.microsoft.com/office/powerpoint/2010/main" val="3007854267"/>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DC98D5B-7A8B-D3CA-2EBA-6FC3812A03AD}"/>
              </a:ext>
            </a:extLst>
          </p:cNvPr>
          <p:cNvSpPr txBox="1">
            <a:spLocks/>
          </p:cNvSpPr>
          <p:nvPr/>
        </p:nvSpPr>
        <p:spPr>
          <a:xfrm>
            <a:off x="5542156" y="315845"/>
            <a:ext cx="5811641"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200" b="1" dirty="0">
                <a:solidFill>
                  <a:schemeClr val="bg1"/>
                </a:solidFill>
              </a:rPr>
              <a:t>OPCIJE NADOKNADE TROŠKOVA </a:t>
            </a:r>
            <a:endParaRPr lang="en-US" sz="3600" b="1" dirty="0">
              <a:solidFill>
                <a:schemeClr val="bg1"/>
              </a:solidFill>
            </a:endParaRPr>
          </a:p>
        </p:txBody>
      </p:sp>
      <p:pic>
        <p:nvPicPr>
          <p:cNvPr id="3" name="Picture 2">
            <a:extLst>
              <a:ext uri="{FF2B5EF4-FFF2-40B4-BE49-F238E27FC236}">
                <a16:creationId xmlns:a16="http://schemas.microsoft.com/office/drawing/2014/main" id="{2CA62FEA-D5E2-315B-4194-303781EF4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55351"/>
            <a:ext cx="3463555" cy="1044709"/>
          </a:xfrm>
          <a:prstGeom prst="rect">
            <a:avLst/>
          </a:prstGeom>
        </p:spPr>
      </p:pic>
      <p:graphicFrame>
        <p:nvGraphicFramePr>
          <p:cNvPr id="8" name="Table 8">
            <a:extLst>
              <a:ext uri="{FF2B5EF4-FFF2-40B4-BE49-F238E27FC236}">
                <a16:creationId xmlns:a16="http://schemas.microsoft.com/office/drawing/2014/main" id="{EC3FD2F0-FD43-434C-8CB1-7A6D254DCDF1}"/>
              </a:ext>
            </a:extLst>
          </p:cNvPr>
          <p:cNvGraphicFramePr>
            <a:graphicFrameLocks noGrp="1"/>
          </p:cNvGraphicFramePr>
          <p:nvPr/>
        </p:nvGraphicFramePr>
        <p:xfrm>
          <a:off x="524105" y="1182029"/>
          <a:ext cx="10829692" cy="5151864"/>
        </p:xfrm>
        <a:graphic>
          <a:graphicData uri="http://schemas.openxmlformats.org/drawingml/2006/table">
            <a:tbl>
              <a:tblPr firstRow="1" bandRow="1">
                <a:tableStyleId>{5C22544A-7EE6-4342-B048-85BDC9FD1C3A}</a:tableStyleId>
              </a:tblPr>
              <a:tblGrid>
                <a:gridCol w="2707423">
                  <a:extLst>
                    <a:ext uri="{9D8B030D-6E8A-4147-A177-3AD203B41FA5}">
                      <a16:colId xmlns:a16="http://schemas.microsoft.com/office/drawing/2014/main" val="1169227810"/>
                    </a:ext>
                  </a:extLst>
                </a:gridCol>
                <a:gridCol w="2707423">
                  <a:extLst>
                    <a:ext uri="{9D8B030D-6E8A-4147-A177-3AD203B41FA5}">
                      <a16:colId xmlns:a16="http://schemas.microsoft.com/office/drawing/2014/main" val="2341206151"/>
                    </a:ext>
                  </a:extLst>
                </a:gridCol>
                <a:gridCol w="2707423">
                  <a:extLst>
                    <a:ext uri="{9D8B030D-6E8A-4147-A177-3AD203B41FA5}">
                      <a16:colId xmlns:a16="http://schemas.microsoft.com/office/drawing/2014/main" val="109496416"/>
                    </a:ext>
                  </a:extLst>
                </a:gridCol>
                <a:gridCol w="2707423">
                  <a:extLst>
                    <a:ext uri="{9D8B030D-6E8A-4147-A177-3AD203B41FA5}">
                      <a16:colId xmlns:a16="http://schemas.microsoft.com/office/drawing/2014/main" val="929524276"/>
                    </a:ext>
                  </a:extLst>
                </a:gridCol>
              </a:tblGrid>
              <a:tr h="490654">
                <a:tc gridSpan="4">
                  <a:txBody>
                    <a:bodyPr/>
                    <a:lstStyle/>
                    <a:p>
                      <a:pPr algn="ctr"/>
                      <a:r>
                        <a:rPr lang="hr-HR" dirty="0"/>
                        <a:t>Jednokratni iznos (</a:t>
                      </a:r>
                      <a:r>
                        <a:rPr lang="hr-HR" dirty="0" err="1"/>
                        <a:t>lump</a:t>
                      </a:r>
                      <a:r>
                        <a:rPr lang="hr-HR" dirty="0"/>
                        <a:t> </a:t>
                      </a:r>
                      <a:r>
                        <a:rPr lang="hr-HR" dirty="0" err="1"/>
                        <a:t>sum</a:t>
                      </a:r>
                      <a:r>
                        <a:rPr lang="hr-HR" dirty="0"/>
                        <a:t>) za troškove pripreme projekta</a:t>
                      </a:r>
                    </a:p>
                  </a:txBody>
                  <a:tcPr anchor="ctr">
                    <a:solidFill>
                      <a:schemeClr val="accent1">
                        <a:lumMod val="75000"/>
                      </a:schemeClr>
                    </a:solidFill>
                  </a:tcPr>
                </a:tc>
                <a:tc hMerge="1">
                  <a:txBody>
                    <a:bodyPr/>
                    <a:lstStyle/>
                    <a:p>
                      <a:endParaRPr lang="hr-HR"/>
                    </a:p>
                  </a:txBody>
                  <a:tcPr/>
                </a:tc>
                <a:tc hMerge="1">
                  <a:txBody>
                    <a:bodyPr/>
                    <a:lstStyle/>
                    <a:p>
                      <a:endParaRPr lang="hr-HR" dirty="0"/>
                    </a:p>
                  </a:txBody>
                  <a:tcPr/>
                </a:tc>
                <a:tc hMerge="1">
                  <a:txBody>
                    <a:bodyPr/>
                    <a:lstStyle/>
                    <a:p>
                      <a:endParaRPr lang="hr-HR"/>
                    </a:p>
                  </a:txBody>
                  <a:tcPr/>
                </a:tc>
                <a:extLst>
                  <a:ext uri="{0D108BD9-81ED-4DB2-BD59-A6C34878D82A}">
                    <a16:rowId xmlns:a16="http://schemas.microsoft.com/office/drawing/2014/main" val="2125607615"/>
                  </a:ext>
                </a:extLst>
              </a:tr>
              <a:tr h="490579">
                <a:tc gridSpan="2">
                  <a:txBody>
                    <a:bodyPr/>
                    <a:lstStyle/>
                    <a:p>
                      <a:pPr algn="ctr"/>
                      <a:r>
                        <a:rPr lang="hr-HR" b="1" dirty="0"/>
                        <a:t>Opcija 1</a:t>
                      </a:r>
                    </a:p>
                  </a:txBody>
                  <a:tcPr anchor="ctr">
                    <a:solidFill>
                      <a:srgbClr val="FFAB40"/>
                    </a:solidFill>
                  </a:tcPr>
                </a:tc>
                <a:tc hMerge="1">
                  <a:txBody>
                    <a:bodyPr/>
                    <a:lstStyle/>
                    <a:p>
                      <a:endParaRPr lang="hr-HR"/>
                    </a:p>
                  </a:txBody>
                  <a:tcPr/>
                </a:tc>
                <a:tc gridSpan="2">
                  <a:txBody>
                    <a:bodyPr/>
                    <a:lstStyle/>
                    <a:p>
                      <a:pPr algn="ctr"/>
                      <a:r>
                        <a:rPr lang="hr-HR" b="1" dirty="0"/>
                        <a:t>Opcija 2</a:t>
                      </a:r>
                    </a:p>
                  </a:txBody>
                  <a:tcPr anchor="ctr">
                    <a:solidFill>
                      <a:srgbClr val="00D897"/>
                    </a:solidFill>
                  </a:tcPr>
                </a:tc>
                <a:tc hMerge="1">
                  <a:txBody>
                    <a:bodyPr/>
                    <a:lstStyle/>
                    <a:p>
                      <a:endParaRPr lang="hr-HR"/>
                    </a:p>
                  </a:txBody>
                  <a:tcPr/>
                </a:tc>
                <a:extLst>
                  <a:ext uri="{0D108BD9-81ED-4DB2-BD59-A6C34878D82A}">
                    <a16:rowId xmlns:a16="http://schemas.microsoft.com/office/drawing/2014/main" val="626674578"/>
                  </a:ext>
                </a:extLst>
              </a:tr>
              <a:tr h="583269">
                <a:tc>
                  <a:txBody>
                    <a:bodyPr/>
                    <a:lstStyle/>
                    <a:p>
                      <a:pPr marL="457200" algn="l">
                        <a:lnSpc>
                          <a:spcPct val="115000"/>
                        </a:lnSpc>
                        <a:spcAft>
                          <a:spcPts val="1000"/>
                        </a:spcAft>
                      </a:pPr>
                      <a:r>
                        <a:rPr lang="hr-HR" sz="1600" b="1" dirty="0">
                          <a:effectLst/>
                          <a:latin typeface="Calibri" panose="020F0502020204030204" pitchFamily="34" charset="0"/>
                          <a:ea typeface="MS Mincho" panose="02020609040205080304" pitchFamily="49" charset="-128"/>
                          <a:cs typeface="Arial" panose="020B0604020202020204" pitchFamily="34" charset="0"/>
                        </a:rPr>
                        <a:t>1. Troškovi osoblja</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a:txBody>
                    <a:bodyPr/>
                    <a:lstStyle/>
                    <a:p>
                      <a:pPr marL="457200" algn="l">
                        <a:lnSpc>
                          <a:spcPct val="115000"/>
                        </a:lnSpc>
                        <a:spcAft>
                          <a:spcPts val="1000"/>
                        </a:spcAft>
                      </a:pPr>
                      <a:r>
                        <a:rPr lang="hr-HR" sz="1600" dirty="0">
                          <a:effectLst/>
                          <a:latin typeface="Calibri" panose="020F0502020204030204" pitchFamily="34" charset="0"/>
                          <a:ea typeface="MS Mincho" panose="02020609040205080304" pitchFamily="49" charset="-128"/>
                          <a:cs typeface="Arial" panose="020B0604020202020204" pitchFamily="34" charset="0"/>
                        </a:rPr>
                        <a:t>F</a:t>
                      </a:r>
                      <a:r>
                        <a:rPr lang="hr-HR" sz="16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iksna stopa, do 20% stvarnih troškova</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a:txBody>
                    <a:bodyPr/>
                    <a:lstStyle/>
                    <a:p>
                      <a:pPr marL="457200" algn="l">
                        <a:lnSpc>
                          <a:spcPct val="115000"/>
                        </a:lnSpc>
                        <a:spcAft>
                          <a:spcPts val="1000"/>
                        </a:spcAft>
                      </a:pPr>
                      <a:r>
                        <a:rPr lang="hr-HR" sz="1600" b="1" dirty="0">
                          <a:effectLst/>
                          <a:latin typeface="Calibri" panose="020F0502020204030204" pitchFamily="34" charset="0"/>
                          <a:ea typeface="MS Mincho" panose="02020609040205080304" pitchFamily="49" charset="-128"/>
                          <a:cs typeface="Arial" panose="020B0604020202020204" pitchFamily="34" charset="0"/>
                        </a:rPr>
                        <a:t>1. Troškovi osoblja</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D1FFF1"/>
                    </a:solidFill>
                  </a:tcPr>
                </a:tc>
                <a:tc>
                  <a:txBody>
                    <a:bodyPr/>
                    <a:lstStyle/>
                    <a:p>
                      <a:pPr marL="457200" algn="l">
                        <a:lnSpc>
                          <a:spcPct val="115000"/>
                        </a:lnSpc>
                        <a:spcAft>
                          <a:spcPts val="1000"/>
                        </a:spcAft>
                      </a:pPr>
                      <a:r>
                        <a:rPr lang="hr-HR" sz="16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Stvarni troškovi</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D1FFF1"/>
                    </a:solidFill>
                  </a:tcPr>
                </a:tc>
                <a:extLst>
                  <a:ext uri="{0D108BD9-81ED-4DB2-BD59-A6C34878D82A}">
                    <a16:rowId xmlns:a16="http://schemas.microsoft.com/office/drawing/2014/main" val="660763722"/>
                  </a:ext>
                </a:extLst>
              </a:tr>
              <a:tr h="628241">
                <a:tc>
                  <a:txBody>
                    <a:bodyPr/>
                    <a:lstStyle/>
                    <a:p>
                      <a:pPr marL="457200" algn="l">
                        <a:lnSpc>
                          <a:spcPct val="115000"/>
                        </a:lnSpc>
                        <a:spcAft>
                          <a:spcPts val="1000"/>
                        </a:spcAft>
                      </a:pPr>
                      <a:r>
                        <a:rPr lang="hr-HR" sz="1600" b="1"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2. Uredski i administrativni troškovi </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a:txBody>
                    <a:bodyPr/>
                    <a:lstStyle/>
                    <a:p>
                      <a:pPr marL="457200" algn="l">
                        <a:lnSpc>
                          <a:spcPct val="115000"/>
                        </a:lnSpc>
                        <a:spcAft>
                          <a:spcPts val="1000"/>
                        </a:spcAft>
                      </a:pPr>
                      <a:r>
                        <a:rPr lang="hr-HR" sz="1600">
                          <a:solidFill>
                            <a:srgbClr val="000000"/>
                          </a:solidFill>
                          <a:effectLst/>
                          <a:latin typeface="Calibri" panose="020F0502020204030204" pitchFamily="34" charset="0"/>
                          <a:ea typeface="MS Mincho" panose="02020609040205080304" pitchFamily="49" charset="-128"/>
                          <a:cs typeface="Arial" panose="020B0604020202020204" pitchFamily="34" charset="0"/>
                        </a:rPr>
                        <a:t>Fiksna stopa, do 15% troškova osoblja</a:t>
                      </a:r>
                      <a:endParaRPr lang="hr-HR" sz="16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rowSpan="5">
                  <a:txBody>
                    <a:bodyPr/>
                    <a:lstStyle/>
                    <a:p>
                      <a:pPr marL="457200" algn="l">
                        <a:lnSpc>
                          <a:spcPct val="115000"/>
                        </a:lnSpc>
                        <a:spcAft>
                          <a:spcPts val="1000"/>
                        </a:spcAft>
                      </a:pPr>
                      <a:r>
                        <a:rPr lang="hr-HR" sz="1600" b="1"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2. Ostali troškovi </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D1FFF1"/>
                    </a:solidFill>
                  </a:tcPr>
                </a:tc>
                <a:tc rowSpan="5">
                  <a:txBody>
                    <a:bodyPr/>
                    <a:lstStyle/>
                    <a:p>
                      <a:pPr marL="457200" algn="l">
                        <a:lnSpc>
                          <a:spcPct val="115000"/>
                        </a:lnSpc>
                        <a:spcAft>
                          <a:spcPts val="1000"/>
                        </a:spcAft>
                      </a:pPr>
                      <a:r>
                        <a:rPr lang="hr-HR" sz="16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Fiksna stopa, do 40% stvarnih troškova osoblja se obračunava za sve ostale troškove</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D1FFF1"/>
                    </a:solidFill>
                  </a:tcPr>
                </a:tc>
                <a:extLst>
                  <a:ext uri="{0D108BD9-81ED-4DB2-BD59-A6C34878D82A}">
                    <a16:rowId xmlns:a16="http://schemas.microsoft.com/office/drawing/2014/main" val="3506359891"/>
                  </a:ext>
                </a:extLst>
              </a:tr>
              <a:tr h="628241">
                <a:tc>
                  <a:txBody>
                    <a:bodyPr/>
                    <a:lstStyle/>
                    <a:p>
                      <a:pPr marL="457200" algn="l">
                        <a:lnSpc>
                          <a:spcPct val="115000"/>
                        </a:lnSpc>
                        <a:spcAft>
                          <a:spcPts val="1000"/>
                        </a:spcAft>
                      </a:pPr>
                      <a:r>
                        <a:rPr lang="hr-HR" sz="1600" b="1"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3. Troškovi putovanja i smještaja</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a:txBody>
                    <a:bodyPr/>
                    <a:lstStyle/>
                    <a:p>
                      <a:pPr marL="457200" algn="l">
                        <a:lnSpc>
                          <a:spcPct val="115000"/>
                        </a:lnSpc>
                        <a:spcAft>
                          <a:spcPts val="1000"/>
                        </a:spcAft>
                      </a:pPr>
                      <a:r>
                        <a:rPr lang="hr-HR" sz="16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Fiksna stopa, do 15% troškova osoblja</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vMerge="1">
                  <a:txBody>
                    <a:bodyPr/>
                    <a:lstStyle/>
                    <a:p>
                      <a:endParaRPr lang="hr-HR"/>
                    </a:p>
                  </a:txBody>
                  <a:tcPr>
                    <a:solidFill>
                      <a:srgbClr val="D1FFF1"/>
                    </a:solidFill>
                  </a:tcPr>
                </a:tc>
                <a:tc vMerge="1">
                  <a:txBody>
                    <a:bodyPr/>
                    <a:lstStyle/>
                    <a:p>
                      <a:endParaRPr lang="hr-HR"/>
                    </a:p>
                  </a:txBody>
                  <a:tcPr>
                    <a:solidFill>
                      <a:srgbClr val="D1FFF1"/>
                    </a:solidFill>
                  </a:tcPr>
                </a:tc>
                <a:extLst>
                  <a:ext uri="{0D108BD9-81ED-4DB2-BD59-A6C34878D82A}">
                    <a16:rowId xmlns:a16="http://schemas.microsoft.com/office/drawing/2014/main" val="3522346691"/>
                  </a:ext>
                </a:extLst>
              </a:tr>
              <a:tr h="628241">
                <a:tc>
                  <a:txBody>
                    <a:bodyPr/>
                    <a:lstStyle/>
                    <a:p>
                      <a:pPr marL="457200" algn="l">
                        <a:lnSpc>
                          <a:spcPct val="115000"/>
                        </a:lnSpc>
                        <a:spcAft>
                          <a:spcPts val="1000"/>
                        </a:spcAft>
                      </a:pPr>
                      <a:r>
                        <a:rPr lang="hr-HR" sz="1600" b="1"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4. Troškovi vanjskih stručnjaka i usluga</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a:txBody>
                    <a:bodyPr/>
                    <a:lstStyle/>
                    <a:p>
                      <a:pPr marL="457200" algn="l">
                        <a:lnSpc>
                          <a:spcPct val="115000"/>
                        </a:lnSpc>
                        <a:spcAft>
                          <a:spcPts val="1000"/>
                        </a:spcAft>
                      </a:pPr>
                      <a:r>
                        <a:rPr lang="hr-HR" sz="16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Stvarni troškovi</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vMerge="1">
                  <a:txBody>
                    <a:bodyPr/>
                    <a:lstStyle/>
                    <a:p>
                      <a:endParaRPr lang="hr-HR"/>
                    </a:p>
                  </a:txBody>
                  <a:tcPr>
                    <a:solidFill>
                      <a:srgbClr val="D1FFF1"/>
                    </a:solidFill>
                  </a:tcPr>
                </a:tc>
                <a:tc vMerge="1">
                  <a:txBody>
                    <a:bodyPr/>
                    <a:lstStyle/>
                    <a:p>
                      <a:endParaRPr lang="hr-HR"/>
                    </a:p>
                  </a:txBody>
                  <a:tcPr>
                    <a:solidFill>
                      <a:srgbClr val="D1FFF1"/>
                    </a:solidFill>
                  </a:tcPr>
                </a:tc>
                <a:extLst>
                  <a:ext uri="{0D108BD9-81ED-4DB2-BD59-A6C34878D82A}">
                    <a16:rowId xmlns:a16="http://schemas.microsoft.com/office/drawing/2014/main" val="4202063066"/>
                  </a:ext>
                </a:extLst>
              </a:tr>
              <a:tr h="583269">
                <a:tc>
                  <a:txBody>
                    <a:bodyPr/>
                    <a:lstStyle/>
                    <a:p>
                      <a:pPr marL="457200" algn="l">
                        <a:lnSpc>
                          <a:spcPct val="115000"/>
                        </a:lnSpc>
                        <a:spcAft>
                          <a:spcPts val="1000"/>
                        </a:spcAft>
                      </a:pPr>
                      <a:r>
                        <a:rPr lang="hr-HR" sz="1600" b="1"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5. Troškovi opreme</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a:txBody>
                    <a:bodyPr/>
                    <a:lstStyle/>
                    <a:p>
                      <a:pPr marL="457200" algn="l">
                        <a:lnSpc>
                          <a:spcPct val="115000"/>
                        </a:lnSpc>
                        <a:spcAft>
                          <a:spcPts val="1000"/>
                        </a:spcAft>
                      </a:pPr>
                      <a:r>
                        <a:rPr lang="hr-HR" sz="1600">
                          <a:solidFill>
                            <a:srgbClr val="000000"/>
                          </a:solidFill>
                          <a:effectLst/>
                          <a:latin typeface="Calibri" panose="020F0502020204030204" pitchFamily="34" charset="0"/>
                          <a:ea typeface="MS Mincho" panose="02020609040205080304" pitchFamily="49" charset="-128"/>
                          <a:cs typeface="Arial" panose="020B0604020202020204" pitchFamily="34" charset="0"/>
                        </a:rPr>
                        <a:t>Stvarni troškovi</a:t>
                      </a:r>
                      <a:endParaRPr lang="hr-HR" sz="160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vMerge="1">
                  <a:txBody>
                    <a:bodyPr/>
                    <a:lstStyle/>
                    <a:p>
                      <a:endParaRPr lang="hr-HR"/>
                    </a:p>
                  </a:txBody>
                  <a:tcPr>
                    <a:solidFill>
                      <a:srgbClr val="D1FFF1"/>
                    </a:solidFill>
                  </a:tcPr>
                </a:tc>
                <a:tc vMerge="1">
                  <a:txBody>
                    <a:bodyPr/>
                    <a:lstStyle/>
                    <a:p>
                      <a:endParaRPr lang="hr-HR"/>
                    </a:p>
                  </a:txBody>
                  <a:tcPr>
                    <a:solidFill>
                      <a:srgbClr val="D1FFF1"/>
                    </a:solidFill>
                  </a:tcPr>
                </a:tc>
                <a:extLst>
                  <a:ext uri="{0D108BD9-81ED-4DB2-BD59-A6C34878D82A}">
                    <a16:rowId xmlns:a16="http://schemas.microsoft.com/office/drawing/2014/main" val="1312482198"/>
                  </a:ext>
                </a:extLst>
              </a:tr>
              <a:tr h="628241">
                <a:tc>
                  <a:txBody>
                    <a:bodyPr/>
                    <a:lstStyle/>
                    <a:p>
                      <a:pPr marL="457200" algn="l">
                        <a:lnSpc>
                          <a:spcPct val="115000"/>
                        </a:lnSpc>
                        <a:spcAft>
                          <a:spcPts val="1000"/>
                        </a:spcAft>
                      </a:pPr>
                      <a:r>
                        <a:rPr lang="hr-HR" sz="1600" b="1"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6. Troškovi infrastrukture i radova</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a:txBody>
                    <a:bodyPr/>
                    <a:lstStyle/>
                    <a:p>
                      <a:pPr marL="457200" algn="l">
                        <a:lnSpc>
                          <a:spcPct val="115000"/>
                        </a:lnSpc>
                        <a:spcAft>
                          <a:spcPts val="1000"/>
                        </a:spcAft>
                      </a:pPr>
                      <a:r>
                        <a:rPr lang="hr-HR" sz="1600" dirty="0">
                          <a:solidFill>
                            <a:srgbClr val="000000"/>
                          </a:solidFill>
                          <a:effectLst/>
                          <a:latin typeface="Calibri" panose="020F0502020204030204" pitchFamily="34" charset="0"/>
                          <a:ea typeface="MS Mincho" panose="02020609040205080304" pitchFamily="49" charset="-128"/>
                          <a:cs typeface="Arial" panose="020B0604020202020204" pitchFamily="34" charset="0"/>
                        </a:rPr>
                        <a:t>Stvarni troškovi</a:t>
                      </a: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vMerge="1">
                  <a:txBody>
                    <a:bodyPr/>
                    <a:lstStyle/>
                    <a:p>
                      <a:endParaRPr lang="hr-HR"/>
                    </a:p>
                  </a:txBody>
                  <a:tcPr>
                    <a:solidFill>
                      <a:srgbClr val="D1FFF1"/>
                    </a:solidFill>
                  </a:tcPr>
                </a:tc>
                <a:tc vMerge="1">
                  <a:txBody>
                    <a:bodyPr/>
                    <a:lstStyle/>
                    <a:p>
                      <a:endParaRPr lang="hr-HR" dirty="0"/>
                    </a:p>
                  </a:txBody>
                  <a:tcPr>
                    <a:solidFill>
                      <a:srgbClr val="D1FFF1"/>
                    </a:solidFill>
                  </a:tcPr>
                </a:tc>
                <a:extLst>
                  <a:ext uri="{0D108BD9-81ED-4DB2-BD59-A6C34878D82A}">
                    <a16:rowId xmlns:a16="http://schemas.microsoft.com/office/drawing/2014/main" val="839895757"/>
                  </a:ext>
                </a:extLst>
              </a:tr>
              <a:tr h="491129">
                <a:tc gridSpan="4">
                  <a:txBody>
                    <a:bodyPr/>
                    <a:lstStyle/>
                    <a:p>
                      <a:pPr marL="457200" algn="ctr">
                        <a:lnSpc>
                          <a:spcPct val="115000"/>
                        </a:lnSpc>
                        <a:spcAft>
                          <a:spcPts val="1000"/>
                        </a:spcAft>
                      </a:pPr>
                      <a:r>
                        <a:rPr lang="pl-PL" sz="1800" b="1" dirty="0">
                          <a:solidFill>
                            <a:schemeClr val="bg1"/>
                          </a:solidFill>
                          <a:effectLst/>
                          <a:latin typeface="Calibri" panose="020F0502020204030204" pitchFamily="34" charset="0"/>
                          <a:ea typeface="MS Mincho" panose="02020609040205080304" pitchFamily="49" charset="-128"/>
                          <a:cs typeface="Arial" panose="020B0604020202020204" pitchFamily="34" charset="0"/>
                        </a:rPr>
                        <a:t>Jednokratni iznos (lump sum) za troškove zatvaranja projekta</a:t>
                      </a:r>
                      <a:endParaRPr lang="hr-HR" sz="1800" b="1" dirty="0">
                        <a:solidFill>
                          <a:schemeClr val="bg1"/>
                        </a:solidFill>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chemeClr val="accent1">
                        <a:lumMod val="75000"/>
                      </a:schemeClr>
                    </a:solidFill>
                  </a:tcPr>
                </a:tc>
                <a:tc hMerge="1">
                  <a:txBody>
                    <a:bodyPr/>
                    <a:lstStyle/>
                    <a:p>
                      <a:pPr marL="457200" algn="l">
                        <a:lnSpc>
                          <a:spcPct val="115000"/>
                        </a:lnSpc>
                        <a:spcAft>
                          <a:spcPts val="1000"/>
                        </a:spcAft>
                      </a:pP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FFE6C5"/>
                    </a:solidFill>
                  </a:tcPr>
                </a:tc>
                <a:tc hMerge="1">
                  <a:txBody>
                    <a:bodyPr/>
                    <a:lstStyle/>
                    <a:p>
                      <a:pPr marL="457200" algn="l">
                        <a:lnSpc>
                          <a:spcPct val="115000"/>
                        </a:lnSpc>
                        <a:spcAft>
                          <a:spcPts val="1000"/>
                        </a:spcAft>
                      </a:pP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D1FFF1"/>
                    </a:solidFill>
                  </a:tcPr>
                </a:tc>
                <a:tc hMerge="1">
                  <a:txBody>
                    <a:bodyPr/>
                    <a:lstStyle/>
                    <a:p>
                      <a:pPr marL="457200" algn="l">
                        <a:lnSpc>
                          <a:spcPct val="115000"/>
                        </a:lnSpc>
                        <a:spcAft>
                          <a:spcPts val="1000"/>
                        </a:spcAft>
                      </a:pPr>
                      <a:endParaRPr lang="hr-HR" sz="1600" dirty="0">
                        <a:effectLst/>
                        <a:latin typeface="Calibri" panose="020F0502020204030204" pitchFamily="34" charset="0"/>
                        <a:ea typeface="MS Mincho" panose="02020609040205080304" pitchFamily="49" charset="-128"/>
                        <a:cs typeface="Arial" panose="020B0604020202020204" pitchFamily="34" charset="0"/>
                      </a:endParaRPr>
                    </a:p>
                  </a:txBody>
                  <a:tcPr marL="68580" marR="68580" marT="0" marB="0" anchor="ctr">
                    <a:solidFill>
                      <a:srgbClr val="D1FFF1"/>
                    </a:solidFill>
                  </a:tcPr>
                </a:tc>
                <a:extLst>
                  <a:ext uri="{0D108BD9-81ED-4DB2-BD59-A6C34878D82A}">
                    <a16:rowId xmlns:a16="http://schemas.microsoft.com/office/drawing/2014/main" val="1975065978"/>
                  </a:ext>
                </a:extLst>
              </a:tr>
            </a:tbl>
          </a:graphicData>
        </a:graphic>
      </p:graphicFrame>
    </p:spTree>
    <p:extLst>
      <p:ext uri="{BB962C8B-B14F-4D97-AF65-F5344CB8AC3E}">
        <p14:creationId xmlns:p14="http://schemas.microsoft.com/office/powerpoint/2010/main" val="4261446039"/>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DC98D5B-7A8B-D3CA-2EBA-6FC3812A03AD}"/>
              </a:ext>
            </a:extLst>
          </p:cNvPr>
          <p:cNvSpPr txBox="1">
            <a:spLocks/>
          </p:cNvSpPr>
          <p:nvPr/>
        </p:nvSpPr>
        <p:spPr>
          <a:xfrm>
            <a:off x="6188926" y="315845"/>
            <a:ext cx="5164871"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200" b="1" dirty="0">
                <a:solidFill>
                  <a:schemeClr val="bg1"/>
                </a:solidFill>
              </a:rPr>
              <a:t>Troškovi osoblja</a:t>
            </a:r>
            <a:endParaRPr lang="en-US" sz="3600" b="1" dirty="0">
              <a:solidFill>
                <a:schemeClr val="bg1"/>
              </a:solidFill>
            </a:endParaRPr>
          </a:p>
        </p:txBody>
      </p:sp>
      <p:pic>
        <p:nvPicPr>
          <p:cNvPr id="3" name="Picture 2">
            <a:extLst>
              <a:ext uri="{FF2B5EF4-FFF2-40B4-BE49-F238E27FC236}">
                <a16:creationId xmlns:a16="http://schemas.microsoft.com/office/drawing/2014/main" id="{2CA62FEA-D5E2-315B-4194-303781EF4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15" name="Subtitle 2">
            <a:extLst>
              <a:ext uri="{FF2B5EF4-FFF2-40B4-BE49-F238E27FC236}">
                <a16:creationId xmlns:a16="http://schemas.microsoft.com/office/drawing/2014/main" id="{7E8472EF-64A9-42D0-8782-169A90403909}"/>
              </a:ext>
            </a:extLst>
          </p:cNvPr>
          <p:cNvSpPr txBox="1">
            <a:spLocks/>
          </p:cNvSpPr>
          <p:nvPr/>
        </p:nvSpPr>
        <p:spPr>
          <a:xfrm>
            <a:off x="443161" y="1831430"/>
            <a:ext cx="7791451" cy="3190223"/>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hr-HR" sz="2000" dirty="0"/>
              <a:t>- </a:t>
            </a:r>
            <a:r>
              <a:rPr lang="hr-HR" sz="2400" dirty="0"/>
              <a:t>Mogu se nadoknaditi  na temelju jedne od sljedećih metoda:</a:t>
            </a:r>
          </a:p>
          <a:p>
            <a:pPr marL="514350" indent="-514350">
              <a:spcBef>
                <a:spcPts val="1800"/>
              </a:spcBef>
              <a:spcAft>
                <a:spcPts val="1200"/>
              </a:spcAft>
              <a:buFont typeface="Arial" panose="020B0604020202020204" pitchFamily="34" charset="0"/>
              <a:buAutoNum type="romanUcPeriod"/>
            </a:pPr>
            <a:r>
              <a:rPr lang="hr-HR" sz="2400" u="sng" dirty="0"/>
              <a:t>FIKSNA STOPA</a:t>
            </a:r>
            <a:r>
              <a:rPr lang="hr-HR" sz="2400" dirty="0"/>
              <a:t> (SCO opcija 1), metoda fiksne stope do 20% direktnih troškova</a:t>
            </a:r>
          </a:p>
          <a:p>
            <a:pPr marL="514350" indent="-514350">
              <a:buFont typeface="+mj-lt"/>
              <a:buAutoNum type="romanUcPeriod" startAt="2"/>
            </a:pPr>
            <a:r>
              <a:rPr lang="hr-HR" sz="2400" u="sng" dirty="0"/>
              <a:t>STVARNI TROŠKOVI </a:t>
            </a:r>
            <a:r>
              <a:rPr lang="hr-HR" sz="2400" dirty="0"/>
              <a:t>(SCO opcija 2)</a:t>
            </a:r>
            <a:endParaRPr lang="hr-HR" sz="2400" u="sng" dirty="0"/>
          </a:p>
          <a:p>
            <a:pPr marL="457200" indent="-457200">
              <a:buFont typeface="+mj-lt"/>
              <a:buAutoNum type="alphaLcParenR"/>
            </a:pPr>
            <a:r>
              <a:rPr lang="hr-HR" sz="2400" dirty="0"/>
              <a:t>Puno radno vrijeme na projektu</a:t>
            </a:r>
          </a:p>
          <a:p>
            <a:pPr marL="457200" indent="-457200">
              <a:buFont typeface="+mj-lt"/>
              <a:buAutoNum type="alphaLcParenR"/>
            </a:pPr>
            <a:r>
              <a:rPr lang="hr-HR" sz="2400" dirty="0"/>
              <a:t>Nepuno radno vrijeme s fiksnim postotkom rada na projektu</a:t>
            </a:r>
          </a:p>
        </p:txBody>
      </p:sp>
      <p:sp>
        <p:nvSpPr>
          <p:cNvPr id="4" name="Arrow: Right 3">
            <a:extLst>
              <a:ext uri="{FF2B5EF4-FFF2-40B4-BE49-F238E27FC236}">
                <a16:creationId xmlns:a16="http://schemas.microsoft.com/office/drawing/2014/main" id="{86A5C606-1D24-4C4D-9EE6-2A9BDA2AF176}"/>
              </a:ext>
            </a:extLst>
          </p:cNvPr>
          <p:cNvSpPr/>
          <p:nvPr/>
        </p:nvSpPr>
        <p:spPr>
          <a:xfrm>
            <a:off x="7799812" y="2230707"/>
            <a:ext cx="680225" cy="568325"/>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pic>
        <p:nvPicPr>
          <p:cNvPr id="7" name="Picture 6">
            <a:extLst>
              <a:ext uri="{FF2B5EF4-FFF2-40B4-BE49-F238E27FC236}">
                <a16:creationId xmlns:a16="http://schemas.microsoft.com/office/drawing/2014/main" id="{958222F0-849B-4E65-B4E9-69B6C9CA7253}"/>
              </a:ext>
            </a:extLst>
          </p:cNvPr>
          <p:cNvPicPr>
            <a:picLocks noChangeAspect="1"/>
          </p:cNvPicPr>
          <p:nvPr/>
        </p:nvPicPr>
        <p:blipFill>
          <a:blip r:embed="rId4"/>
          <a:stretch>
            <a:fillRect/>
          </a:stretch>
        </p:blipFill>
        <p:spPr>
          <a:xfrm>
            <a:off x="8578327" y="3375386"/>
            <a:ext cx="3279932" cy="1719221"/>
          </a:xfrm>
          <a:prstGeom prst="rect">
            <a:avLst/>
          </a:prstGeom>
        </p:spPr>
      </p:pic>
      <p:sp>
        <p:nvSpPr>
          <p:cNvPr id="16" name="Arrow: Right 15">
            <a:extLst>
              <a:ext uri="{FF2B5EF4-FFF2-40B4-BE49-F238E27FC236}">
                <a16:creationId xmlns:a16="http://schemas.microsoft.com/office/drawing/2014/main" id="{C42166C9-128B-4BDA-92D2-5A6E7CBE96F5}"/>
              </a:ext>
            </a:extLst>
          </p:cNvPr>
          <p:cNvSpPr/>
          <p:nvPr/>
        </p:nvSpPr>
        <p:spPr>
          <a:xfrm>
            <a:off x="7799812" y="3626180"/>
            <a:ext cx="680225" cy="568325"/>
          </a:xfrm>
          <a:prstGeom prst="rightArrow">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23" name="Group 22">
            <a:extLst>
              <a:ext uri="{FF2B5EF4-FFF2-40B4-BE49-F238E27FC236}">
                <a16:creationId xmlns:a16="http://schemas.microsoft.com/office/drawing/2014/main" id="{B95BFB40-42BF-4DA5-972B-2634DE39911C}"/>
              </a:ext>
            </a:extLst>
          </p:cNvPr>
          <p:cNvGrpSpPr/>
          <p:nvPr/>
        </p:nvGrpSpPr>
        <p:grpSpPr>
          <a:xfrm>
            <a:off x="8578327" y="1462514"/>
            <a:ext cx="3282971" cy="1920266"/>
            <a:chOff x="8575288" y="1286645"/>
            <a:chExt cx="3282971" cy="1920266"/>
          </a:xfrm>
        </p:grpSpPr>
        <p:pic>
          <p:nvPicPr>
            <p:cNvPr id="6" name="Picture 5" descr="A hand holding a magnifying glass over papers&#10;&#10;Description automatically generated">
              <a:extLst>
                <a:ext uri="{FF2B5EF4-FFF2-40B4-BE49-F238E27FC236}">
                  <a16:creationId xmlns:a16="http://schemas.microsoft.com/office/drawing/2014/main" id="{0EAE27E7-4626-454D-BCEE-FEAA7E4756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5288" y="1299481"/>
              <a:ext cx="3282971" cy="1723560"/>
            </a:xfrm>
            <a:prstGeom prst="rect">
              <a:avLst/>
            </a:prstGeom>
          </p:spPr>
        </p:pic>
        <p:pic>
          <p:nvPicPr>
            <p:cNvPr id="9" name="Graphic 8" descr="Close with solid fill">
              <a:extLst>
                <a:ext uri="{FF2B5EF4-FFF2-40B4-BE49-F238E27FC236}">
                  <a16:creationId xmlns:a16="http://schemas.microsoft.com/office/drawing/2014/main" id="{A9338031-23BB-4A2E-9BA7-C5778BD4D8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256640" y="1286645"/>
              <a:ext cx="1920266" cy="1920266"/>
            </a:xfrm>
            <a:prstGeom prst="rect">
              <a:avLst/>
            </a:prstGeom>
          </p:spPr>
        </p:pic>
      </p:grpSp>
      <p:grpSp>
        <p:nvGrpSpPr>
          <p:cNvPr id="24" name="Group 23">
            <a:extLst>
              <a:ext uri="{FF2B5EF4-FFF2-40B4-BE49-F238E27FC236}">
                <a16:creationId xmlns:a16="http://schemas.microsoft.com/office/drawing/2014/main" id="{C219FA24-FBE6-4F88-8CF7-DE359E384C41}"/>
              </a:ext>
            </a:extLst>
          </p:cNvPr>
          <p:cNvGrpSpPr/>
          <p:nvPr/>
        </p:nvGrpSpPr>
        <p:grpSpPr>
          <a:xfrm>
            <a:off x="730036" y="5273087"/>
            <a:ext cx="10623761" cy="1106204"/>
            <a:chOff x="556184" y="5230189"/>
            <a:chExt cx="10623761" cy="1106204"/>
          </a:xfrm>
        </p:grpSpPr>
        <p:sp>
          <p:nvSpPr>
            <p:cNvPr id="20" name="Rectangle 19">
              <a:extLst>
                <a:ext uri="{FF2B5EF4-FFF2-40B4-BE49-F238E27FC236}">
                  <a16:creationId xmlns:a16="http://schemas.microsoft.com/office/drawing/2014/main" id="{2D2BDF94-50D1-47EB-B5A9-BD69943635B9}"/>
                </a:ext>
              </a:extLst>
            </p:cNvPr>
            <p:cNvSpPr/>
            <p:nvPr/>
          </p:nvSpPr>
          <p:spPr>
            <a:xfrm>
              <a:off x="556184" y="5230189"/>
              <a:ext cx="10623761" cy="1095370"/>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rPr>
                <a:t>               </a:t>
              </a:r>
            </a:p>
          </p:txBody>
        </p:sp>
        <p:pic>
          <p:nvPicPr>
            <p:cNvPr id="21" name="Graphic 20" descr="Warning with solid fill">
              <a:extLst>
                <a:ext uri="{FF2B5EF4-FFF2-40B4-BE49-F238E27FC236}">
                  <a16:creationId xmlns:a16="http://schemas.microsoft.com/office/drawing/2014/main" id="{C1FDC309-4704-47A0-96D5-AE55107BB5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1975" y="5409449"/>
              <a:ext cx="370209" cy="432000"/>
            </a:xfrm>
            <a:prstGeom prst="rect">
              <a:avLst/>
            </a:prstGeom>
          </p:spPr>
        </p:pic>
        <p:sp>
          <p:nvSpPr>
            <p:cNvPr id="22" name="TextBox 21">
              <a:extLst>
                <a:ext uri="{FF2B5EF4-FFF2-40B4-BE49-F238E27FC236}">
                  <a16:creationId xmlns:a16="http://schemas.microsoft.com/office/drawing/2014/main" id="{008A4AFA-B386-4CC8-BF5F-B90E8CFC6619}"/>
                </a:ext>
              </a:extLst>
            </p:cNvPr>
            <p:cNvSpPr txBox="1"/>
            <p:nvPr/>
          </p:nvSpPr>
          <p:spPr>
            <a:xfrm>
              <a:off x="1250609" y="5329964"/>
              <a:ext cx="9800249" cy="1006429"/>
            </a:xfrm>
            <a:prstGeom prst="rect">
              <a:avLst/>
            </a:prstGeom>
            <a:noFill/>
          </p:spPr>
          <p:txBody>
            <a:bodyPr wrap="square" rtlCol="0">
              <a:spAutoFit/>
            </a:bodyPr>
            <a:lstStyle/>
            <a:p>
              <a:pPr lvl="0">
                <a:lnSpc>
                  <a:spcPct val="90000"/>
                </a:lnSpc>
                <a:spcBef>
                  <a:spcPts val="1000"/>
                </a:spcBef>
              </a:pPr>
              <a:r>
                <a:rPr lang="hr-HR" sz="2200" dirty="0">
                  <a:solidFill>
                    <a:srgbClr val="002060"/>
                  </a:solidFill>
                </a:rPr>
                <a:t>Sufinanciranje projekta kroz troškove osoblja nije prihvatljivo! Odobreni postotak sufinanciranja primjenjuje se na svaki prihvatljivi trošak u proračunu, uključujući i troškove osoblja!</a:t>
              </a:r>
            </a:p>
          </p:txBody>
        </p:sp>
      </p:grpSp>
    </p:spTree>
    <p:extLst>
      <p:ext uri="{BB962C8B-B14F-4D97-AF65-F5344CB8AC3E}">
        <p14:creationId xmlns:p14="http://schemas.microsoft.com/office/powerpoint/2010/main" val="380801011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DC98D5B-7A8B-D3CA-2EBA-6FC3812A03AD}"/>
              </a:ext>
            </a:extLst>
          </p:cNvPr>
          <p:cNvSpPr txBox="1">
            <a:spLocks/>
          </p:cNvSpPr>
          <p:nvPr/>
        </p:nvSpPr>
        <p:spPr>
          <a:xfrm>
            <a:off x="6188926" y="315845"/>
            <a:ext cx="5164871"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200" b="1" dirty="0">
                <a:solidFill>
                  <a:schemeClr val="bg1"/>
                </a:solidFill>
              </a:rPr>
              <a:t>Troškovi osoblja</a:t>
            </a:r>
            <a:endParaRPr lang="en-US" sz="3600" b="1" dirty="0">
              <a:solidFill>
                <a:schemeClr val="bg1"/>
              </a:solidFill>
            </a:endParaRPr>
          </a:p>
        </p:txBody>
      </p:sp>
      <p:pic>
        <p:nvPicPr>
          <p:cNvPr id="3" name="Picture 2">
            <a:extLst>
              <a:ext uri="{FF2B5EF4-FFF2-40B4-BE49-F238E27FC236}">
                <a16:creationId xmlns:a16="http://schemas.microsoft.com/office/drawing/2014/main" id="{2CA62FEA-D5E2-315B-4194-303781EF4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17" name="Title 1">
            <a:extLst>
              <a:ext uri="{FF2B5EF4-FFF2-40B4-BE49-F238E27FC236}">
                <a16:creationId xmlns:a16="http://schemas.microsoft.com/office/drawing/2014/main" id="{B7591345-F728-4826-BCAF-2A2CD86FFF27}"/>
              </a:ext>
            </a:extLst>
          </p:cNvPr>
          <p:cNvSpPr txBox="1">
            <a:spLocks/>
          </p:cNvSpPr>
          <p:nvPr/>
        </p:nvSpPr>
        <p:spPr>
          <a:xfrm>
            <a:off x="642330" y="1343459"/>
            <a:ext cx="8613181" cy="57150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a:solidFill>
                  <a:srgbClr val="004FA8"/>
                </a:solidFill>
                <a:latin typeface="Corbel" panose="020B0503020204020204" pitchFamily="34" charset="0"/>
                <a:ea typeface="Corbel" panose="020B0503020204020204" pitchFamily="34" charset="0"/>
                <a:cs typeface="Corbel" panose="020B0503020204020204" pitchFamily="34" charset="0"/>
              </a:defRPr>
            </a:lvl1pPr>
          </a:lstStyle>
          <a:p>
            <a:r>
              <a:rPr lang="hr-HR" sz="2800" dirty="0">
                <a:latin typeface="Calibri"/>
              </a:rPr>
              <a:t>I. Fiksna stopa izračuna troškova osoblja / FLAT RATE</a:t>
            </a:r>
            <a:endParaRPr lang="en-US" sz="3600" dirty="0">
              <a:latin typeface="+mn-lt"/>
            </a:endParaRPr>
          </a:p>
        </p:txBody>
      </p:sp>
      <p:sp>
        <p:nvSpPr>
          <p:cNvPr id="18" name="Subtitle 2">
            <a:extLst>
              <a:ext uri="{FF2B5EF4-FFF2-40B4-BE49-F238E27FC236}">
                <a16:creationId xmlns:a16="http://schemas.microsoft.com/office/drawing/2014/main" id="{6529461D-362C-4FA1-830B-D262213D76EA}"/>
              </a:ext>
            </a:extLst>
          </p:cNvPr>
          <p:cNvSpPr txBox="1">
            <a:spLocks/>
          </p:cNvSpPr>
          <p:nvPr/>
        </p:nvSpPr>
        <p:spPr>
          <a:xfrm>
            <a:off x="642331" y="2136056"/>
            <a:ext cx="8129030" cy="250285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hr-HR" sz="2400" dirty="0"/>
              <a:t>U sklopu prvog  partnerskog izvještaja dostaviti sljedeći dokument:</a:t>
            </a:r>
          </a:p>
          <a:p>
            <a:r>
              <a:rPr lang="hr-HR" sz="2400" dirty="0"/>
              <a:t>Popis osoblja koje radi na projektu (u slobodnoj formi, potpisan od strane predstavnika institucije ili ovlaštene osobe)</a:t>
            </a:r>
          </a:p>
          <a:p>
            <a:r>
              <a:rPr lang="hr-HR" sz="2400" dirty="0"/>
              <a:t>potrebno ažurirati i ponovo dostaviti u slučaju promjena u sastavu projektnog osoblja tijekom provedbe projekta.  </a:t>
            </a:r>
          </a:p>
        </p:txBody>
      </p:sp>
      <p:sp>
        <p:nvSpPr>
          <p:cNvPr id="30" name="Rectangle 29">
            <a:extLst>
              <a:ext uri="{FF2B5EF4-FFF2-40B4-BE49-F238E27FC236}">
                <a16:creationId xmlns:a16="http://schemas.microsoft.com/office/drawing/2014/main" id="{ED565F47-88B5-43EF-833C-DCF97641031D}"/>
              </a:ext>
            </a:extLst>
          </p:cNvPr>
          <p:cNvSpPr/>
          <p:nvPr/>
        </p:nvSpPr>
        <p:spPr>
          <a:xfrm>
            <a:off x="642331" y="4860005"/>
            <a:ext cx="10623761" cy="983234"/>
          </a:xfrm>
          <a:prstGeom prst="rect">
            <a:avLst/>
          </a:prstGeom>
          <a:solidFill>
            <a:schemeClr val="accent4">
              <a:lumMod val="20000"/>
              <a:lumOff val="8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0" u="none" strike="noStrike" kern="1200" cap="none" spc="0" normalizeH="0" baseline="0" noProof="0" dirty="0">
                <a:ln>
                  <a:noFill/>
                </a:ln>
                <a:solidFill>
                  <a:srgbClr val="4472C4">
                    <a:lumMod val="40000"/>
                    <a:lumOff val="60000"/>
                  </a:srgbClr>
                </a:solidFill>
                <a:effectLst/>
                <a:uLnTx/>
                <a:uFillTx/>
                <a:latin typeface="Calibri" panose="020F0502020204030204"/>
                <a:ea typeface="+mn-ea"/>
                <a:cs typeface="+mn-cs"/>
              </a:rPr>
              <a:t>               </a:t>
            </a:r>
          </a:p>
        </p:txBody>
      </p:sp>
      <p:pic>
        <p:nvPicPr>
          <p:cNvPr id="31" name="Graphic 30" descr="Warning with solid fill">
            <a:extLst>
              <a:ext uri="{FF2B5EF4-FFF2-40B4-BE49-F238E27FC236}">
                <a16:creationId xmlns:a16="http://schemas.microsoft.com/office/drawing/2014/main" id="{C618E644-863B-45CF-8A0B-786CAB7D9E5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122" y="5141458"/>
            <a:ext cx="370209" cy="373083"/>
          </a:xfrm>
          <a:prstGeom prst="rect">
            <a:avLst/>
          </a:prstGeom>
        </p:spPr>
      </p:pic>
      <p:sp>
        <p:nvSpPr>
          <p:cNvPr id="32" name="TextBox 31">
            <a:extLst>
              <a:ext uri="{FF2B5EF4-FFF2-40B4-BE49-F238E27FC236}">
                <a16:creationId xmlns:a16="http://schemas.microsoft.com/office/drawing/2014/main" id="{332DDAF8-E643-4687-8A91-2A38C5991780}"/>
              </a:ext>
            </a:extLst>
          </p:cNvPr>
          <p:cNvSpPr txBox="1"/>
          <p:nvPr/>
        </p:nvSpPr>
        <p:spPr>
          <a:xfrm>
            <a:off x="1337087" y="4977397"/>
            <a:ext cx="9800249" cy="757130"/>
          </a:xfrm>
          <a:prstGeom prst="rect">
            <a:avLst/>
          </a:prstGeom>
          <a:noFill/>
        </p:spPr>
        <p:txBody>
          <a:bodyPr wrap="square" rtlCol="0">
            <a:spAutoFit/>
          </a:bodyPr>
          <a:lstStyle/>
          <a:p>
            <a:pPr lvl="0">
              <a:lnSpc>
                <a:spcPct val="90000"/>
              </a:lnSpc>
              <a:spcBef>
                <a:spcPts val="1000"/>
              </a:spcBef>
            </a:pPr>
            <a:r>
              <a:rPr lang="hr-HR" sz="2400" dirty="0">
                <a:solidFill>
                  <a:srgbClr val="FF0000"/>
                </a:solidFill>
              </a:rPr>
              <a:t>Napomena:</a:t>
            </a:r>
            <a:r>
              <a:rPr lang="hr-HR" sz="2400" dirty="0">
                <a:solidFill>
                  <a:srgbClr val="002060"/>
                </a:solidFill>
              </a:rPr>
              <a:t> Ukoliko prijavljeni izravni troškovi nisu u cijelosti prihvatljivi, trošak osoblja na temelju fiksne stope proporcionalno se umanjuje. </a:t>
            </a:r>
          </a:p>
        </p:txBody>
      </p:sp>
      <p:pic>
        <p:nvPicPr>
          <p:cNvPr id="13" name="Picture 12" descr="A red and white sign with white text&#10;&#10;Description automatically generated">
            <a:extLst>
              <a:ext uri="{FF2B5EF4-FFF2-40B4-BE49-F238E27FC236}">
                <a16:creationId xmlns:a16="http://schemas.microsoft.com/office/drawing/2014/main" id="{75F74FF1-E0BC-46B4-AF81-7CA6ECA961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8667" y="1875464"/>
            <a:ext cx="2257425" cy="2028825"/>
          </a:xfrm>
          <a:prstGeom prst="rect">
            <a:avLst/>
          </a:prstGeom>
        </p:spPr>
      </p:pic>
    </p:spTree>
    <p:extLst>
      <p:ext uri="{BB962C8B-B14F-4D97-AF65-F5344CB8AC3E}">
        <p14:creationId xmlns:p14="http://schemas.microsoft.com/office/powerpoint/2010/main" val="1632868603"/>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DC98D5B-7A8B-D3CA-2EBA-6FC3812A03AD}"/>
              </a:ext>
            </a:extLst>
          </p:cNvPr>
          <p:cNvSpPr txBox="1">
            <a:spLocks/>
          </p:cNvSpPr>
          <p:nvPr/>
        </p:nvSpPr>
        <p:spPr>
          <a:xfrm>
            <a:off x="6188926" y="315845"/>
            <a:ext cx="5164871"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200" b="1" dirty="0">
                <a:solidFill>
                  <a:schemeClr val="bg1"/>
                </a:solidFill>
              </a:rPr>
              <a:t>Troškovi osoblja</a:t>
            </a:r>
            <a:endParaRPr lang="en-US" sz="3600" b="1" dirty="0">
              <a:solidFill>
                <a:schemeClr val="bg1"/>
              </a:solidFill>
            </a:endParaRPr>
          </a:p>
        </p:txBody>
      </p:sp>
      <p:pic>
        <p:nvPicPr>
          <p:cNvPr id="3" name="Picture 2">
            <a:extLst>
              <a:ext uri="{FF2B5EF4-FFF2-40B4-BE49-F238E27FC236}">
                <a16:creationId xmlns:a16="http://schemas.microsoft.com/office/drawing/2014/main" id="{2CA62FEA-D5E2-315B-4194-303781EF4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17" name="Title 1">
            <a:extLst>
              <a:ext uri="{FF2B5EF4-FFF2-40B4-BE49-F238E27FC236}">
                <a16:creationId xmlns:a16="http://schemas.microsoft.com/office/drawing/2014/main" id="{B7591345-F728-4826-BCAF-2A2CD86FFF27}"/>
              </a:ext>
            </a:extLst>
          </p:cNvPr>
          <p:cNvSpPr txBox="1">
            <a:spLocks/>
          </p:cNvSpPr>
          <p:nvPr/>
        </p:nvSpPr>
        <p:spPr>
          <a:xfrm>
            <a:off x="664633" y="1163115"/>
            <a:ext cx="8613181" cy="571500"/>
          </a:xfrm>
          <a:prstGeom prst="rect">
            <a:avLst/>
          </a:prstGeom>
        </p:spPr>
        <p:txBody>
          <a:bodyPr vert="horz" lIns="91440" tIns="45720" rIns="91440" bIns="45720" rtlCol="0" anchor="t" anchorCtr="0">
            <a:noAutofit/>
          </a:bodyPr>
          <a:lstStyle>
            <a:lvl1pPr algn="l" defTabSz="685800" rtl="0" eaLnBrk="1" latinLnBrk="0" hangingPunct="1">
              <a:lnSpc>
                <a:spcPct val="90000"/>
              </a:lnSpc>
              <a:spcBef>
                <a:spcPct val="0"/>
              </a:spcBef>
              <a:buNone/>
              <a:defRPr sz="3300" b="1" i="0" kern="1200">
                <a:solidFill>
                  <a:srgbClr val="004FA8"/>
                </a:solidFill>
                <a:latin typeface="Corbel" panose="020B0503020204020204" pitchFamily="34" charset="0"/>
                <a:ea typeface="Corbel" panose="020B0503020204020204" pitchFamily="34" charset="0"/>
                <a:cs typeface="Corbel" panose="020B0503020204020204" pitchFamily="34" charset="0"/>
              </a:defRPr>
            </a:lvl1pPr>
          </a:lstStyle>
          <a:p>
            <a:r>
              <a:rPr lang="hr-HR" sz="2800" dirty="0">
                <a:latin typeface="Calibri"/>
              </a:rPr>
              <a:t>II. Stvarni troškovi osoblja / REAL COSTS</a:t>
            </a:r>
            <a:endParaRPr lang="en-US" sz="3600" dirty="0">
              <a:latin typeface="+mn-lt"/>
            </a:endParaRPr>
          </a:p>
        </p:txBody>
      </p:sp>
      <p:sp>
        <p:nvSpPr>
          <p:cNvPr id="10" name="Subtitle 2">
            <a:extLst>
              <a:ext uri="{FF2B5EF4-FFF2-40B4-BE49-F238E27FC236}">
                <a16:creationId xmlns:a16="http://schemas.microsoft.com/office/drawing/2014/main" id="{9D62772A-0A7E-4BBD-9254-5AD18C05059A}"/>
              </a:ext>
            </a:extLst>
          </p:cNvPr>
          <p:cNvSpPr txBox="1">
            <a:spLocks/>
          </p:cNvSpPr>
          <p:nvPr/>
        </p:nvSpPr>
        <p:spPr>
          <a:xfrm>
            <a:off x="764482" y="1928879"/>
            <a:ext cx="4901267" cy="4222395"/>
          </a:xfrm>
          <a:prstGeom prst="rect">
            <a:avLst/>
          </a:prstGeom>
          <a:solidFill>
            <a:schemeClr val="accent5">
              <a:lumMod val="20000"/>
              <a:lumOff val="80000"/>
            </a:schemeClr>
          </a:solid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50000"/>
              </a:lnSpc>
              <a:spcBef>
                <a:spcPts val="600"/>
              </a:spcBef>
            </a:pPr>
            <a:r>
              <a:rPr lang="hr-HR" sz="2000" dirty="0">
                <a:solidFill>
                  <a:schemeClr val="accent6">
                    <a:lumMod val="50000"/>
                  </a:schemeClr>
                </a:solidFill>
              </a:rPr>
              <a:t>Popis projektnog osoblja</a:t>
            </a:r>
          </a:p>
          <a:p>
            <a:pPr marL="342900" indent="-342900"/>
            <a:r>
              <a:rPr lang="hr-HR" sz="2000" dirty="0">
                <a:solidFill>
                  <a:schemeClr val="accent6">
                    <a:lumMod val="50000"/>
                  </a:schemeClr>
                </a:solidFill>
              </a:rPr>
              <a:t>Dokument o zapošljavanju</a:t>
            </a:r>
          </a:p>
          <a:p>
            <a:pPr marL="342900" indent="-342900"/>
            <a:r>
              <a:rPr lang="hr-HR" sz="2000" dirty="0" err="1">
                <a:solidFill>
                  <a:schemeClr val="accent6">
                    <a:lumMod val="50000"/>
                  </a:schemeClr>
                </a:solidFill>
              </a:rPr>
              <a:t>Task</a:t>
            </a:r>
            <a:r>
              <a:rPr lang="hr-HR" sz="2000" dirty="0">
                <a:solidFill>
                  <a:schemeClr val="accent6">
                    <a:lumMod val="50000"/>
                  </a:schemeClr>
                </a:solidFill>
              </a:rPr>
              <a:t> </a:t>
            </a:r>
            <a:r>
              <a:rPr lang="hr-HR" sz="2000" dirty="0" err="1">
                <a:solidFill>
                  <a:schemeClr val="accent6">
                    <a:lumMod val="50000"/>
                  </a:schemeClr>
                </a:solidFill>
              </a:rPr>
              <a:t>assignment</a:t>
            </a:r>
            <a:r>
              <a:rPr lang="hr-HR" sz="2000" dirty="0">
                <a:solidFill>
                  <a:schemeClr val="accent6">
                    <a:lumMod val="50000"/>
                  </a:schemeClr>
                </a:solidFill>
              </a:rPr>
              <a:t> </a:t>
            </a:r>
            <a:r>
              <a:rPr lang="hr-HR" sz="2000" dirty="0" err="1">
                <a:solidFill>
                  <a:schemeClr val="accent6">
                    <a:lumMod val="50000"/>
                  </a:schemeClr>
                </a:solidFill>
              </a:rPr>
              <a:t>document</a:t>
            </a:r>
            <a:r>
              <a:rPr lang="hr-HR" sz="2000" dirty="0">
                <a:solidFill>
                  <a:schemeClr val="accent6">
                    <a:lumMod val="50000"/>
                  </a:schemeClr>
                </a:solidFill>
              </a:rPr>
              <a:t> – Opis posla (prilog PIM-a ver2 - uskoro)</a:t>
            </a:r>
          </a:p>
          <a:p>
            <a:pPr marL="0" indent="0">
              <a:buNone/>
            </a:pPr>
            <a:endParaRPr lang="hr-HR" sz="2000" dirty="0">
              <a:solidFill>
                <a:schemeClr val="accent6">
                  <a:lumMod val="50000"/>
                </a:schemeClr>
              </a:solidFill>
            </a:endParaRPr>
          </a:p>
          <a:p>
            <a:pPr marL="342900" indent="-342900"/>
            <a:r>
              <a:rPr lang="hr-HR" sz="2000" dirty="0"/>
              <a:t>Platna lista</a:t>
            </a:r>
          </a:p>
          <a:p>
            <a:pPr marL="342900" indent="-342900"/>
            <a:r>
              <a:rPr lang="hr-HR" sz="2000" dirty="0">
                <a:effectLst/>
                <a:ea typeface="MS Gothic" panose="020B0609070205080204" pitchFamily="49" charset="-128"/>
                <a:cs typeface="Arial" panose="020B0604020202020204" pitchFamily="34" charset="0"/>
              </a:rPr>
              <a:t>Dokaz o isplati neto plaće i obaveznih davanja (bankovni izvod, JOPPD obrazac ili jednakovrijedni dokumenti) </a:t>
            </a:r>
            <a:r>
              <a:rPr lang="hr-HR" sz="2000" dirty="0">
                <a:solidFill>
                  <a:srgbClr val="2F5597"/>
                </a:solidFill>
                <a:latin typeface="Calibri" panose="020F0502020204030204"/>
              </a:rPr>
              <a:t>i dokaz da je trošak knjižen - kartice konta </a:t>
            </a:r>
            <a:endParaRPr lang="hr-HR" sz="2000" dirty="0">
              <a:effectLst/>
              <a:ea typeface="MS Gothic" panose="020B0609070205080204" pitchFamily="49" charset="-128"/>
              <a:cs typeface="Arial" panose="020B0604020202020204" pitchFamily="34" charset="0"/>
            </a:endParaRPr>
          </a:p>
          <a:p>
            <a:pPr marL="342900" indent="-342900"/>
            <a:r>
              <a:rPr lang="hr-HR" sz="2000" dirty="0">
                <a:effectLst/>
                <a:ea typeface="MS Gothic" panose="020B0609070205080204" pitchFamily="49" charset="-128"/>
                <a:cs typeface="Arial" panose="020B0604020202020204" pitchFamily="34" charset="0"/>
              </a:rPr>
              <a:t>Zbirni popis prijavljenih troškova osoblja </a:t>
            </a:r>
            <a:endParaRPr lang="en-US" sz="2000" dirty="0"/>
          </a:p>
        </p:txBody>
      </p:sp>
      <p:sp>
        <p:nvSpPr>
          <p:cNvPr id="11" name="TextBox 10">
            <a:extLst>
              <a:ext uri="{FF2B5EF4-FFF2-40B4-BE49-F238E27FC236}">
                <a16:creationId xmlns:a16="http://schemas.microsoft.com/office/drawing/2014/main" id="{E6E7D816-2C6A-4F77-B8CE-D407FF74F489}"/>
              </a:ext>
            </a:extLst>
          </p:cNvPr>
          <p:cNvSpPr txBox="1"/>
          <p:nvPr/>
        </p:nvSpPr>
        <p:spPr>
          <a:xfrm>
            <a:off x="6291678" y="2325129"/>
            <a:ext cx="1583871" cy="646331"/>
          </a:xfrm>
          <a:prstGeom prst="rect">
            <a:avLst/>
          </a:prstGeom>
          <a:noFill/>
          <a:ln>
            <a:solidFill>
              <a:schemeClr val="accent6">
                <a:lumMod val="50000"/>
              </a:schemeClr>
            </a:solidFill>
          </a:ln>
        </p:spPr>
        <p:txBody>
          <a:bodyPr wrap="square" rtlCol="0">
            <a:spAutoFit/>
          </a:bodyPr>
          <a:lstStyle/>
          <a:p>
            <a:pPr>
              <a:lnSpc>
                <a:spcPct val="90000"/>
              </a:lnSpc>
              <a:spcBef>
                <a:spcPts val="1000"/>
              </a:spcBef>
            </a:pPr>
            <a:r>
              <a:rPr lang="hr-HR" sz="2000" b="1" dirty="0">
                <a:solidFill>
                  <a:schemeClr val="accent6">
                    <a:lumMod val="50000"/>
                  </a:schemeClr>
                </a:solidFill>
                <a:ea typeface="Open Sans" panose="020B0606030504020204" pitchFamily="34" charset="0"/>
                <a:cs typeface="Open Sans" panose="020B0606030504020204" pitchFamily="34" charset="0"/>
              </a:rPr>
              <a:t>Dostaviti s 1. izvještajem!</a:t>
            </a:r>
            <a:endParaRPr lang="en-US" sz="2000" b="1" dirty="0">
              <a:solidFill>
                <a:schemeClr val="accent6">
                  <a:lumMod val="50000"/>
                </a:schemeClr>
              </a:solidFill>
              <a:ea typeface="Open Sans" panose="020B0606030504020204" pitchFamily="34" charset="0"/>
              <a:cs typeface="Open Sans" panose="020B0606030504020204" pitchFamily="34" charset="0"/>
            </a:endParaRPr>
          </a:p>
        </p:txBody>
      </p:sp>
      <p:sp>
        <p:nvSpPr>
          <p:cNvPr id="12" name="Right Brace 11">
            <a:extLst>
              <a:ext uri="{FF2B5EF4-FFF2-40B4-BE49-F238E27FC236}">
                <a16:creationId xmlns:a16="http://schemas.microsoft.com/office/drawing/2014/main" id="{0382797D-D78C-4D9D-8588-D7381A6A2B85}"/>
              </a:ext>
            </a:extLst>
          </p:cNvPr>
          <p:cNvSpPr/>
          <p:nvPr/>
        </p:nvSpPr>
        <p:spPr>
          <a:xfrm>
            <a:off x="5792007" y="1943947"/>
            <a:ext cx="373412" cy="1487499"/>
          </a:xfrm>
          <a:prstGeom prst="rightBrac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accent2">
                  <a:lumMod val="50000"/>
                </a:schemeClr>
              </a:solidFill>
            </a:endParaRPr>
          </a:p>
        </p:txBody>
      </p:sp>
      <p:sp>
        <p:nvSpPr>
          <p:cNvPr id="14" name="Right Brace 13">
            <a:extLst>
              <a:ext uri="{FF2B5EF4-FFF2-40B4-BE49-F238E27FC236}">
                <a16:creationId xmlns:a16="http://schemas.microsoft.com/office/drawing/2014/main" id="{14E4DA4E-06FD-441D-9579-88718496795B}"/>
              </a:ext>
            </a:extLst>
          </p:cNvPr>
          <p:cNvSpPr/>
          <p:nvPr/>
        </p:nvSpPr>
        <p:spPr>
          <a:xfrm>
            <a:off x="5804817" y="4025306"/>
            <a:ext cx="373412" cy="1604555"/>
          </a:xfrm>
          <a:prstGeom prst="rightBrac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chemeClr val="accent1">
                  <a:lumMod val="50000"/>
                </a:schemeClr>
              </a:solidFill>
            </a:endParaRPr>
          </a:p>
        </p:txBody>
      </p:sp>
      <p:sp>
        <p:nvSpPr>
          <p:cNvPr id="15" name="TextBox 14">
            <a:extLst>
              <a:ext uri="{FF2B5EF4-FFF2-40B4-BE49-F238E27FC236}">
                <a16:creationId xmlns:a16="http://schemas.microsoft.com/office/drawing/2014/main" id="{305361BF-AE59-4D61-A261-0EA484FC6617}"/>
              </a:ext>
            </a:extLst>
          </p:cNvPr>
          <p:cNvSpPr txBox="1"/>
          <p:nvPr/>
        </p:nvSpPr>
        <p:spPr>
          <a:xfrm>
            <a:off x="6291678" y="4365918"/>
            <a:ext cx="1143001" cy="923330"/>
          </a:xfrm>
          <a:prstGeom prst="rect">
            <a:avLst/>
          </a:prstGeom>
          <a:noFill/>
          <a:ln>
            <a:solidFill>
              <a:schemeClr val="accent1">
                <a:lumMod val="50000"/>
              </a:schemeClr>
            </a:solidFill>
          </a:ln>
        </p:spPr>
        <p:txBody>
          <a:bodyPr wrap="square" rtlCol="0">
            <a:spAutoFit/>
          </a:bodyPr>
          <a:lstStyle/>
          <a:p>
            <a:pPr>
              <a:lnSpc>
                <a:spcPct val="90000"/>
              </a:lnSpc>
              <a:spcBef>
                <a:spcPts val="1000"/>
              </a:spcBef>
            </a:pPr>
            <a:r>
              <a:rPr lang="hr-HR" sz="2000" b="1" dirty="0">
                <a:solidFill>
                  <a:schemeClr val="accent1">
                    <a:lumMod val="50000"/>
                  </a:schemeClr>
                </a:solidFill>
                <a:ea typeface="Open Sans" panose="020B0606030504020204" pitchFamily="34" charset="0"/>
                <a:cs typeface="Open Sans" panose="020B0606030504020204" pitchFamily="34" charset="0"/>
              </a:rPr>
              <a:t>Uz pojedini trošak!</a:t>
            </a:r>
            <a:endParaRPr lang="en-US" sz="2000" b="1" dirty="0">
              <a:solidFill>
                <a:schemeClr val="accent1">
                  <a:lumMod val="50000"/>
                </a:schemeClr>
              </a:solidFill>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548E685B-A25F-4C6C-A1A5-DB7EB8C6F05A}"/>
              </a:ext>
            </a:extLst>
          </p:cNvPr>
          <p:cNvSpPr txBox="1"/>
          <p:nvPr/>
        </p:nvSpPr>
        <p:spPr>
          <a:xfrm>
            <a:off x="8285091" y="4279274"/>
            <a:ext cx="3083026" cy="1872000"/>
          </a:xfrm>
          <a:prstGeom prst="rect">
            <a:avLst/>
          </a:prstGeom>
          <a:solidFill>
            <a:schemeClr val="accent4">
              <a:lumMod val="60000"/>
              <a:lumOff val="40000"/>
            </a:schemeClr>
          </a:solidFill>
        </p:spPr>
        <p:txBody>
          <a:bodyPr wrap="square" rtlCol="0">
            <a:spAutoFit/>
          </a:bodyPr>
          <a:lstStyle/>
          <a:p>
            <a:pPr>
              <a:spcBef>
                <a:spcPts val="600"/>
              </a:spcBef>
              <a:spcAft>
                <a:spcPts val="600"/>
              </a:spcAft>
            </a:pPr>
            <a:r>
              <a:rPr lang="hr-HR" sz="2200" b="1" dirty="0">
                <a:solidFill>
                  <a:schemeClr val="accent1">
                    <a:lumMod val="75000"/>
                  </a:schemeClr>
                </a:solidFill>
              </a:rPr>
              <a:t>U Uputama za izvještavanje dane su točne instrukcije o lokaciji i načinu dostave dokumentacije u </a:t>
            </a:r>
            <a:r>
              <a:rPr lang="hr-HR" sz="2200" b="1" dirty="0" err="1">
                <a:solidFill>
                  <a:schemeClr val="accent1">
                    <a:lumMod val="75000"/>
                  </a:schemeClr>
                </a:solidFill>
              </a:rPr>
              <a:t>Jems</a:t>
            </a:r>
            <a:endParaRPr lang="hr-HR" sz="2200" b="1" dirty="0">
              <a:solidFill>
                <a:schemeClr val="accent1">
                  <a:lumMod val="75000"/>
                </a:schemeClr>
              </a:solidFill>
            </a:endParaRPr>
          </a:p>
        </p:txBody>
      </p:sp>
      <p:pic>
        <p:nvPicPr>
          <p:cNvPr id="5" name="Picture 4" descr="A hand putting a coin on a stack of coins&#10;&#10;Description automatically generated">
            <a:extLst>
              <a:ext uri="{FF2B5EF4-FFF2-40B4-BE49-F238E27FC236}">
                <a16:creationId xmlns:a16="http://schemas.microsoft.com/office/drawing/2014/main" id="{A2473C5F-ABAA-4DE5-A1A2-EDC4469423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2454" y="1619108"/>
            <a:ext cx="3083026" cy="2161322"/>
          </a:xfrm>
          <a:prstGeom prst="rect">
            <a:avLst/>
          </a:prstGeom>
        </p:spPr>
      </p:pic>
      <p:grpSp>
        <p:nvGrpSpPr>
          <p:cNvPr id="19" name="Group 18">
            <a:extLst>
              <a:ext uri="{FF2B5EF4-FFF2-40B4-BE49-F238E27FC236}">
                <a16:creationId xmlns:a16="http://schemas.microsoft.com/office/drawing/2014/main" id="{688A8560-2FB8-43C5-A3F5-2F23DF9F0124}"/>
              </a:ext>
            </a:extLst>
          </p:cNvPr>
          <p:cNvGrpSpPr/>
          <p:nvPr/>
        </p:nvGrpSpPr>
        <p:grpSpPr>
          <a:xfrm>
            <a:off x="806520" y="2078014"/>
            <a:ext cx="360000" cy="360000"/>
            <a:chOff x="5261491" y="1297274"/>
            <a:chExt cx="645600" cy="645600"/>
          </a:xfrm>
        </p:grpSpPr>
        <p:sp>
          <p:nvSpPr>
            <p:cNvPr id="20" name="Shape 324">
              <a:extLst>
                <a:ext uri="{FF2B5EF4-FFF2-40B4-BE49-F238E27FC236}">
                  <a16:creationId xmlns:a16="http://schemas.microsoft.com/office/drawing/2014/main" id="{A711E3FD-8C4D-48DB-8F61-96D257E6494B}"/>
                </a:ext>
              </a:extLst>
            </p:cNvPr>
            <p:cNvSpPr/>
            <p:nvPr/>
          </p:nvSpPr>
          <p:spPr>
            <a:xfrm>
              <a:off x="5261491" y="1297274"/>
              <a:ext cx="645600" cy="645600"/>
            </a:xfrm>
            <a:prstGeom prst="ellipse">
              <a:avLst/>
            </a:prstGeom>
            <a:solidFill>
              <a:srgbClr val="6AA84F"/>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1" name="Shape 339">
              <a:extLst>
                <a:ext uri="{FF2B5EF4-FFF2-40B4-BE49-F238E27FC236}">
                  <a16:creationId xmlns:a16="http://schemas.microsoft.com/office/drawing/2014/main" id="{84A3243A-8164-4CEF-9AA3-9B02057D61AC}"/>
                </a:ext>
              </a:extLst>
            </p:cNvPr>
            <p:cNvSpPr/>
            <p:nvPr/>
          </p:nvSpPr>
          <p:spPr>
            <a:xfrm>
              <a:off x="5382223" y="1421248"/>
              <a:ext cx="404100" cy="393600"/>
            </a:xfrm>
            <a:custGeom>
              <a:avLst/>
              <a:gdLst/>
              <a:ahLst/>
              <a:cxnLst/>
              <a:rect l="0" t="0" r="0" b="0"/>
              <a:pathLst>
                <a:path w="120000" h="120000" extrusionOk="0">
                  <a:moveTo>
                    <a:pt x="60000" y="43777"/>
                  </a:moveTo>
                  <a:cubicBezTo>
                    <a:pt x="51014" y="43777"/>
                    <a:pt x="43671" y="51138"/>
                    <a:pt x="43671" y="60145"/>
                  </a:cubicBezTo>
                  <a:cubicBezTo>
                    <a:pt x="43671" y="69152"/>
                    <a:pt x="51014" y="76513"/>
                    <a:pt x="60000" y="76513"/>
                  </a:cubicBezTo>
                  <a:cubicBezTo>
                    <a:pt x="68985" y="76513"/>
                    <a:pt x="76328" y="69152"/>
                    <a:pt x="76328" y="60145"/>
                  </a:cubicBezTo>
                  <a:cubicBezTo>
                    <a:pt x="76328" y="51138"/>
                    <a:pt x="68985" y="43777"/>
                    <a:pt x="60000" y="43777"/>
                  </a:cubicBezTo>
                  <a:close/>
                  <a:moveTo>
                    <a:pt x="60000" y="71089"/>
                  </a:moveTo>
                  <a:cubicBezTo>
                    <a:pt x="54009" y="71089"/>
                    <a:pt x="49082" y="66150"/>
                    <a:pt x="49082" y="60145"/>
                  </a:cubicBezTo>
                  <a:cubicBezTo>
                    <a:pt x="49082" y="54140"/>
                    <a:pt x="54009" y="49200"/>
                    <a:pt x="60000" y="49200"/>
                  </a:cubicBezTo>
                  <a:cubicBezTo>
                    <a:pt x="65990" y="49200"/>
                    <a:pt x="70917" y="54140"/>
                    <a:pt x="70917" y="60145"/>
                  </a:cubicBezTo>
                  <a:cubicBezTo>
                    <a:pt x="70917" y="66150"/>
                    <a:pt x="65990" y="71089"/>
                    <a:pt x="60000" y="71089"/>
                  </a:cubicBezTo>
                  <a:close/>
                  <a:moveTo>
                    <a:pt x="60000" y="21888"/>
                  </a:moveTo>
                  <a:cubicBezTo>
                    <a:pt x="39033" y="21888"/>
                    <a:pt x="21835" y="39128"/>
                    <a:pt x="21835" y="60145"/>
                  </a:cubicBezTo>
                  <a:cubicBezTo>
                    <a:pt x="21835" y="81162"/>
                    <a:pt x="39033" y="98401"/>
                    <a:pt x="60000" y="98401"/>
                  </a:cubicBezTo>
                  <a:cubicBezTo>
                    <a:pt x="80966" y="98401"/>
                    <a:pt x="98164" y="81162"/>
                    <a:pt x="98164" y="60145"/>
                  </a:cubicBezTo>
                  <a:cubicBezTo>
                    <a:pt x="98164" y="39128"/>
                    <a:pt x="80966" y="21888"/>
                    <a:pt x="60000" y="21888"/>
                  </a:cubicBezTo>
                  <a:close/>
                  <a:moveTo>
                    <a:pt x="60000" y="92978"/>
                  </a:moveTo>
                  <a:cubicBezTo>
                    <a:pt x="42028" y="92978"/>
                    <a:pt x="27246" y="78159"/>
                    <a:pt x="27246" y="60145"/>
                  </a:cubicBezTo>
                  <a:cubicBezTo>
                    <a:pt x="27246" y="42130"/>
                    <a:pt x="42028" y="27312"/>
                    <a:pt x="60000" y="27312"/>
                  </a:cubicBezTo>
                  <a:cubicBezTo>
                    <a:pt x="77971" y="27312"/>
                    <a:pt x="92753" y="42130"/>
                    <a:pt x="92753" y="60145"/>
                  </a:cubicBezTo>
                  <a:cubicBezTo>
                    <a:pt x="92753" y="78159"/>
                    <a:pt x="77971" y="92978"/>
                    <a:pt x="60000" y="92978"/>
                  </a:cubicBezTo>
                  <a:close/>
                  <a:moveTo>
                    <a:pt x="101449" y="103341"/>
                  </a:moveTo>
                  <a:cubicBezTo>
                    <a:pt x="112946" y="92397"/>
                    <a:pt x="120000" y="77094"/>
                    <a:pt x="120000" y="60145"/>
                  </a:cubicBezTo>
                  <a:cubicBezTo>
                    <a:pt x="120000" y="26828"/>
                    <a:pt x="93236" y="0"/>
                    <a:pt x="60000" y="0"/>
                  </a:cubicBezTo>
                  <a:cubicBezTo>
                    <a:pt x="26763" y="0"/>
                    <a:pt x="0" y="26828"/>
                    <a:pt x="0" y="60145"/>
                  </a:cubicBezTo>
                  <a:cubicBezTo>
                    <a:pt x="0" y="77094"/>
                    <a:pt x="7149" y="92397"/>
                    <a:pt x="18550" y="103341"/>
                  </a:cubicBezTo>
                  <a:lnTo>
                    <a:pt x="11787" y="115351"/>
                  </a:lnTo>
                  <a:cubicBezTo>
                    <a:pt x="11207" y="115932"/>
                    <a:pt x="10917" y="116416"/>
                    <a:pt x="10917" y="117288"/>
                  </a:cubicBezTo>
                  <a:cubicBezTo>
                    <a:pt x="10917" y="118934"/>
                    <a:pt x="11980" y="120000"/>
                    <a:pt x="13623" y="120000"/>
                  </a:cubicBezTo>
                  <a:cubicBezTo>
                    <a:pt x="14492" y="120000"/>
                    <a:pt x="14975" y="119709"/>
                    <a:pt x="15555" y="119225"/>
                  </a:cubicBezTo>
                  <a:cubicBezTo>
                    <a:pt x="15845" y="118934"/>
                    <a:pt x="16135" y="118353"/>
                    <a:pt x="16135" y="118062"/>
                  </a:cubicBezTo>
                  <a:lnTo>
                    <a:pt x="22415" y="106924"/>
                  </a:lnTo>
                  <a:cubicBezTo>
                    <a:pt x="32753" y="115060"/>
                    <a:pt x="45603" y="120000"/>
                    <a:pt x="60000" y="120000"/>
                  </a:cubicBezTo>
                  <a:cubicBezTo>
                    <a:pt x="74202" y="120000"/>
                    <a:pt x="87246" y="115060"/>
                    <a:pt x="97681" y="106924"/>
                  </a:cubicBezTo>
                  <a:lnTo>
                    <a:pt x="103864" y="118062"/>
                  </a:lnTo>
                  <a:cubicBezTo>
                    <a:pt x="104154" y="119225"/>
                    <a:pt x="105314" y="120000"/>
                    <a:pt x="106376" y="120000"/>
                  </a:cubicBezTo>
                  <a:cubicBezTo>
                    <a:pt x="108019" y="120000"/>
                    <a:pt x="109082" y="118934"/>
                    <a:pt x="109082" y="117288"/>
                  </a:cubicBezTo>
                  <a:cubicBezTo>
                    <a:pt x="109082" y="116416"/>
                    <a:pt x="108792" y="115932"/>
                    <a:pt x="108309" y="115351"/>
                  </a:cubicBezTo>
                  <a:lnTo>
                    <a:pt x="101449" y="103341"/>
                  </a:lnTo>
                  <a:close/>
                  <a:moveTo>
                    <a:pt x="60000" y="114769"/>
                  </a:moveTo>
                  <a:cubicBezTo>
                    <a:pt x="30048" y="114769"/>
                    <a:pt x="5507" y="90169"/>
                    <a:pt x="5507" y="60145"/>
                  </a:cubicBezTo>
                  <a:cubicBezTo>
                    <a:pt x="5507" y="30121"/>
                    <a:pt x="30048" y="5520"/>
                    <a:pt x="60000" y="5520"/>
                  </a:cubicBezTo>
                  <a:cubicBezTo>
                    <a:pt x="90048" y="5520"/>
                    <a:pt x="114589" y="30121"/>
                    <a:pt x="114589" y="60145"/>
                  </a:cubicBezTo>
                  <a:cubicBezTo>
                    <a:pt x="114589" y="90169"/>
                    <a:pt x="90048" y="114769"/>
                    <a:pt x="60000" y="114769"/>
                  </a:cubicBez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nvGrpSpPr>
          <p:cNvPr id="22" name="Group 21">
            <a:extLst>
              <a:ext uri="{FF2B5EF4-FFF2-40B4-BE49-F238E27FC236}">
                <a16:creationId xmlns:a16="http://schemas.microsoft.com/office/drawing/2014/main" id="{4B58F535-C295-4F4F-8648-0FB94F20AFAF}"/>
              </a:ext>
            </a:extLst>
          </p:cNvPr>
          <p:cNvGrpSpPr/>
          <p:nvPr/>
        </p:nvGrpSpPr>
        <p:grpSpPr>
          <a:xfrm>
            <a:off x="806231" y="2519769"/>
            <a:ext cx="360000" cy="360000"/>
            <a:chOff x="4137541" y="2179925"/>
            <a:chExt cx="645600" cy="645600"/>
          </a:xfrm>
        </p:grpSpPr>
        <p:sp>
          <p:nvSpPr>
            <p:cNvPr id="23" name="Shape 323">
              <a:extLst>
                <a:ext uri="{FF2B5EF4-FFF2-40B4-BE49-F238E27FC236}">
                  <a16:creationId xmlns:a16="http://schemas.microsoft.com/office/drawing/2014/main" id="{5E57CA30-FCAB-4ADF-B525-932C016D168D}"/>
                </a:ext>
              </a:extLst>
            </p:cNvPr>
            <p:cNvSpPr/>
            <p:nvPr/>
          </p:nvSpPr>
          <p:spPr>
            <a:xfrm>
              <a:off x="4137541" y="2179925"/>
              <a:ext cx="645600" cy="645600"/>
            </a:xfrm>
            <a:prstGeom prst="ellipse">
              <a:avLst/>
            </a:prstGeom>
            <a:solidFill>
              <a:schemeClr val="accent5"/>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4" name="Shape 340">
              <a:extLst>
                <a:ext uri="{FF2B5EF4-FFF2-40B4-BE49-F238E27FC236}">
                  <a16:creationId xmlns:a16="http://schemas.microsoft.com/office/drawing/2014/main" id="{3E7150D3-BBE0-406C-AFAC-2B38DA8FCA65}"/>
                </a:ext>
              </a:extLst>
            </p:cNvPr>
            <p:cNvSpPr/>
            <p:nvPr/>
          </p:nvSpPr>
          <p:spPr>
            <a:xfrm>
              <a:off x="4258275" y="2326614"/>
              <a:ext cx="404100" cy="352200"/>
            </a:xfrm>
            <a:custGeom>
              <a:avLst/>
              <a:gdLst/>
              <a:ahLst/>
              <a:cxnLst/>
              <a:rect l="0" t="0" r="0" b="0"/>
              <a:pathLst>
                <a:path w="120000" h="120000" extrusionOk="0">
                  <a:moveTo>
                    <a:pt x="38089" y="77378"/>
                  </a:moveTo>
                  <a:cubicBezTo>
                    <a:pt x="42249" y="82161"/>
                    <a:pt x="48813" y="82161"/>
                    <a:pt x="52973" y="77378"/>
                  </a:cubicBezTo>
                  <a:lnTo>
                    <a:pt x="80616" y="45597"/>
                  </a:lnTo>
                  <a:cubicBezTo>
                    <a:pt x="81633" y="44428"/>
                    <a:pt x="81633" y="42621"/>
                    <a:pt x="80616" y="41452"/>
                  </a:cubicBezTo>
                  <a:cubicBezTo>
                    <a:pt x="79599" y="40177"/>
                    <a:pt x="78027" y="40177"/>
                    <a:pt x="77010" y="41452"/>
                  </a:cubicBezTo>
                  <a:lnTo>
                    <a:pt x="49275" y="73232"/>
                  </a:lnTo>
                  <a:cubicBezTo>
                    <a:pt x="47241" y="75571"/>
                    <a:pt x="44098" y="75571"/>
                    <a:pt x="41972" y="73232"/>
                  </a:cubicBezTo>
                  <a:cubicBezTo>
                    <a:pt x="39938" y="70788"/>
                    <a:pt x="39938" y="67174"/>
                    <a:pt x="41972" y="64836"/>
                  </a:cubicBezTo>
                  <a:lnTo>
                    <a:pt x="49275" y="56439"/>
                  </a:lnTo>
                  <a:lnTo>
                    <a:pt x="86070" y="14136"/>
                  </a:lnTo>
                  <a:lnTo>
                    <a:pt x="82465" y="9884"/>
                  </a:lnTo>
                  <a:lnTo>
                    <a:pt x="38089" y="60903"/>
                  </a:lnTo>
                  <a:cubicBezTo>
                    <a:pt x="33929" y="65155"/>
                    <a:pt x="33929" y="72595"/>
                    <a:pt x="38089" y="77378"/>
                  </a:cubicBezTo>
                  <a:close/>
                  <a:moveTo>
                    <a:pt x="15901" y="101718"/>
                  </a:moveTo>
                  <a:cubicBezTo>
                    <a:pt x="5731" y="90026"/>
                    <a:pt x="5731" y="72063"/>
                    <a:pt x="15901" y="60265"/>
                  </a:cubicBezTo>
                  <a:lnTo>
                    <a:pt x="15901" y="60265"/>
                  </a:lnTo>
                  <a:lnTo>
                    <a:pt x="15901" y="60265"/>
                  </a:lnTo>
                  <a:lnTo>
                    <a:pt x="54545" y="15943"/>
                  </a:lnTo>
                  <a:cubicBezTo>
                    <a:pt x="55562" y="14667"/>
                    <a:pt x="55562" y="12967"/>
                    <a:pt x="54545" y="11691"/>
                  </a:cubicBezTo>
                  <a:cubicBezTo>
                    <a:pt x="53528" y="10522"/>
                    <a:pt x="51956" y="10522"/>
                    <a:pt x="50847" y="11691"/>
                  </a:cubicBezTo>
                  <a:lnTo>
                    <a:pt x="12295" y="56120"/>
                  </a:lnTo>
                  <a:cubicBezTo>
                    <a:pt x="0" y="70256"/>
                    <a:pt x="0" y="91833"/>
                    <a:pt x="12295" y="105863"/>
                  </a:cubicBezTo>
                  <a:cubicBezTo>
                    <a:pt x="24499" y="120000"/>
                    <a:pt x="44375" y="120000"/>
                    <a:pt x="56579" y="105863"/>
                  </a:cubicBezTo>
                  <a:lnTo>
                    <a:pt x="52973" y="101718"/>
                  </a:lnTo>
                  <a:cubicBezTo>
                    <a:pt x="42526" y="113410"/>
                    <a:pt x="26070" y="113410"/>
                    <a:pt x="15901" y="101718"/>
                  </a:cubicBezTo>
                  <a:close/>
                  <a:moveTo>
                    <a:pt x="111956" y="9353"/>
                  </a:moveTo>
                  <a:cubicBezTo>
                    <a:pt x="103821" y="0"/>
                    <a:pt x="90508" y="0"/>
                    <a:pt x="82465" y="9353"/>
                  </a:cubicBezTo>
                  <a:lnTo>
                    <a:pt x="86070" y="13498"/>
                  </a:lnTo>
                  <a:cubicBezTo>
                    <a:pt x="92080" y="6589"/>
                    <a:pt x="102064" y="6589"/>
                    <a:pt x="108258" y="13498"/>
                  </a:cubicBezTo>
                  <a:cubicBezTo>
                    <a:pt x="114268" y="20407"/>
                    <a:pt x="114268" y="31780"/>
                    <a:pt x="108258" y="39007"/>
                  </a:cubicBezTo>
                  <a:lnTo>
                    <a:pt x="52973" y="101399"/>
                  </a:lnTo>
                  <a:lnTo>
                    <a:pt x="56579" y="105651"/>
                  </a:lnTo>
                  <a:lnTo>
                    <a:pt x="111956" y="43259"/>
                  </a:lnTo>
                  <a:cubicBezTo>
                    <a:pt x="120000" y="33906"/>
                    <a:pt x="120000" y="18919"/>
                    <a:pt x="111956" y="9353"/>
                  </a:cubicBezTo>
                  <a:close/>
                  <a:moveTo>
                    <a:pt x="56579" y="56120"/>
                  </a:moveTo>
                  <a:lnTo>
                    <a:pt x="56579" y="56120"/>
                  </a:lnTo>
                  <a:lnTo>
                    <a:pt x="56579" y="56120"/>
                  </a:lnTo>
                  <a:lnTo>
                    <a:pt x="56579" y="56120"/>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nvGrpSpPr>
          <p:cNvPr id="25" name="Group 24">
            <a:extLst>
              <a:ext uri="{FF2B5EF4-FFF2-40B4-BE49-F238E27FC236}">
                <a16:creationId xmlns:a16="http://schemas.microsoft.com/office/drawing/2014/main" id="{5821B407-0AD2-44A0-9BE1-CE7F57E6B831}"/>
              </a:ext>
            </a:extLst>
          </p:cNvPr>
          <p:cNvGrpSpPr/>
          <p:nvPr/>
        </p:nvGrpSpPr>
        <p:grpSpPr>
          <a:xfrm>
            <a:off x="806222" y="2992224"/>
            <a:ext cx="360000" cy="360000"/>
            <a:chOff x="4137541" y="3186551"/>
            <a:chExt cx="645600" cy="645600"/>
          </a:xfrm>
        </p:grpSpPr>
        <p:sp>
          <p:nvSpPr>
            <p:cNvPr id="26" name="Shape 326">
              <a:extLst>
                <a:ext uri="{FF2B5EF4-FFF2-40B4-BE49-F238E27FC236}">
                  <a16:creationId xmlns:a16="http://schemas.microsoft.com/office/drawing/2014/main" id="{8CF609C9-3D2A-4A5E-933A-8FF7A510B80F}"/>
                </a:ext>
              </a:extLst>
            </p:cNvPr>
            <p:cNvSpPr/>
            <p:nvPr/>
          </p:nvSpPr>
          <p:spPr>
            <a:xfrm>
              <a:off x="4137541" y="3186551"/>
              <a:ext cx="645600" cy="645600"/>
            </a:xfrm>
            <a:prstGeom prst="ellipse">
              <a:avLst/>
            </a:prstGeom>
            <a:solidFill>
              <a:schemeClr val="accent3"/>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27" name="Shape 341">
              <a:extLst>
                <a:ext uri="{FF2B5EF4-FFF2-40B4-BE49-F238E27FC236}">
                  <a16:creationId xmlns:a16="http://schemas.microsoft.com/office/drawing/2014/main" id="{98ED5F0F-14E7-4392-9FB5-4881CA72EA43}"/>
                </a:ext>
              </a:extLst>
            </p:cNvPr>
            <p:cNvSpPr/>
            <p:nvPr/>
          </p:nvSpPr>
          <p:spPr>
            <a:xfrm>
              <a:off x="4258301" y="3345540"/>
              <a:ext cx="404100" cy="327600"/>
            </a:xfrm>
            <a:custGeom>
              <a:avLst/>
              <a:gdLst/>
              <a:ahLst/>
              <a:cxnLst/>
              <a:rect l="0" t="0" r="0" b="0"/>
              <a:pathLst>
                <a:path w="120000" h="120000" extrusionOk="0">
                  <a:moveTo>
                    <a:pt x="26688" y="66614"/>
                  </a:moveTo>
                  <a:cubicBezTo>
                    <a:pt x="17695" y="66614"/>
                    <a:pt x="10346" y="75708"/>
                    <a:pt x="10346" y="86692"/>
                  </a:cubicBezTo>
                  <a:cubicBezTo>
                    <a:pt x="10346" y="88700"/>
                    <a:pt x="11410" y="90000"/>
                    <a:pt x="13053" y="90000"/>
                  </a:cubicBezTo>
                  <a:cubicBezTo>
                    <a:pt x="14697" y="90000"/>
                    <a:pt x="15761" y="88700"/>
                    <a:pt x="15761" y="86692"/>
                  </a:cubicBezTo>
                  <a:cubicBezTo>
                    <a:pt x="15761" y="79370"/>
                    <a:pt x="20692" y="73346"/>
                    <a:pt x="26688" y="73346"/>
                  </a:cubicBezTo>
                  <a:cubicBezTo>
                    <a:pt x="28331" y="73346"/>
                    <a:pt x="29395" y="72047"/>
                    <a:pt x="29395" y="70039"/>
                  </a:cubicBezTo>
                  <a:cubicBezTo>
                    <a:pt x="29395" y="68031"/>
                    <a:pt x="28331" y="66614"/>
                    <a:pt x="26688" y="66614"/>
                  </a:cubicBezTo>
                  <a:close/>
                  <a:moveTo>
                    <a:pt x="92151" y="66614"/>
                  </a:moveTo>
                  <a:cubicBezTo>
                    <a:pt x="83158" y="66614"/>
                    <a:pt x="75809" y="75708"/>
                    <a:pt x="75809" y="86692"/>
                  </a:cubicBezTo>
                  <a:cubicBezTo>
                    <a:pt x="75809" y="88700"/>
                    <a:pt x="76873" y="90000"/>
                    <a:pt x="78517" y="90000"/>
                  </a:cubicBezTo>
                  <a:cubicBezTo>
                    <a:pt x="80161" y="90000"/>
                    <a:pt x="81321" y="88700"/>
                    <a:pt x="81321" y="86692"/>
                  </a:cubicBezTo>
                  <a:cubicBezTo>
                    <a:pt x="81321" y="79370"/>
                    <a:pt x="86156" y="73346"/>
                    <a:pt x="92151" y="73346"/>
                  </a:cubicBezTo>
                  <a:cubicBezTo>
                    <a:pt x="93795" y="73346"/>
                    <a:pt x="94955" y="72047"/>
                    <a:pt x="94955" y="70039"/>
                  </a:cubicBezTo>
                  <a:cubicBezTo>
                    <a:pt x="94955" y="68031"/>
                    <a:pt x="93795" y="66614"/>
                    <a:pt x="92151" y="66614"/>
                  </a:cubicBezTo>
                  <a:close/>
                  <a:moveTo>
                    <a:pt x="116712" y="72047"/>
                  </a:moveTo>
                  <a:lnTo>
                    <a:pt x="96792" y="13346"/>
                  </a:lnTo>
                  <a:lnTo>
                    <a:pt x="96792" y="13346"/>
                  </a:lnTo>
                  <a:cubicBezTo>
                    <a:pt x="94665" y="5669"/>
                    <a:pt x="88670" y="0"/>
                    <a:pt x="81514" y="0"/>
                  </a:cubicBezTo>
                  <a:cubicBezTo>
                    <a:pt x="72522" y="0"/>
                    <a:pt x="65173" y="8976"/>
                    <a:pt x="65173" y="19960"/>
                  </a:cubicBezTo>
                  <a:lnTo>
                    <a:pt x="54246" y="19960"/>
                  </a:lnTo>
                  <a:cubicBezTo>
                    <a:pt x="54246" y="8976"/>
                    <a:pt x="46897" y="0"/>
                    <a:pt x="37904" y="0"/>
                  </a:cubicBezTo>
                  <a:cubicBezTo>
                    <a:pt x="30749" y="0"/>
                    <a:pt x="24754" y="5669"/>
                    <a:pt x="22626" y="13346"/>
                  </a:cubicBezTo>
                  <a:lnTo>
                    <a:pt x="22626" y="13346"/>
                  </a:lnTo>
                  <a:lnTo>
                    <a:pt x="2707" y="72047"/>
                  </a:lnTo>
                  <a:cubicBezTo>
                    <a:pt x="1063" y="76299"/>
                    <a:pt x="0" y="81377"/>
                    <a:pt x="0" y="86692"/>
                  </a:cubicBezTo>
                  <a:cubicBezTo>
                    <a:pt x="0" y="105000"/>
                    <a:pt x="12280" y="120000"/>
                    <a:pt x="27268" y="120000"/>
                  </a:cubicBezTo>
                  <a:cubicBezTo>
                    <a:pt x="40322" y="120000"/>
                    <a:pt x="51539" y="108661"/>
                    <a:pt x="53956" y="93307"/>
                  </a:cubicBezTo>
                  <a:lnTo>
                    <a:pt x="66043" y="93307"/>
                  </a:lnTo>
                  <a:cubicBezTo>
                    <a:pt x="68460" y="108661"/>
                    <a:pt x="79677" y="120000"/>
                    <a:pt x="92731" y="120000"/>
                  </a:cubicBezTo>
                  <a:cubicBezTo>
                    <a:pt x="107719" y="120000"/>
                    <a:pt x="120000" y="105000"/>
                    <a:pt x="120000" y="86692"/>
                  </a:cubicBezTo>
                  <a:cubicBezTo>
                    <a:pt x="119516" y="81377"/>
                    <a:pt x="118356" y="76653"/>
                    <a:pt x="116712" y="72047"/>
                  </a:cubicBezTo>
                  <a:close/>
                  <a:moveTo>
                    <a:pt x="26688" y="113385"/>
                  </a:moveTo>
                  <a:cubicBezTo>
                    <a:pt x="14697" y="113385"/>
                    <a:pt x="4834" y="101338"/>
                    <a:pt x="4834" y="86692"/>
                  </a:cubicBezTo>
                  <a:cubicBezTo>
                    <a:pt x="4834" y="72047"/>
                    <a:pt x="14697" y="60000"/>
                    <a:pt x="26688" y="60000"/>
                  </a:cubicBezTo>
                  <a:cubicBezTo>
                    <a:pt x="38678" y="60000"/>
                    <a:pt x="48541" y="72047"/>
                    <a:pt x="48541" y="86692"/>
                  </a:cubicBezTo>
                  <a:cubicBezTo>
                    <a:pt x="48541" y="101338"/>
                    <a:pt x="38678" y="113385"/>
                    <a:pt x="26688" y="113385"/>
                  </a:cubicBezTo>
                  <a:close/>
                  <a:moveTo>
                    <a:pt x="48541" y="66614"/>
                  </a:moveTo>
                  <a:cubicBezTo>
                    <a:pt x="43609" y="58700"/>
                    <a:pt x="35680" y="53385"/>
                    <a:pt x="26688" y="53385"/>
                  </a:cubicBezTo>
                  <a:cubicBezTo>
                    <a:pt x="21756" y="53385"/>
                    <a:pt x="16921" y="55039"/>
                    <a:pt x="13053" y="57992"/>
                  </a:cubicBezTo>
                  <a:lnTo>
                    <a:pt x="27751" y="14645"/>
                  </a:lnTo>
                  <a:lnTo>
                    <a:pt x="27751" y="14645"/>
                  </a:lnTo>
                  <a:cubicBezTo>
                    <a:pt x="29395" y="10039"/>
                    <a:pt x="33263" y="6968"/>
                    <a:pt x="37614" y="6968"/>
                  </a:cubicBezTo>
                  <a:cubicBezTo>
                    <a:pt x="43319" y="6968"/>
                    <a:pt x="47961" y="12283"/>
                    <a:pt x="48541" y="19015"/>
                  </a:cubicBezTo>
                  <a:lnTo>
                    <a:pt x="48541" y="19015"/>
                  </a:lnTo>
                  <a:lnTo>
                    <a:pt x="48541" y="66614"/>
                  </a:lnTo>
                  <a:close/>
                  <a:moveTo>
                    <a:pt x="64883" y="86692"/>
                  </a:moveTo>
                  <a:lnTo>
                    <a:pt x="53956" y="86692"/>
                  </a:lnTo>
                  <a:lnTo>
                    <a:pt x="53956" y="79960"/>
                  </a:lnTo>
                  <a:lnTo>
                    <a:pt x="64883" y="79960"/>
                  </a:lnTo>
                  <a:lnTo>
                    <a:pt x="64883" y="86692"/>
                  </a:lnTo>
                  <a:close/>
                  <a:moveTo>
                    <a:pt x="64883" y="73346"/>
                  </a:moveTo>
                  <a:lnTo>
                    <a:pt x="53956" y="73346"/>
                  </a:lnTo>
                  <a:lnTo>
                    <a:pt x="53956" y="26692"/>
                  </a:lnTo>
                  <a:lnTo>
                    <a:pt x="64883" y="26692"/>
                  </a:lnTo>
                  <a:lnTo>
                    <a:pt x="64883" y="73346"/>
                  </a:lnTo>
                  <a:close/>
                  <a:moveTo>
                    <a:pt x="70394" y="19015"/>
                  </a:moveTo>
                  <a:lnTo>
                    <a:pt x="70394" y="19015"/>
                  </a:lnTo>
                  <a:cubicBezTo>
                    <a:pt x="70878" y="12283"/>
                    <a:pt x="75519" y="6614"/>
                    <a:pt x="81321" y="6614"/>
                  </a:cubicBezTo>
                  <a:cubicBezTo>
                    <a:pt x="85672" y="6614"/>
                    <a:pt x="89443" y="10039"/>
                    <a:pt x="91087" y="14291"/>
                  </a:cubicBezTo>
                  <a:lnTo>
                    <a:pt x="91087" y="14291"/>
                  </a:lnTo>
                  <a:lnTo>
                    <a:pt x="105882" y="57637"/>
                  </a:lnTo>
                  <a:cubicBezTo>
                    <a:pt x="101724" y="54685"/>
                    <a:pt x="97082" y="53031"/>
                    <a:pt x="92151" y="53031"/>
                  </a:cubicBezTo>
                  <a:cubicBezTo>
                    <a:pt x="83158" y="53031"/>
                    <a:pt x="75229" y="58346"/>
                    <a:pt x="70394" y="66377"/>
                  </a:cubicBezTo>
                  <a:lnTo>
                    <a:pt x="70394" y="19015"/>
                  </a:lnTo>
                  <a:close/>
                  <a:moveTo>
                    <a:pt x="92151" y="113385"/>
                  </a:moveTo>
                  <a:cubicBezTo>
                    <a:pt x="80161" y="113385"/>
                    <a:pt x="70394" y="101338"/>
                    <a:pt x="70394" y="86692"/>
                  </a:cubicBezTo>
                  <a:cubicBezTo>
                    <a:pt x="70394" y="72047"/>
                    <a:pt x="80161" y="60000"/>
                    <a:pt x="92151" y="60000"/>
                  </a:cubicBezTo>
                  <a:cubicBezTo>
                    <a:pt x="104238" y="60000"/>
                    <a:pt x="114004" y="72047"/>
                    <a:pt x="114004" y="86692"/>
                  </a:cubicBezTo>
                  <a:cubicBezTo>
                    <a:pt x="114004" y="101338"/>
                    <a:pt x="104238" y="113385"/>
                    <a:pt x="92151" y="113385"/>
                  </a:cubicBez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nvGrpSpPr>
          <p:cNvPr id="28" name="Group 27">
            <a:extLst>
              <a:ext uri="{FF2B5EF4-FFF2-40B4-BE49-F238E27FC236}">
                <a16:creationId xmlns:a16="http://schemas.microsoft.com/office/drawing/2014/main" id="{512814E5-1F72-4A4F-9184-16161368EE45}"/>
              </a:ext>
            </a:extLst>
          </p:cNvPr>
          <p:cNvGrpSpPr/>
          <p:nvPr/>
        </p:nvGrpSpPr>
        <p:grpSpPr>
          <a:xfrm>
            <a:off x="823883" y="4391749"/>
            <a:ext cx="360000" cy="360000"/>
            <a:chOff x="4137527" y="4193176"/>
            <a:chExt cx="645600" cy="645600"/>
          </a:xfrm>
        </p:grpSpPr>
        <p:sp>
          <p:nvSpPr>
            <p:cNvPr id="29" name="Shape 325">
              <a:extLst>
                <a:ext uri="{FF2B5EF4-FFF2-40B4-BE49-F238E27FC236}">
                  <a16:creationId xmlns:a16="http://schemas.microsoft.com/office/drawing/2014/main" id="{E286C6FA-56EE-4F61-941D-6AA226A532D8}"/>
                </a:ext>
              </a:extLst>
            </p:cNvPr>
            <p:cNvSpPr/>
            <p:nvPr/>
          </p:nvSpPr>
          <p:spPr>
            <a:xfrm>
              <a:off x="4137527" y="4193176"/>
              <a:ext cx="645600" cy="645600"/>
            </a:xfrm>
            <a:prstGeom prst="ellipse">
              <a:avLst/>
            </a:prstGeom>
            <a:solidFill>
              <a:schemeClr val="accent4"/>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
          <p:nvSpPr>
            <p:cNvPr id="33" name="Shape 342">
              <a:extLst>
                <a:ext uri="{FF2B5EF4-FFF2-40B4-BE49-F238E27FC236}">
                  <a16:creationId xmlns:a16="http://schemas.microsoft.com/office/drawing/2014/main" id="{EB4AB63F-ED07-4143-87D0-7B56498DB777}"/>
                </a:ext>
              </a:extLst>
            </p:cNvPr>
            <p:cNvSpPr/>
            <p:nvPr/>
          </p:nvSpPr>
          <p:spPr>
            <a:xfrm>
              <a:off x="4258272" y="4319182"/>
              <a:ext cx="404100" cy="393600"/>
            </a:xfrm>
            <a:custGeom>
              <a:avLst/>
              <a:gdLst/>
              <a:ahLst/>
              <a:cxnLst/>
              <a:rect l="0" t="0" r="0" b="0"/>
              <a:pathLst>
                <a:path w="120000" h="120000" extrusionOk="0">
                  <a:moveTo>
                    <a:pt x="60000" y="54589"/>
                  </a:moveTo>
                  <a:cubicBezTo>
                    <a:pt x="57004" y="54589"/>
                    <a:pt x="54589" y="57004"/>
                    <a:pt x="54589" y="60000"/>
                  </a:cubicBezTo>
                  <a:cubicBezTo>
                    <a:pt x="54589" y="62995"/>
                    <a:pt x="57004" y="65410"/>
                    <a:pt x="60000" y="65410"/>
                  </a:cubicBezTo>
                  <a:cubicBezTo>
                    <a:pt x="62995" y="65410"/>
                    <a:pt x="65507" y="62995"/>
                    <a:pt x="65507" y="60000"/>
                  </a:cubicBezTo>
                  <a:cubicBezTo>
                    <a:pt x="65507" y="57004"/>
                    <a:pt x="62995" y="54589"/>
                    <a:pt x="60000" y="54589"/>
                  </a:cubicBezTo>
                  <a:close/>
                  <a:moveTo>
                    <a:pt x="120000" y="60000"/>
                  </a:moveTo>
                  <a:cubicBezTo>
                    <a:pt x="120000" y="53429"/>
                    <a:pt x="112077" y="47729"/>
                    <a:pt x="99516" y="43671"/>
                  </a:cubicBezTo>
                  <a:cubicBezTo>
                    <a:pt x="105507" y="31884"/>
                    <a:pt x="107149" y="22125"/>
                    <a:pt x="102512" y="17487"/>
                  </a:cubicBezTo>
                  <a:cubicBezTo>
                    <a:pt x="97874" y="12850"/>
                    <a:pt x="88115" y="14202"/>
                    <a:pt x="76328" y="20483"/>
                  </a:cubicBezTo>
                  <a:cubicBezTo>
                    <a:pt x="72270" y="7922"/>
                    <a:pt x="66570" y="0"/>
                    <a:pt x="60000" y="0"/>
                  </a:cubicBezTo>
                  <a:cubicBezTo>
                    <a:pt x="53429" y="0"/>
                    <a:pt x="47729" y="7922"/>
                    <a:pt x="43671" y="20483"/>
                  </a:cubicBezTo>
                  <a:cubicBezTo>
                    <a:pt x="31884" y="14492"/>
                    <a:pt x="22125" y="12850"/>
                    <a:pt x="17487" y="17487"/>
                  </a:cubicBezTo>
                  <a:cubicBezTo>
                    <a:pt x="12850" y="22125"/>
                    <a:pt x="14202" y="31884"/>
                    <a:pt x="20483" y="43671"/>
                  </a:cubicBezTo>
                  <a:cubicBezTo>
                    <a:pt x="7922" y="47729"/>
                    <a:pt x="0" y="53429"/>
                    <a:pt x="0" y="60000"/>
                  </a:cubicBezTo>
                  <a:cubicBezTo>
                    <a:pt x="0" y="66570"/>
                    <a:pt x="7922" y="72270"/>
                    <a:pt x="20483" y="76328"/>
                  </a:cubicBezTo>
                  <a:cubicBezTo>
                    <a:pt x="14492" y="88115"/>
                    <a:pt x="12850" y="97874"/>
                    <a:pt x="17487" y="102512"/>
                  </a:cubicBezTo>
                  <a:cubicBezTo>
                    <a:pt x="22125" y="107149"/>
                    <a:pt x="31884" y="105797"/>
                    <a:pt x="43671" y="99516"/>
                  </a:cubicBezTo>
                  <a:cubicBezTo>
                    <a:pt x="47729" y="112077"/>
                    <a:pt x="53429" y="120000"/>
                    <a:pt x="60000" y="120000"/>
                  </a:cubicBezTo>
                  <a:cubicBezTo>
                    <a:pt x="66570" y="120000"/>
                    <a:pt x="72270" y="112077"/>
                    <a:pt x="76328" y="99516"/>
                  </a:cubicBezTo>
                  <a:cubicBezTo>
                    <a:pt x="88115" y="105507"/>
                    <a:pt x="97874" y="107149"/>
                    <a:pt x="102512" y="102512"/>
                  </a:cubicBezTo>
                  <a:cubicBezTo>
                    <a:pt x="107149" y="97874"/>
                    <a:pt x="105797" y="88115"/>
                    <a:pt x="99516" y="76328"/>
                  </a:cubicBezTo>
                  <a:cubicBezTo>
                    <a:pt x="112077" y="72270"/>
                    <a:pt x="120000" y="66570"/>
                    <a:pt x="120000" y="60000"/>
                  </a:cubicBezTo>
                  <a:close/>
                  <a:moveTo>
                    <a:pt x="5507" y="60000"/>
                  </a:moveTo>
                  <a:cubicBezTo>
                    <a:pt x="5507" y="55362"/>
                    <a:pt x="12270" y="51014"/>
                    <a:pt x="22898" y="48019"/>
                  </a:cubicBezTo>
                  <a:cubicBezTo>
                    <a:pt x="25120" y="51787"/>
                    <a:pt x="27826" y="55942"/>
                    <a:pt x="31111" y="60000"/>
                  </a:cubicBezTo>
                  <a:cubicBezTo>
                    <a:pt x="28115" y="64057"/>
                    <a:pt x="25120" y="68212"/>
                    <a:pt x="22898" y="71980"/>
                  </a:cubicBezTo>
                  <a:cubicBezTo>
                    <a:pt x="12270" y="68985"/>
                    <a:pt x="5507" y="64637"/>
                    <a:pt x="5507" y="60000"/>
                  </a:cubicBezTo>
                  <a:close/>
                  <a:moveTo>
                    <a:pt x="38454" y="51014"/>
                  </a:moveTo>
                  <a:cubicBezTo>
                    <a:pt x="37101" y="52657"/>
                    <a:pt x="35748" y="54299"/>
                    <a:pt x="34396" y="55652"/>
                  </a:cubicBezTo>
                  <a:cubicBezTo>
                    <a:pt x="31884" y="52657"/>
                    <a:pt x="29758" y="49661"/>
                    <a:pt x="28115" y="46666"/>
                  </a:cubicBezTo>
                  <a:cubicBezTo>
                    <a:pt x="31400" y="45797"/>
                    <a:pt x="35169" y="45314"/>
                    <a:pt x="39033" y="44734"/>
                  </a:cubicBezTo>
                  <a:cubicBezTo>
                    <a:pt x="38743" y="46956"/>
                    <a:pt x="38454" y="49082"/>
                    <a:pt x="38454" y="51014"/>
                  </a:cubicBezTo>
                  <a:close/>
                  <a:moveTo>
                    <a:pt x="39033" y="74975"/>
                  </a:moveTo>
                  <a:cubicBezTo>
                    <a:pt x="35169" y="74492"/>
                    <a:pt x="31400" y="73913"/>
                    <a:pt x="28115" y="73043"/>
                  </a:cubicBezTo>
                  <a:cubicBezTo>
                    <a:pt x="30048" y="70048"/>
                    <a:pt x="32173" y="67053"/>
                    <a:pt x="34396" y="64057"/>
                  </a:cubicBezTo>
                  <a:cubicBezTo>
                    <a:pt x="35748" y="65700"/>
                    <a:pt x="37101" y="67053"/>
                    <a:pt x="38454" y="68695"/>
                  </a:cubicBezTo>
                  <a:cubicBezTo>
                    <a:pt x="38454" y="70917"/>
                    <a:pt x="38743" y="73043"/>
                    <a:pt x="39033" y="74975"/>
                  </a:cubicBezTo>
                  <a:close/>
                  <a:moveTo>
                    <a:pt x="21545" y="98454"/>
                  </a:moveTo>
                  <a:cubicBezTo>
                    <a:pt x="18260" y="95169"/>
                    <a:pt x="19903" y="87246"/>
                    <a:pt x="25410" y="77681"/>
                  </a:cubicBezTo>
                  <a:cubicBezTo>
                    <a:pt x="29758" y="78840"/>
                    <a:pt x="34396" y="79903"/>
                    <a:pt x="39516" y="80483"/>
                  </a:cubicBezTo>
                  <a:cubicBezTo>
                    <a:pt x="40096" y="85603"/>
                    <a:pt x="41159" y="90241"/>
                    <a:pt x="42318" y="94589"/>
                  </a:cubicBezTo>
                  <a:cubicBezTo>
                    <a:pt x="32463" y="100096"/>
                    <a:pt x="24830" y="102028"/>
                    <a:pt x="21545" y="98454"/>
                  </a:cubicBezTo>
                  <a:close/>
                  <a:moveTo>
                    <a:pt x="39516" y="39516"/>
                  </a:moveTo>
                  <a:cubicBezTo>
                    <a:pt x="34396" y="40096"/>
                    <a:pt x="29758" y="41159"/>
                    <a:pt x="25410" y="42318"/>
                  </a:cubicBezTo>
                  <a:cubicBezTo>
                    <a:pt x="19903" y="32463"/>
                    <a:pt x="18260" y="24830"/>
                    <a:pt x="21545" y="21545"/>
                  </a:cubicBezTo>
                  <a:cubicBezTo>
                    <a:pt x="24830" y="18260"/>
                    <a:pt x="32753" y="19903"/>
                    <a:pt x="42318" y="25410"/>
                  </a:cubicBezTo>
                  <a:cubicBezTo>
                    <a:pt x="41159" y="29758"/>
                    <a:pt x="40096" y="34396"/>
                    <a:pt x="39516" y="39516"/>
                  </a:cubicBezTo>
                  <a:close/>
                  <a:moveTo>
                    <a:pt x="74975" y="39033"/>
                  </a:moveTo>
                  <a:cubicBezTo>
                    <a:pt x="73140" y="38743"/>
                    <a:pt x="70917" y="38743"/>
                    <a:pt x="68695" y="38454"/>
                  </a:cubicBezTo>
                  <a:cubicBezTo>
                    <a:pt x="67053" y="37101"/>
                    <a:pt x="65700" y="35748"/>
                    <a:pt x="64057" y="34396"/>
                  </a:cubicBezTo>
                  <a:cubicBezTo>
                    <a:pt x="67053" y="31884"/>
                    <a:pt x="70144" y="29758"/>
                    <a:pt x="73140" y="28115"/>
                  </a:cubicBezTo>
                  <a:cubicBezTo>
                    <a:pt x="73913" y="31400"/>
                    <a:pt x="74782" y="34879"/>
                    <a:pt x="74975" y="39033"/>
                  </a:cubicBezTo>
                  <a:close/>
                  <a:moveTo>
                    <a:pt x="60000" y="5507"/>
                  </a:moveTo>
                  <a:cubicBezTo>
                    <a:pt x="64637" y="5507"/>
                    <a:pt x="68985" y="12270"/>
                    <a:pt x="71980" y="22898"/>
                  </a:cubicBezTo>
                  <a:cubicBezTo>
                    <a:pt x="68212" y="25120"/>
                    <a:pt x="64057" y="27826"/>
                    <a:pt x="60000" y="31111"/>
                  </a:cubicBezTo>
                  <a:cubicBezTo>
                    <a:pt x="55942" y="27826"/>
                    <a:pt x="51787" y="25120"/>
                    <a:pt x="48019" y="22898"/>
                  </a:cubicBezTo>
                  <a:cubicBezTo>
                    <a:pt x="51014" y="12270"/>
                    <a:pt x="55362" y="5507"/>
                    <a:pt x="60000" y="5507"/>
                  </a:cubicBezTo>
                  <a:close/>
                  <a:moveTo>
                    <a:pt x="46666" y="28115"/>
                  </a:moveTo>
                  <a:cubicBezTo>
                    <a:pt x="49661" y="30048"/>
                    <a:pt x="52657" y="32173"/>
                    <a:pt x="55652" y="34396"/>
                  </a:cubicBezTo>
                  <a:cubicBezTo>
                    <a:pt x="54009" y="35748"/>
                    <a:pt x="52367" y="37101"/>
                    <a:pt x="51014" y="38454"/>
                  </a:cubicBezTo>
                  <a:cubicBezTo>
                    <a:pt x="48792" y="38454"/>
                    <a:pt x="46956" y="38743"/>
                    <a:pt x="44734" y="39033"/>
                  </a:cubicBezTo>
                  <a:cubicBezTo>
                    <a:pt x="45314" y="34879"/>
                    <a:pt x="46086" y="31400"/>
                    <a:pt x="46666" y="28115"/>
                  </a:cubicBezTo>
                  <a:close/>
                  <a:moveTo>
                    <a:pt x="45024" y="80966"/>
                  </a:moveTo>
                  <a:cubicBezTo>
                    <a:pt x="46956" y="81256"/>
                    <a:pt x="49082" y="81256"/>
                    <a:pt x="51304" y="81545"/>
                  </a:cubicBezTo>
                  <a:cubicBezTo>
                    <a:pt x="52946" y="82898"/>
                    <a:pt x="54299" y="84251"/>
                    <a:pt x="55942" y="85603"/>
                  </a:cubicBezTo>
                  <a:cubicBezTo>
                    <a:pt x="52946" y="88115"/>
                    <a:pt x="49951" y="90241"/>
                    <a:pt x="46956" y="91884"/>
                  </a:cubicBezTo>
                  <a:cubicBezTo>
                    <a:pt x="46086" y="88599"/>
                    <a:pt x="45314" y="85120"/>
                    <a:pt x="45024" y="80966"/>
                  </a:cubicBezTo>
                  <a:close/>
                  <a:moveTo>
                    <a:pt x="60000" y="114492"/>
                  </a:moveTo>
                  <a:cubicBezTo>
                    <a:pt x="55362" y="114492"/>
                    <a:pt x="51014" y="107729"/>
                    <a:pt x="48019" y="97101"/>
                  </a:cubicBezTo>
                  <a:cubicBezTo>
                    <a:pt x="51787" y="94879"/>
                    <a:pt x="55942" y="92173"/>
                    <a:pt x="60000" y="88888"/>
                  </a:cubicBezTo>
                  <a:cubicBezTo>
                    <a:pt x="64057" y="92173"/>
                    <a:pt x="68212" y="94879"/>
                    <a:pt x="71980" y="97101"/>
                  </a:cubicBezTo>
                  <a:cubicBezTo>
                    <a:pt x="68985" y="107729"/>
                    <a:pt x="64637" y="114492"/>
                    <a:pt x="60000" y="114492"/>
                  </a:cubicBezTo>
                  <a:close/>
                  <a:moveTo>
                    <a:pt x="73333" y="91884"/>
                  </a:moveTo>
                  <a:cubicBezTo>
                    <a:pt x="70338" y="89951"/>
                    <a:pt x="67342" y="87826"/>
                    <a:pt x="64347" y="85603"/>
                  </a:cubicBezTo>
                  <a:cubicBezTo>
                    <a:pt x="65990" y="84251"/>
                    <a:pt x="67632" y="82898"/>
                    <a:pt x="68985" y="81545"/>
                  </a:cubicBezTo>
                  <a:cubicBezTo>
                    <a:pt x="71207" y="81545"/>
                    <a:pt x="73140" y="81256"/>
                    <a:pt x="75265" y="80966"/>
                  </a:cubicBezTo>
                  <a:cubicBezTo>
                    <a:pt x="74782" y="85120"/>
                    <a:pt x="73913" y="88599"/>
                    <a:pt x="73333" y="91884"/>
                  </a:cubicBezTo>
                  <a:close/>
                  <a:moveTo>
                    <a:pt x="76135" y="66859"/>
                  </a:moveTo>
                  <a:cubicBezTo>
                    <a:pt x="74782" y="68405"/>
                    <a:pt x="73140" y="70048"/>
                    <a:pt x="71497" y="71690"/>
                  </a:cubicBezTo>
                  <a:cubicBezTo>
                    <a:pt x="69855" y="73333"/>
                    <a:pt x="68212" y="74975"/>
                    <a:pt x="66570" y="76328"/>
                  </a:cubicBezTo>
                  <a:cubicBezTo>
                    <a:pt x="64347" y="76328"/>
                    <a:pt x="62222" y="76618"/>
                    <a:pt x="59710" y="76618"/>
                  </a:cubicBezTo>
                  <a:cubicBezTo>
                    <a:pt x="57584" y="76618"/>
                    <a:pt x="55072" y="76618"/>
                    <a:pt x="52946" y="76328"/>
                  </a:cubicBezTo>
                  <a:cubicBezTo>
                    <a:pt x="51304" y="74975"/>
                    <a:pt x="49661" y="73333"/>
                    <a:pt x="48019" y="71690"/>
                  </a:cubicBezTo>
                  <a:cubicBezTo>
                    <a:pt x="46376" y="70048"/>
                    <a:pt x="44734" y="68405"/>
                    <a:pt x="43381" y="66859"/>
                  </a:cubicBezTo>
                  <a:cubicBezTo>
                    <a:pt x="43381" y="64637"/>
                    <a:pt x="43091" y="62415"/>
                    <a:pt x="43091" y="60000"/>
                  </a:cubicBezTo>
                  <a:cubicBezTo>
                    <a:pt x="43091" y="57584"/>
                    <a:pt x="43091" y="55362"/>
                    <a:pt x="43381" y="53140"/>
                  </a:cubicBezTo>
                  <a:cubicBezTo>
                    <a:pt x="44734" y="51594"/>
                    <a:pt x="46376" y="49951"/>
                    <a:pt x="48019" y="48309"/>
                  </a:cubicBezTo>
                  <a:cubicBezTo>
                    <a:pt x="49661" y="46666"/>
                    <a:pt x="51304" y="45024"/>
                    <a:pt x="52946" y="43671"/>
                  </a:cubicBezTo>
                  <a:cubicBezTo>
                    <a:pt x="55072" y="43671"/>
                    <a:pt x="57294" y="43381"/>
                    <a:pt x="59710" y="43381"/>
                  </a:cubicBezTo>
                  <a:cubicBezTo>
                    <a:pt x="61932" y="43381"/>
                    <a:pt x="64347" y="43381"/>
                    <a:pt x="66570" y="43671"/>
                  </a:cubicBezTo>
                  <a:cubicBezTo>
                    <a:pt x="68212" y="45024"/>
                    <a:pt x="69855" y="46666"/>
                    <a:pt x="71497" y="48309"/>
                  </a:cubicBezTo>
                  <a:cubicBezTo>
                    <a:pt x="73140" y="49951"/>
                    <a:pt x="74782" y="51594"/>
                    <a:pt x="76135" y="53140"/>
                  </a:cubicBezTo>
                  <a:cubicBezTo>
                    <a:pt x="76135" y="55362"/>
                    <a:pt x="76328" y="57584"/>
                    <a:pt x="76328" y="60000"/>
                  </a:cubicBezTo>
                  <a:cubicBezTo>
                    <a:pt x="76328" y="62415"/>
                    <a:pt x="76328" y="64637"/>
                    <a:pt x="76135" y="66859"/>
                  </a:cubicBezTo>
                  <a:close/>
                  <a:moveTo>
                    <a:pt x="98454" y="21545"/>
                  </a:moveTo>
                  <a:cubicBezTo>
                    <a:pt x="101739" y="24830"/>
                    <a:pt x="100096" y="32753"/>
                    <a:pt x="94685" y="42318"/>
                  </a:cubicBezTo>
                  <a:cubicBezTo>
                    <a:pt x="90241" y="41159"/>
                    <a:pt x="85603" y="40096"/>
                    <a:pt x="80483" y="39516"/>
                  </a:cubicBezTo>
                  <a:cubicBezTo>
                    <a:pt x="79903" y="34396"/>
                    <a:pt x="78840" y="29758"/>
                    <a:pt x="77777" y="25410"/>
                  </a:cubicBezTo>
                  <a:cubicBezTo>
                    <a:pt x="87536" y="19903"/>
                    <a:pt x="95169" y="17971"/>
                    <a:pt x="98454" y="21545"/>
                  </a:cubicBezTo>
                  <a:close/>
                  <a:moveTo>
                    <a:pt x="85603" y="55652"/>
                  </a:moveTo>
                  <a:cubicBezTo>
                    <a:pt x="84251" y="54009"/>
                    <a:pt x="82898" y="52657"/>
                    <a:pt x="81545" y="51014"/>
                  </a:cubicBezTo>
                  <a:cubicBezTo>
                    <a:pt x="81545" y="48792"/>
                    <a:pt x="81256" y="46956"/>
                    <a:pt x="80966" y="44734"/>
                  </a:cubicBezTo>
                  <a:cubicBezTo>
                    <a:pt x="84830" y="45314"/>
                    <a:pt x="88599" y="45797"/>
                    <a:pt x="91884" y="46666"/>
                  </a:cubicBezTo>
                  <a:cubicBezTo>
                    <a:pt x="90048" y="49661"/>
                    <a:pt x="88115" y="52657"/>
                    <a:pt x="85603" y="55652"/>
                  </a:cubicBezTo>
                  <a:close/>
                  <a:moveTo>
                    <a:pt x="85603" y="64347"/>
                  </a:moveTo>
                  <a:cubicBezTo>
                    <a:pt x="88115" y="67342"/>
                    <a:pt x="90241" y="70338"/>
                    <a:pt x="91884" y="73333"/>
                  </a:cubicBezTo>
                  <a:cubicBezTo>
                    <a:pt x="88599" y="74202"/>
                    <a:pt x="84830" y="74685"/>
                    <a:pt x="80966" y="75265"/>
                  </a:cubicBezTo>
                  <a:cubicBezTo>
                    <a:pt x="81256" y="73333"/>
                    <a:pt x="81256" y="71207"/>
                    <a:pt x="81545" y="68985"/>
                  </a:cubicBezTo>
                  <a:cubicBezTo>
                    <a:pt x="82898" y="67342"/>
                    <a:pt x="84251" y="65700"/>
                    <a:pt x="85603" y="64347"/>
                  </a:cubicBezTo>
                  <a:close/>
                  <a:moveTo>
                    <a:pt x="98454" y="98454"/>
                  </a:moveTo>
                  <a:cubicBezTo>
                    <a:pt x="95169" y="101739"/>
                    <a:pt x="87246" y="100096"/>
                    <a:pt x="77777" y="94589"/>
                  </a:cubicBezTo>
                  <a:cubicBezTo>
                    <a:pt x="78840" y="90241"/>
                    <a:pt x="79903" y="85603"/>
                    <a:pt x="80483" y="80483"/>
                  </a:cubicBezTo>
                  <a:cubicBezTo>
                    <a:pt x="85603" y="79903"/>
                    <a:pt x="90241" y="78840"/>
                    <a:pt x="94685" y="77681"/>
                  </a:cubicBezTo>
                  <a:cubicBezTo>
                    <a:pt x="100096" y="87536"/>
                    <a:pt x="102028" y="95169"/>
                    <a:pt x="98454" y="98454"/>
                  </a:cubicBezTo>
                  <a:close/>
                  <a:moveTo>
                    <a:pt x="97101" y="71980"/>
                  </a:moveTo>
                  <a:cubicBezTo>
                    <a:pt x="94879" y="68212"/>
                    <a:pt x="92173" y="64057"/>
                    <a:pt x="88888" y="60000"/>
                  </a:cubicBezTo>
                  <a:cubicBezTo>
                    <a:pt x="91884" y="55942"/>
                    <a:pt x="94879" y="51787"/>
                    <a:pt x="97101" y="48019"/>
                  </a:cubicBezTo>
                  <a:cubicBezTo>
                    <a:pt x="107729" y="51014"/>
                    <a:pt x="114589" y="55362"/>
                    <a:pt x="114589" y="60000"/>
                  </a:cubicBezTo>
                  <a:cubicBezTo>
                    <a:pt x="114589" y="64637"/>
                    <a:pt x="107729" y="68985"/>
                    <a:pt x="97101" y="71980"/>
                  </a:cubicBez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grpSp>
      <p:grpSp>
        <p:nvGrpSpPr>
          <p:cNvPr id="9" name="Group 8">
            <a:extLst>
              <a:ext uri="{FF2B5EF4-FFF2-40B4-BE49-F238E27FC236}">
                <a16:creationId xmlns:a16="http://schemas.microsoft.com/office/drawing/2014/main" id="{FE9EC12A-82B3-4E27-93AE-C752BD7DE0A4}"/>
              </a:ext>
            </a:extLst>
          </p:cNvPr>
          <p:cNvGrpSpPr/>
          <p:nvPr/>
        </p:nvGrpSpPr>
        <p:grpSpPr>
          <a:xfrm>
            <a:off x="823883" y="3995128"/>
            <a:ext cx="360000" cy="360000"/>
            <a:chOff x="4480899" y="2043734"/>
            <a:chExt cx="645600" cy="645600"/>
          </a:xfrm>
        </p:grpSpPr>
        <p:sp>
          <p:nvSpPr>
            <p:cNvPr id="34" name="Shape 324">
              <a:extLst>
                <a:ext uri="{FF2B5EF4-FFF2-40B4-BE49-F238E27FC236}">
                  <a16:creationId xmlns:a16="http://schemas.microsoft.com/office/drawing/2014/main" id="{7A61FE2B-6AA9-4AB6-8939-E67B6BAD383B}"/>
                </a:ext>
              </a:extLst>
            </p:cNvPr>
            <p:cNvSpPr/>
            <p:nvPr/>
          </p:nvSpPr>
          <p:spPr>
            <a:xfrm>
              <a:off x="4480899" y="2043734"/>
              <a:ext cx="645600" cy="645600"/>
            </a:xfrm>
            <a:prstGeom prst="ellipse">
              <a:avLst/>
            </a:prstGeom>
            <a:solidFill>
              <a:srgbClr val="F0506E"/>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8" name="Graphic 7" descr="Euro with solid fill">
              <a:extLst>
                <a:ext uri="{FF2B5EF4-FFF2-40B4-BE49-F238E27FC236}">
                  <a16:creationId xmlns:a16="http://schemas.microsoft.com/office/drawing/2014/main" id="{14129969-D400-4576-990E-77E63A0D80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55095" y="2150534"/>
              <a:ext cx="432000" cy="432000"/>
            </a:xfrm>
            <a:prstGeom prst="rect">
              <a:avLst/>
            </a:prstGeom>
          </p:spPr>
        </p:pic>
      </p:grpSp>
      <p:grpSp>
        <p:nvGrpSpPr>
          <p:cNvPr id="62" name="Group 61">
            <a:extLst>
              <a:ext uri="{FF2B5EF4-FFF2-40B4-BE49-F238E27FC236}">
                <a16:creationId xmlns:a16="http://schemas.microsoft.com/office/drawing/2014/main" id="{5C6058FD-9910-4267-BF80-8C7058F51237}"/>
              </a:ext>
            </a:extLst>
          </p:cNvPr>
          <p:cNvGrpSpPr/>
          <p:nvPr/>
        </p:nvGrpSpPr>
        <p:grpSpPr>
          <a:xfrm>
            <a:off x="823883" y="5591373"/>
            <a:ext cx="360000" cy="360000"/>
            <a:chOff x="3582962" y="3240080"/>
            <a:chExt cx="720000" cy="720000"/>
          </a:xfrm>
        </p:grpSpPr>
        <p:sp>
          <p:nvSpPr>
            <p:cNvPr id="36" name="Shape 324">
              <a:extLst>
                <a:ext uri="{FF2B5EF4-FFF2-40B4-BE49-F238E27FC236}">
                  <a16:creationId xmlns:a16="http://schemas.microsoft.com/office/drawing/2014/main" id="{555D138B-B16A-42FB-BB31-B380B5261DFE}"/>
                </a:ext>
              </a:extLst>
            </p:cNvPr>
            <p:cNvSpPr/>
            <p:nvPr/>
          </p:nvSpPr>
          <p:spPr>
            <a:xfrm>
              <a:off x="3582962" y="3240080"/>
              <a:ext cx="720000" cy="720000"/>
            </a:xfrm>
            <a:prstGeom prst="ellipse">
              <a:avLst/>
            </a:prstGeom>
            <a:solidFill>
              <a:srgbClr val="00D897"/>
            </a:solidFill>
            <a:ln w="3810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pic>
          <p:nvPicPr>
            <p:cNvPr id="41" name="Graphic 40" descr="List with solid fill">
              <a:extLst>
                <a:ext uri="{FF2B5EF4-FFF2-40B4-BE49-F238E27FC236}">
                  <a16:creationId xmlns:a16="http://schemas.microsoft.com/office/drawing/2014/main" id="{5B9D4F6A-1CED-4DFD-8022-E7C5E08583A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08962" y="3352224"/>
              <a:ext cx="468000" cy="468000"/>
            </a:xfrm>
            <a:prstGeom prst="rect">
              <a:avLst/>
            </a:prstGeom>
          </p:spPr>
        </p:pic>
      </p:grpSp>
    </p:spTree>
    <p:extLst>
      <p:ext uri="{BB962C8B-B14F-4D97-AF65-F5344CB8AC3E}">
        <p14:creationId xmlns:p14="http://schemas.microsoft.com/office/powerpoint/2010/main" val="129177943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35F488-D11C-6CAC-8706-13716622DA8B}"/>
              </a:ext>
            </a:extLst>
          </p:cNvPr>
          <p:cNvSpPr>
            <a:spLocks noGrp="1"/>
          </p:cNvSpPr>
          <p:nvPr>
            <p:ph type="title"/>
          </p:nvPr>
        </p:nvSpPr>
        <p:spPr>
          <a:xfrm>
            <a:off x="5419725" y="315845"/>
            <a:ext cx="6323096" cy="568325"/>
          </a:xfrm>
          <a:solidFill>
            <a:schemeClr val="accent1">
              <a:lumMod val="75000"/>
            </a:schemeClr>
          </a:solidFill>
        </p:spPr>
        <p:txBody>
          <a:bodyPr>
            <a:noAutofit/>
          </a:bodyPr>
          <a:lstStyle/>
          <a:p>
            <a:pPr algn="r"/>
            <a:r>
              <a:rPr lang="hr-HR" sz="3600" b="1" dirty="0">
                <a:solidFill>
                  <a:schemeClr val="bg1"/>
                </a:solidFill>
                <a:latin typeface="+mn-lt"/>
              </a:rPr>
              <a:t>PROVEDBA PROJEKATA</a:t>
            </a:r>
            <a:endParaRPr lang="en-US" sz="3600" b="1" dirty="0">
              <a:solidFill>
                <a:schemeClr val="bg1"/>
              </a:solidFill>
              <a:latin typeface="+mn-lt"/>
            </a:endParaRP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grpSp>
        <p:nvGrpSpPr>
          <p:cNvPr id="2" name="Group 1">
            <a:extLst>
              <a:ext uri="{FF2B5EF4-FFF2-40B4-BE49-F238E27FC236}">
                <a16:creationId xmlns:a16="http://schemas.microsoft.com/office/drawing/2014/main" id="{DE8611C8-226B-FA36-7169-FA63D843BFAC}"/>
              </a:ext>
            </a:extLst>
          </p:cNvPr>
          <p:cNvGrpSpPr/>
          <p:nvPr/>
        </p:nvGrpSpPr>
        <p:grpSpPr>
          <a:xfrm>
            <a:off x="6532436" y="1200150"/>
            <a:ext cx="5107113" cy="5153025"/>
            <a:chOff x="1412214" y="795515"/>
            <a:chExt cx="3386173" cy="5306135"/>
          </a:xfrm>
        </p:grpSpPr>
        <p:sp>
          <p:nvSpPr>
            <p:cNvPr id="3" name="Freeform 4">
              <a:extLst>
                <a:ext uri="{FF2B5EF4-FFF2-40B4-BE49-F238E27FC236}">
                  <a16:creationId xmlns:a16="http://schemas.microsoft.com/office/drawing/2014/main" id="{33A0F122-2318-904D-8AAF-2B2233DB5B24}"/>
                </a:ext>
              </a:extLst>
            </p:cNvPr>
            <p:cNvSpPr/>
            <p:nvPr/>
          </p:nvSpPr>
          <p:spPr>
            <a:xfrm>
              <a:off x="1412214" y="795515"/>
              <a:ext cx="3386173" cy="1346809"/>
            </a:xfrm>
            <a:custGeom>
              <a:avLst/>
              <a:gdLst>
                <a:gd name="connsiteX0" fmla="*/ 0 w 2226267"/>
                <a:gd name="connsiteY0" fmla="*/ 0 h 957674"/>
                <a:gd name="connsiteX1" fmla="*/ 2226267 w 2226267"/>
                <a:gd name="connsiteY1" fmla="*/ 0 h 957674"/>
                <a:gd name="connsiteX2" fmla="*/ 2226267 w 2226267"/>
                <a:gd name="connsiteY2" fmla="*/ 957674 h 957674"/>
                <a:gd name="connsiteX3" fmla="*/ 0 w 2226267"/>
                <a:gd name="connsiteY3" fmla="*/ 957674 h 957674"/>
                <a:gd name="connsiteX4" fmla="*/ 0 w 2226267"/>
                <a:gd name="connsiteY4" fmla="*/ 0 h 9576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6267" h="957674">
                  <a:moveTo>
                    <a:pt x="0" y="0"/>
                  </a:moveTo>
                  <a:lnTo>
                    <a:pt x="2226267" y="0"/>
                  </a:lnTo>
                  <a:lnTo>
                    <a:pt x="2226267" y="957674"/>
                  </a:lnTo>
                  <a:lnTo>
                    <a:pt x="0" y="957674"/>
                  </a:lnTo>
                  <a:lnTo>
                    <a:pt x="0" y="0"/>
                  </a:ln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56203" tIns="78232" rIns="78231" bIns="78232" numCol="1" spcCol="1270" anchor="ctr" anchorCtr="0">
              <a:noAutofit/>
            </a:bodyPr>
            <a:lstStyle/>
            <a:p>
              <a:pPr lvl="0" algn="ctr" defTabSz="466725">
                <a:lnSpc>
                  <a:spcPct val="90000"/>
                </a:lnSpc>
                <a:spcBef>
                  <a:spcPct val="0"/>
                </a:spcBef>
                <a:spcAft>
                  <a:spcPct val="35000"/>
                </a:spcAft>
              </a:pPr>
              <a:r>
                <a:rPr lang="hr-HR" kern="1200" dirty="0"/>
                <a:t>Pravno obvezujući dokument kojim su postavljeni uvjeti za dodjelu sredstava te definirana prava i obaveze LP i MA</a:t>
              </a:r>
              <a:endParaRPr lang="en-US" kern="1200" dirty="0"/>
            </a:p>
          </p:txBody>
        </p:sp>
        <p:sp>
          <p:nvSpPr>
            <p:cNvPr id="7" name="Freeform 5">
              <a:extLst>
                <a:ext uri="{FF2B5EF4-FFF2-40B4-BE49-F238E27FC236}">
                  <a16:creationId xmlns:a16="http://schemas.microsoft.com/office/drawing/2014/main" id="{4E532645-DC87-A2FC-8EC9-52B02D47CF27}"/>
                </a:ext>
              </a:extLst>
            </p:cNvPr>
            <p:cNvSpPr/>
            <p:nvPr/>
          </p:nvSpPr>
          <p:spPr>
            <a:xfrm>
              <a:off x="1412214" y="2734246"/>
              <a:ext cx="3386173" cy="1331994"/>
            </a:xfrm>
            <a:custGeom>
              <a:avLst/>
              <a:gdLst>
                <a:gd name="connsiteX0" fmla="*/ 0 w 2276071"/>
                <a:gd name="connsiteY0" fmla="*/ 0 h 713074"/>
                <a:gd name="connsiteX1" fmla="*/ 2276071 w 2276071"/>
                <a:gd name="connsiteY1" fmla="*/ 0 h 713074"/>
                <a:gd name="connsiteX2" fmla="*/ 2276071 w 2276071"/>
                <a:gd name="connsiteY2" fmla="*/ 713074 h 713074"/>
                <a:gd name="connsiteX3" fmla="*/ 0 w 2276071"/>
                <a:gd name="connsiteY3" fmla="*/ 713074 h 713074"/>
                <a:gd name="connsiteX4" fmla="*/ 0 w 2276071"/>
                <a:gd name="connsiteY4" fmla="*/ 0 h 713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6071" h="713074">
                  <a:moveTo>
                    <a:pt x="0" y="0"/>
                  </a:moveTo>
                  <a:lnTo>
                    <a:pt x="2276071" y="0"/>
                  </a:lnTo>
                  <a:lnTo>
                    <a:pt x="2276071" y="713074"/>
                  </a:lnTo>
                  <a:lnTo>
                    <a:pt x="0" y="713074"/>
                  </a:lnTo>
                  <a:lnTo>
                    <a:pt x="0" y="0"/>
                  </a:lnTo>
                  <a:close/>
                </a:path>
              </a:pathLst>
            </a:cu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64171" tIns="78232" rIns="78232" bIns="78232" numCol="1" spcCol="1270" anchor="ctr" anchorCtr="0">
              <a:noAutofit/>
            </a:bodyPr>
            <a:lstStyle/>
            <a:p>
              <a:pPr lvl="0" algn="ctr" defTabSz="466725">
                <a:lnSpc>
                  <a:spcPct val="90000"/>
                </a:lnSpc>
                <a:spcBef>
                  <a:spcPct val="0"/>
                </a:spcBef>
                <a:spcAft>
                  <a:spcPct val="35000"/>
                </a:spcAft>
              </a:pPr>
              <a:r>
                <a:rPr lang="hr-HR" kern="1200" dirty="0"/>
                <a:t>Po potpisivanju ugovora, </a:t>
              </a:r>
              <a:r>
                <a:rPr lang="hr-HR" b="1" kern="1200" dirty="0"/>
                <a:t>LP preuzima isključivu odgovornost za koordinaciju implementacije</a:t>
              </a:r>
              <a:r>
                <a:rPr lang="hr-HR" kern="1200" dirty="0"/>
                <a:t> cjelokupnog projekta</a:t>
              </a:r>
              <a:endParaRPr lang="en-US" kern="1200" dirty="0"/>
            </a:p>
          </p:txBody>
        </p:sp>
        <p:sp>
          <p:nvSpPr>
            <p:cNvPr id="10" name="Freeform 7">
              <a:extLst>
                <a:ext uri="{FF2B5EF4-FFF2-40B4-BE49-F238E27FC236}">
                  <a16:creationId xmlns:a16="http://schemas.microsoft.com/office/drawing/2014/main" id="{EF53D37B-6E8C-D985-23A3-EC634C6FC964}"/>
                </a:ext>
              </a:extLst>
            </p:cNvPr>
            <p:cNvSpPr/>
            <p:nvPr/>
          </p:nvSpPr>
          <p:spPr>
            <a:xfrm>
              <a:off x="1436364" y="4729409"/>
              <a:ext cx="3362022" cy="1372241"/>
            </a:xfrm>
            <a:custGeom>
              <a:avLst/>
              <a:gdLst>
                <a:gd name="connsiteX0" fmla="*/ 0 w 1965231"/>
                <a:gd name="connsiteY0" fmla="*/ 0 h 1082179"/>
                <a:gd name="connsiteX1" fmla="*/ 1965231 w 1965231"/>
                <a:gd name="connsiteY1" fmla="*/ 0 h 1082179"/>
                <a:gd name="connsiteX2" fmla="*/ 1965231 w 1965231"/>
                <a:gd name="connsiteY2" fmla="*/ 1082179 h 1082179"/>
                <a:gd name="connsiteX3" fmla="*/ 0 w 1965231"/>
                <a:gd name="connsiteY3" fmla="*/ 1082179 h 1082179"/>
                <a:gd name="connsiteX4" fmla="*/ 0 w 1965231"/>
                <a:gd name="connsiteY4" fmla="*/ 0 h 1082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5231" h="1082179">
                  <a:moveTo>
                    <a:pt x="0" y="0"/>
                  </a:moveTo>
                  <a:lnTo>
                    <a:pt x="1965231" y="0"/>
                  </a:lnTo>
                  <a:lnTo>
                    <a:pt x="1965231" y="1082179"/>
                  </a:lnTo>
                  <a:lnTo>
                    <a:pt x="0" y="1082179"/>
                  </a:lnTo>
                  <a:lnTo>
                    <a:pt x="0" y="0"/>
                  </a:lnTo>
                  <a:close/>
                </a:path>
              </a:pathLst>
            </a:cu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14437" tIns="78232" rIns="78232" bIns="78232" numCol="1" spcCol="1270" anchor="ctr" anchorCtr="0">
              <a:noAutofit/>
            </a:bodyPr>
            <a:lstStyle/>
            <a:p>
              <a:pPr lvl="0" algn="ctr" defTabSz="466725">
                <a:lnSpc>
                  <a:spcPct val="90000"/>
                </a:lnSpc>
                <a:spcBef>
                  <a:spcPct val="0"/>
                </a:spcBef>
                <a:spcAft>
                  <a:spcPct val="35000"/>
                </a:spcAft>
              </a:pPr>
              <a:r>
                <a:rPr lang="hr-HR" kern="1200" dirty="0"/>
                <a:t>Sporazum između svih projektnih partera u vidu formalnog pisanog dokumenta koji definira ulogu, zaduženja i odgovornosti LP i PP unutar projektnog partnerstva</a:t>
              </a:r>
              <a:endParaRPr lang="en-US" kern="1200" dirty="0"/>
            </a:p>
          </p:txBody>
        </p:sp>
      </p:grpSp>
      <p:pic>
        <p:nvPicPr>
          <p:cNvPr id="12" name="Picture 11">
            <a:extLst>
              <a:ext uri="{FF2B5EF4-FFF2-40B4-BE49-F238E27FC236}">
                <a16:creationId xmlns:a16="http://schemas.microsoft.com/office/drawing/2014/main" id="{21FEA28C-C818-FC5E-5A8A-8C9D929BE5B8}"/>
              </a:ext>
            </a:extLst>
          </p:cNvPr>
          <p:cNvPicPr>
            <a:picLocks noChangeAspect="1"/>
          </p:cNvPicPr>
          <p:nvPr/>
        </p:nvPicPr>
        <p:blipFill>
          <a:blip r:embed="rId4"/>
          <a:stretch>
            <a:fillRect/>
          </a:stretch>
        </p:blipFill>
        <p:spPr>
          <a:xfrm>
            <a:off x="393108" y="2195512"/>
            <a:ext cx="3695700" cy="2466975"/>
          </a:xfrm>
          <a:prstGeom prst="rect">
            <a:avLst/>
          </a:prstGeom>
        </p:spPr>
      </p:pic>
      <p:grpSp>
        <p:nvGrpSpPr>
          <p:cNvPr id="15" name="Group 14">
            <a:extLst>
              <a:ext uri="{FF2B5EF4-FFF2-40B4-BE49-F238E27FC236}">
                <a16:creationId xmlns:a16="http://schemas.microsoft.com/office/drawing/2014/main" id="{67DB63AA-BA8C-8996-A73D-AC9B9CD7E743}"/>
              </a:ext>
            </a:extLst>
          </p:cNvPr>
          <p:cNvGrpSpPr/>
          <p:nvPr/>
        </p:nvGrpSpPr>
        <p:grpSpPr>
          <a:xfrm>
            <a:off x="4479264" y="1522545"/>
            <a:ext cx="2089597" cy="2160000"/>
            <a:chOff x="4614127" y="1522545"/>
            <a:chExt cx="1954733" cy="2160000"/>
          </a:xfrm>
        </p:grpSpPr>
        <p:sp>
          <p:nvSpPr>
            <p:cNvPr id="13" name="Graphic 5">
              <a:extLst>
                <a:ext uri="{FF2B5EF4-FFF2-40B4-BE49-F238E27FC236}">
                  <a16:creationId xmlns:a16="http://schemas.microsoft.com/office/drawing/2014/main" id="{E70F8F06-56CF-1801-4D53-442F819532B5}"/>
                </a:ext>
              </a:extLst>
            </p:cNvPr>
            <p:cNvSpPr>
              <a:spLocks noChangeAspect="1"/>
            </p:cNvSpPr>
            <p:nvPr/>
          </p:nvSpPr>
          <p:spPr>
            <a:xfrm>
              <a:off x="4629429" y="1522545"/>
              <a:ext cx="1939431" cy="2160000"/>
            </a:xfrm>
            <a:custGeom>
              <a:avLst/>
              <a:gdLst>
                <a:gd name="connsiteX0" fmla="*/ 1560133 w 3596521"/>
                <a:gd name="connsiteY0" fmla="*/ 63805 h 4005547"/>
                <a:gd name="connsiteX1" fmla="*/ 2036383 w 3596521"/>
                <a:gd name="connsiteY1" fmla="*/ 63805 h 4005547"/>
                <a:gd name="connsiteX2" fmla="*/ 3358396 w 3596521"/>
                <a:gd name="connsiteY2" fmla="*/ 827067 h 4005547"/>
                <a:gd name="connsiteX3" fmla="*/ 3596521 w 3596521"/>
                <a:gd name="connsiteY3" fmla="*/ 1239517 h 4005547"/>
                <a:gd name="connsiteX4" fmla="*/ 3596521 w 3596521"/>
                <a:gd name="connsiteY4" fmla="*/ 2766031 h 4005547"/>
                <a:gd name="connsiteX5" fmla="*/ 3358396 w 3596521"/>
                <a:gd name="connsiteY5" fmla="*/ 3178483 h 4005547"/>
                <a:gd name="connsiteX6" fmla="*/ 2036383 w 3596521"/>
                <a:gd name="connsiteY6" fmla="*/ 3941740 h 4005547"/>
                <a:gd name="connsiteX7" fmla="*/ 1560133 w 3596521"/>
                <a:gd name="connsiteY7" fmla="*/ 3941740 h 4005547"/>
                <a:gd name="connsiteX8" fmla="*/ 238125 w 3596521"/>
                <a:gd name="connsiteY8" fmla="*/ 3178483 h 4005547"/>
                <a:gd name="connsiteX9" fmla="*/ 0 w 3596521"/>
                <a:gd name="connsiteY9" fmla="*/ 2766031 h 4005547"/>
                <a:gd name="connsiteX10" fmla="*/ 0 w 3596521"/>
                <a:gd name="connsiteY10" fmla="*/ 1239517 h 4005547"/>
                <a:gd name="connsiteX11" fmla="*/ 238125 w 3596521"/>
                <a:gd name="connsiteY11" fmla="*/ 827067 h 4005547"/>
                <a:gd name="connsiteX12" fmla="*/ 1560133 w 3596521"/>
                <a:gd name="connsiteY12" fmla="*/ 63805 h 400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6521" h="4005547">
                  <a:moveTo>
                    <a:pt x="1560133" y="63805"/>
                  </a:moveTo>
                  <a:cubicBezTo>
                    <a:pt x="1707485" y="-21268"/>
                    <a:pt x="1889032" y="-21268"/>
                    <a:pt x="2036383" y="63805"/>
                  </a:cubicBezTo>
                  <a:lnTo>
                    <a:pt x="3358396" y="827067"/>
                  </a:lnTo>
                  <a:cubicBezTo>
                    <a:pt x="3505748" y="912141"/>
                    <a:pt x="3596521" y="1069362"/>
                    <a:pt x="3596521" y="1239517"/>
                  </a:cubicBezTo>
                  <a:lnTo>
                    <a:pt x="3596521" y="2766031"/>
                  </a:lnTo>
                  <a:cubicBezTo>
                    <a:pt x="3596521" y="2936186"/>
                    <a:pt x="3505748" y="3093406"/>
                    <a:pt x="3358396" y="3178483"/>
                  </a:cubicBezTo>
                  <a:lnTo>
                    <a:pt x="2036383" y="3941740"/>
                  </a:lnTo>
                  <a:cubicBezTo>
                    <a:pt x="1889032" y="4026817"/>
                    <a:pt x="1707485" y="4026817"/>
                    <a:pt x="1560133" y="3941740"/>
                  </a:cubicBezTo>
                  <a:lnTo>
                    <a:pt x="238125" y="3178483"/>
                  </a:lnTo>
                  <a:cubicBezTo>
                    <a:pt x="90773" y="3093406"/>
                    <a:pt x="0" y="2936186"/>
                    <a:pt x="0" y="2766031"/>
                  </a:cubicBezTo>
                  <a:lnTo>
                    <a:pt x="0" y="1239517"/>
                  </a:lnTo>
                  <a:cubicBezTo>
                    <a:pt x="0" y="1069362"/>
                    <a:pt x="90773" y="912141"/>
                    <a:pt x="238125" y="827067"/>
                  </a:cubicBezTo>
                  <a:lnTo>
                    <a:pt x="1560133" y="63805"/>
                  </a:lnTo>
                  <a:close/>
                </a:path>
              </a:pathLst>
            </a:custGeom>
            <a:solidFill>
              <a:srgbClr val="00D897"/>
            </a:solidFill>
            <a:ln w="127000" cap="flat">
              <a:solidFill>
                <a:srgbClr val="00D897"/>
              </a:solidFill>
              <a:prstDash val="solid"/>
              <a:miter/>
            </a:ln>
          </p:spPr>
          <p:txBody>
            <a:bodyPr rtlCol="0" anchor="ctr"/>
            <a:lstStyle/>
            <a:p>
              <a:endParaRPr lang="hr-HR"/>
            </a:p>
          </p:txBody>
        </p:sp>
        <p:sp>
          <p:nvSpPr>
            <p:cNvPr id="14" name="TextBox 13">
              <a:extLst>
                <a:ext uri="{FF2B5EF4-FFF2-40B4-BE49-F238E27FC236}">
                  <a16:creationId xmlns:a16="http://schemas.microsoft.com/office/drawing/2014/main" id="{CA656414-FD4B-97C7-ABDE-B9CAE8CAAE96}"/>
                </a:ext>
              </a:extLst>
            </p:cNvPr>
            <p:cNvSpPr txBox="1"/>
            <p:nvPr/>
          </p:nvSpPr>
          <p:spPr>
            <a:xfrm>
              <a:off x="4614127" y="1854123"/>
              <a:ext cx="1920660" cy="1569660"/>
            </a:xfrm>
            <a:prstGeom prst="rect">
              <a:avLst/>
            </a:prstGeom>
            <a:noFill/>
          </p:spPr>
          <p:txBody>
            <a:bodyPr wrap="square" rtlCol="0">
              <a:spAutoFit/>
            </a:bodyPr>
            <a:lstStyle/>
            <a:p>
              <a:pPr algn="ctr"/>
              <a:r>
                <a:rPr lang="en-US" sz="2400" b="1" kern="1200" dirty="0">
                  <a:solidFill>
                    <a:schemeClr val="bg1"/>
                  </a:solidFill>
                </a:rPr>
                <a:t>Ugovor o </a:t>
              </a:r>
              <a:r>
                <a:rPr lang="hr-HR" sz="2400" b="1" kern="1200" dirty="0">
                  <a:solidFill>
                    <a:schemeClr val="bg1"/>
                  </a:solidFill>
                </a:rPr>
                <a:t>sufinanciranju /</a:t>
              </a:r>
              <a:r>
                <a:rPr lang="hr-HR" sz="2400" b="1" kern="1200" dirty="0" err="1">
                  <a:solidFill>
                    <a:schemeClr val="bg1"/>
                  </a:solidFill>
                </a:rPr>
                <a:t>Subsidy</a:t>
              </a:r>
              <a:r>
                <a:rPr lang="hr-HR" sz="2400" b="1" kern="1200" dirty="0">
                  <a:solidFill>
                    <a:schemeClr val="bg1"/>
                  </a:solidFill>
                </a:rPr>
                <a:t> </a:t>
              </a:r>
              <a:r>
                <a:rPr lang="hr-HR" sz="2400" b="1" kern="1200" dirty="0" err="1">
                  <a:solidFill>
                    <a:schemeClr val="bg1"/>
                  </a:solidFill>
                </a:rPr>
                <a:t>contract</a:t>
              </a:r>
              <a:endParaRPr lang="en-US" sz="2400" b="1" kern="1200" dirty="0">
                <a:solidFill>
                  <a:schemeClr val="bg1"/>
                </a:solidFill>
              </a:endParaRPr>
            </a:p>
          </p:txBody>
        </p:sp>
      </p:grpSp>
      <p:grpSp>
        <p:nvGrpSpPr>
          <p:cNvPr id="16" name="Group 15">
            <a:extLst>
              <a:ext uri="{FF2B5EF4-FFF2-40B4-BE49-F238E27FC236}">
                <a16:creationId xmlns:a16="http://schemas.microsoft.com/office/drawing/2014/main" id="{698D1367-0941-CB0B-C44D-154DFDAAAFD9}"/>
              </a:ext>
            </a:extLst>
          </p:cNvPr>
          <p:cNvGrpSpPr/>
          <p:nvPr/>
        </p:nvGrpSpPr>
        <p:grpSpPr>
          <a:xfrm>
            <a:off x="4611776" y="4382155"/>
            <a:ext cx="1974737" cy="2160000"/>
            <a:chOff x="4594123" y="1525189"/>
            <a:chExt cx="1974737" cy="2160000"/>
          </a:xfrm>
          <a:solidFill>
            <a:srgbClr val="4285F4"/>
          </a:solidFill>
        </p:grpSpPr>
        <p:sp>
          <p:nvSpPr>
            <p:cNvPr id="17" name="Graphic 5">
              <a:extLst>
                <a:ext uri="{FF2B5EF4-FFF2-40B4-BE49-F238E27FC236}">
                  <a16:creationId xmlns:a16="http://schemas.microsoft.com/office/drawing/2014/main" id="{C7581E3B-C3B1-4B73-2D69-221AC7FC0C93}"/>
                </a:ext>
              </a:extLst>
            </p:cNvPr>
            <p:cNvSpPr>
              <a:spLocks noChangeAspect="1"/>
            </p:cNvSpPr>
            <p:nvPr/>
          </p:nvSpPr>
          <p:spPr>
            <a:xfrm>
              <a:off x="4629429" y="1525189"/>
              <a:ext cx="1939431" cy="2160000"/>
            </a:xfrm>
            <a:custGeom>
              <a:avLst/>
              <a:gdLst>
                <a:gd name="connsiteX0" fmla="*/ 1560133 w 3596521"/>
                <a:gd name="connsiteY0" fmla="*/ 63805 h 4005547"/>
                <a:gd name="connsiteX1" fmla="*/ 2036383 w 3596521"/>
                <a:gd name="connsiteY1" fmla="*/ 63805 h 4005547"/>
                <a:gd name="connsiteX2" fmla="*/ 3358396 w 3596521"/>
                <a:gd name="connsiteY2" fmla="*/ 827067 h 4005547"/>
                <a:gd name="connsiteX3" fmla="*/ 3596521 w 3596521"/>
                <a:gd name="connsiteY3" fmla="*/ 1239517 h 4005547"/>
                <a:gd name="connsiteX4" fmla="*/ 3596521 w 3596521"/>
                <a:gd name="connsiteY4" fmla="*/ 2766031 h 4005547"/>
                <a:gd name="connsiteX5" fmla="*/ 3358396 w 3596521"/>
                <a:gd name="connsiteY5" fmla="*/ 3178483 h 4005547"/>
                <a:gd name="connsiteX6" fmla="*/ 2036383 w 3596521"/>
                <a:gd name="connsiteY6" fmla="*/ 3941740 h 4005547"/>
                <a:gd name="connsiteX7" fmla="*/ 1560133 w 3596521"/>
                <a:gd name="connsiteY7" fmla="*/ 3941740 h 4005547"/>
                <a:gd name="connsiteX8" fmla="*/ 238125 w 3596521"/>
                <a:gd name="connsiteY8" fmla="*/ 3178483 h 4005547"/>
                <a:gd name="connsiteX9" fmla="*/ 0 w 3596521"/>
                <a:gd name="connsiteY9" fmla="*/ 2766031 h 4005547"/>
                <a:gd name="connsiteX10" fmla="*/ 0 w 3596521"/>
                <a:gd name="connsiteY10" fmla="*/ 1239517 h 4005547"/>
                <a:gd name="connsiteX11" fmla="*/ 238125 w 3596521"/>
                <a:gd name="connsiteY11" fmla="*/ 827067 h 4005547"/>
                <a:gd name="connsiteX12" fmla="*/ 1560133 w 3596521"/>
                <a:gd name="connsiteY12" fmla="*/ 63805 h 4005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6521" h="4005547">
                  <a:moveTo>
                    <a:pt x="1560133" y="63805"/>
                  </a:moveTo>
                  <a:cubicBezTo>
                    <a:pt x="1707485" y="-21268"/>
                    <a:pt x="1889032" y="-21268"/>
                    <a:pt x="2036383" y="63805"/>
                  </a:cubicBezTo>
                  <a:lnTo>
                    <a:pt x="3358396" y="827067"/>
                  </a:lnTo>
                  <a:cubicBezTo>
                    <a:pt x="3505748" y="912141"/>
                    <a:pt x="3596521" y="1069362"/>
                    <a:pt x="3596521" y="1239517"/>
                  </a:cubicBezTo>
                  <a:lnTo>
                    <a:pt x="3596521" y="2766031"/>
                  </a:lnTo>
                  <a:cubicBezTo>
                    <a:pt x="3596521" y="2936186"/>
                    <a:pt x="3505748" y="3093406"/>
                    <a:pt x="3358396" y="3178483"/>
                  </a:cubicBezTo>
                  <a:lnTo>
                    <a:pt x="2036383" y="3941740"/>
                  </a:lnTo>
                  <a:cubicBezTo>
                    <a:pt x="1889032" y="4026817"/>
                    <a:pt x="1707485" y="4026817"/>
                    <a:pt x="1560133" y="3941740"/>
                  </a:cubicBezTo>
                  <a:lnTo>
                    <a:pt x="238125" y="3178483"/>
                  </a:lnTo>
                  <a:cubicBezTo>
                    <a:pt x="90773" y="3093406"/>
                    <a:pt x="0" y="2936186"/>
                    <a:pt x="0" y="2766031"/>
                  </a:cubicBezTo>
                  <a:lnTo>
                    <a:pt x="0" y="1239517"/>
                  </a:lnTo>
                  <a:cubicBezTo>
                    <a:pt x="0" y="1069362"/>
                    <a:pt x="90773" y="912141"/>
                    <a:pt x="238125" y="827067"/>
                  </a:cubicBezTo>
                  <a:lnTo>
                    <a:pt x="1560133" y="63805"/>
                  </a:lnTo>
                  <a:close/>
                </a:path>
              </a:pathLst>
            </a:custGeom>
            <a:grpFill/>
            <a:ln w="127000" cap="flat">
              <a:solidFill>
                <a:srgbClr val="4285F4"/>
              </a:solidFill>
              <a:prstDash val="solid"/>
              <a:miter/>
            </a:ln>
          </p:spPr>
          <p:txBody>
            <a:bodyPr rtlCol="0" anchor="ctr"/>
            <a:lstStyle/>
            <a:p>
              <a:endParaRPr lang="hr-HR"/>
            </a:p>
          </p:txBody>
        </p:sp>
        <p:sp>
          <p:nvSpPr>
            <p:cNvPr id="18" name="TextBox 17">
              <a:extLst>
                <a:ext uri="{FF2B5EF4-FFF2-40B4-BE49-F238E27FC236}">
                  <a16:creationId xmlns:a16="http://schemas.microsoft.com/office/drawing/2014/main" id="{95F42C94-45F9-5CC3-0593-3D0EE5738A81}"/>
                </a:ext>
              </a:extLst>
            </p:cNvPr>
            <p:cNvSpPr txBox="1"/>
            <p:nvPr/>
          </p:nvSpPr>
          <p:spPr>
            <a:xfrm>
              <a:off x="4594123" y="2188777"/>
              <a:ext cx="1920660" cy="830997"/>
            </a:xfrm>
            <a:prstGeom prst="rect">
              <a:avLst/>
            </a:prstGeom>
            <a:grpFill/>
            <a:ln>
              <a:solidFill>
                <a:srgbClr val="4285F4"/>
              </a:solidFill>
            </a:ln>
          </p:spPr>
          <p:txBody>
            <a:bodyPr wrap="square" rtlCol="0" anchor="ctr">
              <a:spAutoFit/>
            </a:bodyPr>
            <a:lstStyle/>
            <a:p>
              <a:pPr algn="ctr"/>
              <a:r>
                <a:rPr lang="hr-HR" sz="2400" b="1" kern="1200" dirty="0">
                  <a:solidFill>
                    <a:schemeClr val="bg1"/>
                  </a:solidFill>
                </a:rPr>
                <a:t>Partnerski sporazum</a:t>
              </a:r>
              <a:endParaRPr lang="en-US" sz="2400" b="1" kern="1200" dirty="0">
                <a:solidFill>
                  <a:schemeClr val="bg1"/>
                </a:solidFill>
              </a:endParaRPr>
            </a:p>
          </p:txBody>
        </p:sp>
      </p:grpSp>
    </p:spTree>
    <p:extLst>
      <p:ext uri="{BB962C8B-B14F-4D97-AF65-F5344CB8AC3E}">
        <p14:creationId xmlns:p14="http://schemas.microsoft.com/office/powerpoint/2010/main" val="1898040119"/>
      </p:ext>
    </p:extLst>
  </p:cSld>
  <p:clrMapOvr>
    <a:masterClrMapping/>
  </p:clrMapOvr>
  <p:transition spd="slow">
    <p:wip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DC98D5B-7A8B-D3CA-2EBA-6FC3812A03AD}"/>
              </a:ext>
            </a:extLst>
          </p:cNvPr>
          <p:cNvSpPr txBox="1">
            <a:spLocks/>
          </p:cNvSpPr>
          <p:nvPr/>
        </p:nvSpPr>
        <p:spPr>
          <a:xfrm>
            <a:off x="6188926" y="315845"/>
            <a:ext cx="5164871"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200" b="1" dirty="0">
                <a:solidFill>
                  <a:schemeClr val="bg1"/>
                </a:solidFill>
              </a:rPr>
              <a:t>Troškovi osoblja</a:t>
            </a:r>
            <a:endParaRPr lang="en-US" sz="3600" b="1" dirty="0">
              <a:solidFill>
                <a:schemeClr val="bg1"/>
              </a:solidFill>
            </a:endParaRPr>
          </a:p>
        </p:txBody>
      </p:sp>
      <p:pic>
        <p:nvPicPr>
          <p:cNvPr id="3" name="Picture 2">
            <a:extLst>
              <a:ext uri="{FF2B5EF4-FFF2-40B4-BE49-F238E27FC236}">
                <a16:creationId xmlns:a16="http://schemas.microsoft.com/office/drawing/2014/main" id="{2CA62FEA-D5E2-315B-4194-303781EF4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4" name="TextBox 3">
            <a:extLst>
              <a:ext uri="{FF2B5EF4-FFF2-40B4-BE49-F238E27FC236}">
                <a16:creationId xmlns:a16="http://schemas.microsoft.com/office/drawing/2014/main" id="{A30A33D7-C01A-4AA7-AE33-81235CCA1EF2}"/>
              </a:ext>
            </a:extLst>
          </p:cNvPr>
          <p:cNvSpPr txBox="1"/>
          <p:nvPr/>
        </p:nvSpPr>
        <p:spPr>
          <a:xfrm>
            <a:off x="714373" y="1296378"/>
            <a:ext cx="7839076" cy="2308324"/>
          </a:xfrm>
          <a:prstGeom prst="rect">
            <a:avLst/>
          </a:prstGeom>
          <a:noFill/>
        </p:spPr>
        <p:txBody>
          <a:bodyPr wrap="square" rtlCol="0">
            <a:spAutoFit/>
          </a:bodyPr>
          <a:lstStyle/>
          <a:p>
            <a:pPr marL="342900" indent="-342900">
              <a:buAutoNum type="alphaLcParenR"/>
            </a:pPr>
            <a:r>
              <a:rPr lang="hr-HR" sz="2400" b="1" dirty="0">
                <a:solidFill>
                  <a:schemeClr val="accent1">
                    <a:lumMod val="75000"/>
                  </a:schemeClr>
                </a:solidFill>
                <a:latin typeface="+mn-lt"/>
              </a:rPr>
              <a:t>Puno radno vrijeme na projektu </a:t>
            </a:r>
          </a:p>
          <a:p>
            <a:pPr marL="342900" indent="-342900">
              <a:buAutoNum type="alphaLcParenR"/>
            </a:pPr>
            <a:endParaRPr lang="hr-HR" sz="1000" dirty="0"/>
          </a:p>
          <a:p>
            <a:r>
              <a:rPr lang="hr-HR" sz="2200" dirty="0">
                <a:solidFill>
                  <a:schemeClr val="accent1">
                    <a:lumMod val="75000"/>
                  </a:schemeClr>
                </a:solidFill>
              </a:rPr>
              <a:t>Za osoblje zaposleno na puno radno vrijeme na projektu prihvatljiv je ukupan iznos troška plaća koji sadrži bruto II iznos, doprinose, troškove prijevoza te ostale dodatke u skladu s nacionalnim zakonodavstvom, ugovorom o radu, rješenjem o rasporedu na radno mjesto ili internim aktima partnera.</a:t>
            </a:r>
          </a:p>
        </p:txBody>
      </p:sp>
      <p:sp>
        <p:nvSpPr>
          <p:cNvPr id="12" name="Subtitle 2">
            <a:extLst>
              <a:ext uri="{FF2B5EF4-FFF2-40B4-BE49-F238E27FC236}">
                <a16:creationId xmlns:a16="http://schemas.microsoft.com/office/drawing/2014/main" id="{F58C39DC-6E7B-46BD-AF5C-31673E9CCA60}"/>
              </a:ext>
            </a:extLst>
          </p:cNvPr>
          <p:cNvSpPr txBox="1">
            <a:spLocks/>
          </p:cNvSpPr>
          <p:nvPr/>
        </p:nvSpPr>
        <p:spPr>
          <a:xfrm>
            <a:off x="714373" y="3815200"/>
            <a:ext cx="10619213" cy="1652150"/>
          </a:xfrm>
          <a:prstGeom prst="rect">
            <a:avLst/>
          </a:prstGeom>
          <a:solidFill>
            <a:schemeClr val="accent5">
              <a:lumMod val="20000"/>
              <a:lumOff val="80000"/>
            </a:schemeClr>
          </a:solidFill>
          <a:ln>
            <a:solidFill>
              <a:srgbClr val="004FA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4200"/>
              </a:spcBef>
              <a:spcAft>
                <a:spcPts val="600"/>
              </a:spcAft>
              <a:buNone/>
            </a:pPr>
            <a:r>
              <a:rPr lang="hr-HR" sz="2200" u="sng" dirty="0"/>
              <a:t>PRIMJER:</a:t>
            </a:r>
            <a:r>
              <a:rPr lang="hr-HR" sz="2200" dirty="0"/>
              <a:t>  Član projektnog tima radi 100% radnog vremena na Projektu</a:t>
            </a:r>
          </a:p>
          <a:p>
            <a:pPr marL="0" indent="0">
              <a:buFont typeface="Arial" panose="020B0604020202020204" pitchFamily="34" charset="0"/>
              <a:buNone/>
            </a:pPr>
            <a:r>
              <a:rPr lang="hr-HR" sz="2200" dirty="0"/>
              <a:t>Ukupni mjesečni trošak plaće (Bruto 2) =  3000,00 EUR</a:t>
            </a:r>
          </a:p>
          <a:p>
            <a:pPr marL="0" indent="0">
              <a:buFont typeface="Arial" panose="020B0604020202020204" pitchFamily="34" charset="0"/>
              <a:buNone/>
            </a:pPr>
            <a:r>
              <a:rPr lang="hr-HR" sz="2200" dirty="0"/>
              <a:t>Prihvatljiv iznos za financiranje iz projekta (6-mjesečni izvještaj) = 6 x 3000,00 = 18.000 EUR</a:t>
            </a:r>
          </a:p>
          <a:p>
            <a:pPr marL="0" indent="0">
              <a:buFont typeface="Arial" panose="020B0604020202020204" pitchFamily="34" charset="0"/>
              <a:buNone/>
            </a:pPr>
            <a:endParaRPr lang="hr-HR" dirty="0"/>
          </a:p>
        </p:txBody>
      </p:sp>
      <p:pic>
        <p:nvPicPr>
          <p:cNvPr id="6" name="Picture 5" descr="A finger pushing a dice&#10;&#10;Description automatically generated">
            <a:extLst>
              <a:ext uri="{FF2B5EF4-FFF2-40B4-BE49-F238E27FC236}">
                <a16:creationId xmlns:a16="http://schemas.microsoft.com/office/drawing/2014/main" id="{8350B878-914E-4EA8-B0E5-0BCB8093B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1361" y="1296378"/>
            <a:ext cx="2562225" cy="2036491"/>
          </a:xfrm>
          <a:prstGeom prst="rect">
            <a:avLst/>
          </a:prstGeom>
        </p:spPr>
      </p:pic>
    </p:spTree>
    <p:extLst>
      <p:ext uri="{BB962C8B-B14F-4D97-AF65-F5344CB8AC3E}">
        <p14:creationId xmlns:p14="http://schemas.microsoft.com/office/powerpoint/2010/main" val="800097245"/>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DC98D5B-7A8B-D3CA-2EBA-6FC3812A03AD}"/>
              </a:ext>
            </a:extLst>
          </p:cNvPr>
          <p:cNvSpPr txBox="1">
            <a:spLocks/>
          </p:cNvSpPr>
          <p:nvPr/>
        </p:nvSpPr>
        <p:spPr>
          <a:xfrm>
            <a:off x="6188926" y="315845"/>
            <a:ext cx="5164871"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200" b="1" dirty="0">
                <a:solidFill>
                  <a:schemeClr val="bg1"/>
                </a:solidFill>
              </a:rPr>
              <a:t>Troškovi osoblja</a:t>
            </a:r>
            <a:endParaRPr lang="en-US" sz="3600" b="1" dirty="0">
              <a:solidFill>
                <a:schemeClr val="bg1"/>
              </a:solidFill>
            </a:endParaRPr>
          </a:p>
        </p:txBody>
      </p:sp>
      <p:pic>
        <p:nvPicPr>
          <p:cNvPr id="3" name="Picture 2">
            <a:extLst>
              <a:ext uri="{FF2B5EF4-FFF2-40B4-BE49-F238E27FC236}">
                <a16:creationId xmlns:a16="http://schemas.microsoft.com/office/drawing/2014/main" id="{2CA62FEA-D5E2-315B-4194-303781EF42E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4" name="TextBox 3">
            <a:extLst>
              <a:ext uri="{FF2B5EF4-FFF2-40B4-BE49-F238E27FC236}">
                <a16:creationId xmlns:a16="http://schemas.microsoft.com/office/drawing/2014/main" id="{A30A33D7-C01A-4AA7-AE33-81235CCA1EF2}"/>
              </a:ext>
            </a:extLst>
          </p:cNvPr>
          <p:cNvSpPr txBox="1"/>
          <p:nvPr/>
        </p:nvSpPr>
        <p:spPr>
          <a:xfrm>
            <a:off x="714373" y="1296378"/>
            <a:ext cx="7839076" cy="2339102"/>
          </a:xfrm>
          <a:prstGeom prst="rect">
            <a:avLst/>
          </a:prstGeom>
          <a:noFill/>
        </p:spPr>
        <p:txBody>
          <a:bodyPr wrap="square" rtlCol="0">
            <a:spAutoFit/>
          </a:bodyPr>
          <a:lstStyle/>
          <a:p>
            <a:r>
              <a:rPr lang="pl-PL" sz="2400" b="1" dirty="0">
                <a:solidFill>
                  <a:schemeClr val="accent1">
                    <a:lumMod val="75000"/>
                  </a:schemeClr>
                </a:solidFill>
                <a:latin typeface="+mn-lt"/>
              </a:rPr>
              <a:t>b) Nepuno radno vrijeme s fiksnim postotkom rada na projektu</a:t>
            </a:r>
          </a:p>
          <a:p>
            <a:pPr marL="342900" indent="-342900">
              <a:buAutoNum type="alphaLcParenR"/>
            </a:pPr>
            <a:endParaRPr lang="hr-HR" sz="1000" dirty="0"/>
          </a:p>
          <a:p>
            <a:r>
              <a:rPr lang="hr-HR" sz="2200" dirty="0">
                <a:solidFill>
                  <a:schemeClr val="accent1">
                    <a:lumMod val="75000"/>
                  </a:schemeClr>
                </a:solidFill>
              </a:rPr>
              <a:t>Naknada troškova osoblja izračunava se primjenom postotka definiranog u ugovoru o radu, rješenju o rasporedu na radnom mjestu ili izjavi poslodavca o raspodjeli osobe na projektu na ukupan iznos troška plaće</a:t>
            </a:r>
          </a:p>
        </p:txBody>
      </p:sp>
      <p:sp>
        <p:nvSpPr>
          <p:cNvPr id="12" name="Subtitle 2">
            <a:extLst>
              <a:ext uri="{FF2B5EF4-FFF2-40B4-BE49-F238E27FC236}">
                <a16:creationId xmlns:a16="http://schemas.microsoft.com/office/drawing/2014/main" id="{F58C39DC-6E7B-46BD-AF5C-31673E9CCA60}"/>
              </a:ext>
            </a:extLst>
          </p:cNvPr>
          <p:cNvSpPr txBox="1">
            <a:spLocks/>
          </p:cNvSpPr>
          <p:nvPr/>
        </p:nvSpPr>
        <p:spPr>
          <a:xfrm>
            <a:off x="714373" y="4033838"/>
            <a:ext cx="10619213" cy="2147450"/>
          </a:xfrm>
          <a:prstGeom prst="rect">
            <a:avLst/>
          </a:prstGeom>
          <a:solidFill>
            <a:schemeClr val="accent5">
              <a:lumMod val="20000"/>
              <a:lumOff val="80000"/>
            </a:schemeClr>
          </a:solidFill>
          <a:ln>
            <a:solidFill>
              <a:srgbClr val="004FA8"/>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1">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1">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1">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hr-HR" sz="2200" u="sng" dirty="0"/>
              <a:t>PRIMJER:</a:t>
            </a:r>
            <a:r>
              <a:rPr lang="hr-HR" sz="2200" dirty="0"/>
              <a:t>  </a:t>
            </a:r>
            <a:r>
              <a:rPr lang="hr-HR" sz="2200" b="0" dirty="0">
                <a:latin typeface="+mn-lt"/>
              </a:rPr>
              <a:t>Član projektnog tima radi </a:t>
            </a:r>
            <a:r>
              <a:rPr lang="hr-HR" sz="2200" dirty="0">
                <a:latin typeface="+mn-lt"/>
              </a:rPr>
              <a:t>50% radnog vremena </a:t>
            </a:r>
            <a:r>
              <a:rPr lang="hr-HR" sz="2200" b="0" dirty="0">
                <a:latin typeface="+mn-lt"/>
              </a:rPr>
              <a:t>na projektu</a:t>
            </a:r>
          </a:p>
          <a:p>
            <a:pPr marL="0" indent="0">
              <a:buNone/>
            </a:pPr>
            <a:r>
              <a:rPr lang="hr-HR" sz="2200" b="0" dirty="0">
                <a:latin typeface="+mn-lt"/>
              </a:rPr>
              <a:t>Ukupni mjesečni trošak plaće (Bruto 2) =  3000 EUR</a:t>
            </a:r>
          </a:p>
          <a:p>
            <a:pPr marL="0" indent="0">
              <a:buNone/>
            </a:pPr>
            <a:r>
              <a:rPr lang="hr-HR" sz="2200" b="0" dirty="0">
                <a:latin typeface="+mn-lt"/>
              </a:rPr>
              <a:t>% radnog vremena na projektu = 50 %</a:t>
            </a:r>
          </a:p>
          <a:p>
            <a:pPr marL="0" indent="0">
              <a:buNone/>
            </a:pPr>
            <a:r>
              <a:rPr lang="hr-HR" sz="2200" b="0" dirty="0">
                <a:latin typeface="+mn-lt"/>
              </a:rPr>
              <a:t>Prihvatljiv iznos za financiranje iz projekta (6-mjesečni izvještaj) = </a:t>
            </a:r>
          </a:p>
          <a:p>
            <a:pPr marL="0" indent="0">
              <a:buNone/>
            </a:pPr>
            <a:r>
              <a:rPr lang="hr-HR" sz="2200" b="0" dirty="0">
                <a:latin typeface="+mn-lt"/>
              </a:rPr>
              <a:t>     6 x (50% x 3000 EUR) = 9000 EUR</a:t>
            </a:r>
          </a:p>
          <a:p>
            <a:pPr marL="0" indent="0">
              <a:buFont typeface="Arial" panose="020B0604020202020204" pitchFamily="34" charset="0"/>
              <a:buNone/>
            </a:pPr>
            <a:endParaRPr lang="hr-HR" dirty="0"/>
          </a:p>
        </p:txBody>
      </p:sp>
      <p:pic>
        <p:nvPicPr>
          <p:cNvPr id="7" name="Picture 6" descr="A person standing next to a clock&#10;&#10;Description automatically generated">
            <a:extLst>
              <a:ext uri="{FF2B5EF4-FFF2-40B4-BE49-F238E27FC236}">
                <a16:creationId xmlns:a16="http://schemas.microsoft.com/office/drawing/2014/main" id="{AACEAA1A-79D6-483F-9309-9E79F5C9C0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9099" y="1296378"/>
            <a:ext cx="3762375" cy="2132622"/>
          </a:xfrm>
          <a:prstGeom prst="rect">
            <a:avLst/>
          </a:prstGeom>
        </p:spPr>
      </p:pic>
    </p:spTree>
    <p:extLst>
      <p:ext uri="{BB962C8B-B14F-4D97-AF65-F5344CB8AC3E}">
        <p14:creationId xmlns:p14="http://schemas.microsoft.com/office/powerpoint/2010/main" val="2603970571"/>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9">
            <a:extLst>
              <a:ext uri="{FF2B5EF4-FFF2-40B4-BE49-F238E27FC236}">
                <a16:creationId xmlns:a16="http://schemas.microsoft.com/office/drawing/2014/main" id="{382379FE-5DDC-54EC-5165-E0AA9BD7A416}"/>
              </a:ext>
            </a:extLst>
          </p:cNvPr>
          <p:cNvSpPr txBox="1"/>
          <p:nvPr/>
        </p:nvSpPr>
        <p:spPr>
          <a:xfrm>
            <a:off x="147861" y="1806350"/>
            <a:ext cx="10248741" cy="3200876"/>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Uključuju operativne i administrativne troškove neophodne za </a:t>
            </a:r>
          </a:p>
          <a:p>
            <a:pPr marR="0" lvl="0" algn="l" defTabSz="914400" rtl="0" eaLnBrk="1" fontAlgn="auto" latinLnBrk="0" hangingPunct="1">
              <a:lnSpc>
                <a:spcPct val="100000"/>
              </a:lnSpc>
              <a:spcBef>
                <a:spcPts val="0"/>
              </a:spcBef>
              <a:spcAft>
                <a:spcPts val="0"/>
              </a:spcAft>
              <a:buClrTx/>
              <a:buSzTx/>
              <a:tabLst/>
              <a:defRPr/>
            </a:pPr>
            <a:r>
              <a:rPr lang="hr-HR" sz="2200" dirty="0">
                <a:solidFill>
                  <a:srgbClr val="2F5597"/>
                </a:solidFill>
                <a:latin typeface="Calibri" panose="020F0502020204030204"/>
              </a:rPr>
              <a:t>     </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provedbu projekta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Obračunavaju se automatski u </a:t>
            </a:r>
            <a:r>
              <a:rPr kumimoji="0" lang="hr-HR" sz="2200" i="0" u="none" strike="noStrike" kern="1200" cap="none" spc="0" normalizeH="0" baseline="0" noProof="0" dirty="0" err="1">
                <a:ln>
                  <a:noFill/>
                </a:ln>
                <a:solidFill>
                  <a:srgbClr val="2F5597"/>
                </a:solidFill>
                <a:effectLst/>
                <a:uLnTx/>
                <a:uFillTx/>
                <a:latin typeface="Calibri" panose="020F0502020204030204"/>
                <a:ea typeface="+mn-ea"/>
                <a:cs typeface="+mn-cs"/>
              </a:rPr>
              <a:t>Jems</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 sustavu i nadoknađuju na temelju </a:t>
            </a: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2 SCO opcije:</a:t>
            </a:r>
          </a:p>
          <a:p>
            <a:pPr marR="0" lvl="0" algn="l" defTabSz="914400" rtl="0" eaLnBrk="1" fontAlgn="auto" latinLnBrk="0" hangingPunct="1">
              <a:lnSpc>
                <a:spcPct val="100000"/>
              </a:lnSpc>
              <a:spcBef>
                <a:spcPts val="0"/>
              </a:spcBef>
              <a:spcAft>
                <a:spcPts val="0"/>
              </a:spcAft>
              <a:buClrTx/>
              <a:buSzTx/>
              <a:tabLst/>
              <a:defRPr/>
            </a:pPr>
            <a:endPar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2200" dirty="0">
                <a:solidFill>
                  <a:srgbClr val="2F5597"/>
                </a:solidFill>
                <a:latin typeface="Calibri" panose="020F0502020204030204"/>
              </a:rPr>
              <a:t>f</a:t>
            </a:r>
            <a:r>
              <a:rPr kumimoji="0" lang="hr-HR" sz="2200" i="0" u="none" strike="noStrike" kern="1200" cap="none" spc="0" normalizeH="0" baseline="0" noProof="0" dirty="0" err="1">
                <a:ln>
                  <a:noFill/>
                </a:ln>
                <a:solidFill>
                  <a:srgbClr val="2F5597"/>
                </a:solidFill>
                <a:effectLst/>
                <a:uLnTx/>
                <a:uFillTx/>
                <a:latin typeface="Calibri" panose="020F0502020204030204"/>
                <a:ea typeface="+mn-ea"/>
                <a:cs typeface="+mn-cs"/>
              </a:rPr>
              <a:t>iksnom</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 stopom do 15% prihvatljivih troškova osoblja u SCO1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kao dio fiksne stope do 40 % izravnih (stvarnih) troškova osoblja u okviru SCO 2</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40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4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1" name="Title 3">
            <a:extLst>
              <a:ext uri="{FF2B5EF4-FFF2-40B4-BE49-F238E27FC236}">
                <a16:creationId xmlns:a16="http://schemas.microsoft.com/office/drawing/2014/main" id="{D965FA05-0C23-1632-D901-14428A06D2AB}"/>
              </a:ext>
            </a:extLst>
          </p:cNvPr>
          <p:cNvSpPr txBox="1">
            <a:spLocks/>
          </p:cNvSpPr>
          <p:nvPr/>
        </p:nvSpPr>
        <p:spPr>
          <a:xfrm>
            <a:off x="4985359" y="279153"/>
            <a:ext cx="6969354"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algn="r"/>
            <a:r>
              <a:rPr lang="en-US" sz="3200" dirty="0">
                <a:solidFill>
                  <a:schemeClr val="bg1"/>
                </a:solidFill>
              </a:rPr>
              <a:t>UREDSKI I ADMINISTRATIVNI TROŠKOVI</a:t>
            </a:r>
          </a:p>
        </p:txBody>
      </p:sp>
      <p:pic>
        <p:nvPicPr>
          <p:cNvPr id="12" name="Graphic 21" descr="Checkmark outline">
            <a:extLst>
              <a:ext uri="{FF2B5EF4-FFF2-40B4-BE49-F238E27FC236}">
                <a16:creationId xmlns:a16="http://schemas.microsoft.com/office/drawing/2014/main" id="{729711FF-88EE-2842-7377-2C3C3BEADED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04848" y="1569312"/>
            <a:ext cx="174792" cy="476250"/>
          </a:xfrm>
          <a:prstGeom prst="rect">
            <a:avLst/>
          </a:prstGeom>
        </p:spPr>
      </p:pic>
      <p:pic>
        <p:nvPicPr>
          <p:cNvPr id="21" name="Slika 20">
            <a:extLst>
              <a:ext uri="{FF2B5EF4-FFF2-40B4-BE49-F238E27FC236}">
                <a16:creationId xmlns:a16="http://schemas.microsoft.com/office/drawing/2014/main" id="{5919975C-9D72-5244-2B75-6232BF631644}"/>
              </a:ext>
            </a:extLst>
          </p:cNvPr>
          <p:cNvPicPr>
            <a:picLocks noChangeAspect="1"/>
          </p:cNvPicPr>
          <p:nvPr/>
        </p:nvPicPr>
        <p:blipFill>
          <a:blip r:embed="rId6"/>
          <a:stretch>
            <a:fillRect/>
          </a:stretch>
        </p:blipFill>
        <p:spPr>
          <a:xfrm>
            <a:off x="8999162" y="1089124"/>
            <a:ext cx="3305573" cy="1375275"/>
          </a:xfrm>
          <a:prstGeom prst="rect">
            <a:avLst/>
          </a:prstGeom>
        </p:spPr>
      </p:pic>
      <p:sp>
        <p:nvSpPr>
          <p:cNvPr id="24" name="TextBox 9">
            <a:extLst>
              <a:ext uri="{FF2B5EF4-FFF2-40B4-BE49-F238E27FC236}">
                <a16:creationId xmlns:a16="http://schemas.microsoft.com/office/drawing/2014/main" id="{89BE08AD-15B3-9708-6816-316B78A84E62}"/>
              </a:ext>
            </a:extLst>
          </p:cNvPr>
          <p:cNvSpPr txBox="1"/>
          <p:nvPr/>
        </p:nvSpPr>
        <p:spPr>
          <a:xfrm>
            <a:off x="147860" y="4823853"/>
            <a:ext cx="10248741" cy="1138773"/>
          </a:xfrm>
          <a:prstGeom prst="rect">
            <a:avLst/>
          </a:prstGeom>
          <a:solidFill>
            <a:schemeClr val="accent3">
              <a:lumMod val="40000"/>
              <a:lumOff val="60000"/>
            </a:schemeClr>
          </a:solidFill>
          <a:effectLst>
            <a:outerShdw blurRad="50800" dist="38100" dir="5400000" algn="t" rotWithShape="0">
              <a:prstClr val="black">
                <a:alpha val="40000"/>
              </a:prstClr>
            </a:outerShdw>
          </a:effectLst>
        </p:spPr>
        <p:txBody>
          <a:bodyPr wrap="square" rtlCol="0" anchor="ctr">
            <a:spAutoFit/>
          </a:bodyPr>
          <a:lstStyle/>
          <a:p>
            <a:pPr marR="0" lvl="0" algn="l" defTabSz="914400" rtl="0" eaLnBrk="1" fontAlgn="auto" latinLnBrk="0" hangingPunct="1">
              <a:lnSpc>
                <a:spcPct val="100000"/>
              </a:lnSpc>
              <a:spcBef>
                <a:spcPts val="0"/>
              </a:spcBef>
              <a:spcAft>
                <a:spcPts val="0"/>
              </a:spcAft>
              <a:buClrTx/>
              <a:buSzTx/>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NAPOMENA</a:t>
            </a:r>
          </a:p>
          <a:p>
            <a:pPr marR="0" lvl="0" algn="l" defTabSz="914400" rtl="0" eaLnBrk="1" fontAlgn="auto" latinLnBrk="0" hangingPunct="1">
              <a:lnSpc>
                <a:spcPct val="100000"/>
              </a:lnSpc>
              <a:spcBef>
                <a:spcPts val="0"/>
              </a:spcBef>
              <a:spcAft>
                <a:spcPts val="0"/>
              </a:spcAft>
              <a:buClrTx/>
              <a:buSzTx/>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Fiksna stopa odabrana u fazi ugovaranja ostaje nepromijenjena tijekom implementacije!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4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266815"/>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1" name="Title 3">
            <a:extLst>
              <a:ext uri="{FF2B5EF4-FFF2-40B4-BE49-F238E27FC236}">
                <a16:creationId xmlns:a16="http://schemas.microsoft.com/office/drawing/2014/main" id="{D965FA05-0C23-1632-D901-14428A06D2AB}"/>
              </a:ext>
            </a:extLst>
          </p:cNvPr>
          <p:cNvSpPr txBox="1">
            <a:spLocks/>
          </p:cNvSpPr>
          <p:nvPr/>
        </p:nvSpPr>
        <p:spPr>
          <a:xfrm>
            <a:off x="4985359" y="279153"/>
            <a:ext cx="6969354"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algn="r"/>
            <a:r>
              <a:rPr lang="en-US" sz="3200" dirty="0">
                <a:solidFill>
                  <a:schemeClr val="bg1"/>
                </a:solidFill>
              </a:rPr>
              <a:t>UREDSKI I ADMINISTRATIVNI TROŠKOVI</a:t>
            </a:r>
          </a:p>
        </p:txBody>
      </p:sp>
      <p:sp>
        <p:nvSpPr>
          <p:cNvPr id="2" name="TextBox 9">
            <a:extLst>
              <a:ext uri="{FF2B5EF4-FFF2-40B4-BE49-F238E27FC236}">
                <a16:creationId xmlns:a16="http://schemas.microsoft.com/office/drawing/2014/main" id="{C4A080B5-CC74-4641-F39E-734E44971F1A}"/>
              </a:ext>
            </a:extLst>
          </p:cNvPr>
          <p:cNvSpPr txBox="1"/>
          <p:nvPr/>
        </p:nvSpPr>
        <p:spPr>
          <a:xfrm>
            <a:off x="147863" y="1517280"/>
            <a:ext cx="10298844" cy="2154436"/>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R="0" lvl="0" algn="l" defTabSz="914400" rtl="0" eaLnBrk="1" fontAlgn="auto" latinLnBrk="0" hangingPunct="1">
              <a:lnSpc>
                <a:spcPct val="100000"/>
              </a:lnSpc>
              <a:spcBef>
                <a:spcPts val="0"/>
              </a:spcBef>
              <a:spcAft>
                <a:spcPts val="0"/>
              </a:spcAft>
              <a:buClrTx/>
              <a:buSzTx/>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DOKUMENTACIJA </a:t>
            </a:r>
          </a:p>
          <a:p>
            <a:pPr marR="0" lvl="0" algn="l" defTabSz="914400" rtl="0" eaLnBrk="1" fontAlgn="auto" latinLnBrk="0" hangingPunct="1">
              <a:lnSpc>
                <a:spcPct val="100000"/>
              </a:lnSpc>
              <a:spcBef>
                <a:spcPts val="0"/>
              </a:spcBef>
              <a:spcAft>
                <a:spcPts val="0"/>
              </a:spcAft>
              <a:buClrTx/>
              <a:buSzTx/>
              <a:tabLst/>
              <a:defRPr/>
            </a:pPr>
            <a:endPar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2200" b="1" i="0" u="none" strike="noStrike" kern="1200" cap="none" spc="0" normalizeH="0" baseline="0" noProof="0" dirty="0">
                <a:ln>
                  <a:noFill/>
                </a:ln>
                <a:solidFill>
                  <a:srgbClr val="2F5597"/>
                </a:solidFill>
                <a:effectLst/>
                <a:uLnTx/>
                <a:uFillTx/>
                <a:latin typeface="Calibri" panose="020F0502020204030204"/>
                <a:ea typeface="+mn-ea"/>
                <a:cs typeface="+mn-cs"/>
              </a:rPr>
              <a:t>nije potrebno </a:t>
            </a:r>
            <a:r>
              <a:rPr kumimoji="0" lang="pl-PL" sz="2200" i="0" u="none" strike="noStrike" kern="1200" cap="none" spc="0" normalizeH="0" baseline="0" noProof="0" dirty="0">
                <a:ln>
                  <a:noFill/>
                </a:ln>
                <a:solidFill>
                  <a:srgbClr val="2F5597"/>
                </a:solidFill>
                <a:effectLst/>
                <a:uLnTx/>
                <a:uFillTx/>
                <a:latin typeface="Calibri" panose="020F0502020204030204"/>
                <a:ea typeface="+mn-ea"/>
                <a:cs typeface="+mn-cs"/>
              </a:rPr>
              <a:t>dostavljati popratnu dokumentaciju! </a:t>
            </a:r>
            <a:endParaRPr lang="hr-HR" sz="2200" dirty="0">
              <a:solidFill>
                <a:srgbClr val="2F5597"/>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popis prihvatljivih troškova je konačan i definiran u Programskom priručniku o prihvatljivosti troškova (PME)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4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DA417D55-0694-9E60-B71A-51B98AC73BEF}"/>
              </a:ext>
            </a:extLst>
          </p:cNvPr>
          <p:cNvSpPr txBox="1"/>
          <p:nvPr/>
        </p:nvSpPr>
        <p:spPr>
          <a:xfrm>
            <a:off x="147862" y="3841082"/>
            <a:ext cx="10298842" cy="2831544"/>
          </a:xfrm>
          <a:prstGeom prst="rect">
            <a:avLst/>
          </a:prstGeom>
          <a:solidFill>
            <a:schemeClr val="accent3">
              <a:lumMod val="40000"/>
              <a:lumOff val="60000"/>
            </a:schemeClr>
          </a:solidFill>
          <a:effectLst>
            <a:outerShdw blurRad="50800" dist="38100" dir="5400000" algn="t" rotWithShape="0">
              <a:prstClr val="black">
                <a:alpha val="40000"/>
              </a:prstClr>
            </a:outerShdw>
          </a:effectLst>
        </p:spPr>
        <p:txBody>
          <a:bodyPr wrap="square" rtlCol="0" anchor="ctr">
            <a:spAutoFit/>
          </a:bodyPr>
          <a:lstStyle/>
          <a:p>
            <a:pPr marR="0" lvl="0" algn="l" defTabSz="914400" rtl="0" eaLnBrk="1" fontAlgn="auto" latinLnBrk="0" hangingPunct="1">
              <a:lnSpc>
                <a:spcPct val="100000"/>
              </a:lnSpc>
              <a:spcBef>
                <a:spcPts val="0"/>
              </a:spcBef>
              <a:spcAft>
                <a:spcPts val="0"/>
              </a:spcAft>
              <a:buClrTx/>
              <a:buSzTx/>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NAPOMENA</a:t>
            </a:r>
          </a:p>
          <a:p>
            <a:pPr marR="0" lvl="0" algn="l" defTabSz="914400" rtl="0" eaLnBrk="1" fontAlgn="auto" latinLnBrk="0" hangingPunct="1">
              <a:lnSpc>
                <a:spcPct val="100000"/>
              </a:lnSpc>
              <a:spcBef>
                <a:spcPts val="0"/>
              </a:spcBef>
              <a:spcAft>
                <a:spcPts val="0"/>
              </a:spcAft>
              <a:buClrTx/>
              <a:buSzTx/>
              <a:tabLst/>
              <a:defRPr/>
            </a:pPr>
            <a:endPar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2200" i="0" u="none" strike="noStrike" kern="1200" cap="none" spc="0" normalizeH="0" baseline="0" noProof="0" dirty="0">
                <a:ln>
                  <a:noFill/>
                </a:ln>
                <a:solidFill>
                  <a:srgbClr val="2F5597"/>
                </a:solidFill>
                <a:effectLst/>
                <a:uLnTx/>
                <a:uFillTx/>
                <a:latin typeface="Calibri" panose="020F0502020204030204"/>
                <a:ea typeface="+mn-ea"/>
                <a:cs typeface="+mn-cs"/>
              </a:rPr>
              <a:t>Uredska oprema, IT hardver i softver te namještaj i oprema </a:t>
            </a:r>
            <a:r>
              <a:rPr kumimoji="0" lang="pl-PL" sz="2200" b="1" i="0" u="none" strike="noStrike" kern="1200" cap="none" spc="0" normalizeH="0" baseline="0" noProof="0" dirty="0">
                <a:ln>
                  <a:noFill/>
                </a:ln>
                <a:solidFill>
                  <a:srgbClr val="2F5597"/>
                </a:solidFill>
                <a:effectLst/>
                <a:uLnTx/>
                <a:uFillTx/>
                <a:latin typeface="Calibri" panose="020F0502020204030204"/>
                <a:ea typeface="+mn-ea"/>
                <a:cs typeface="+mn-cs"/>
              </a:rPr>
              <a:t>ne pripadaju </a:t>
            </a:r>
            <a:r>
              <a:rPr kumimoji="0" lang="pl-PL" sz="2200" i="0" u="none" strike="noStrike" kern="1200" cap="none" spc="0" normalizeH="0" baseline="0" noProof="0" dirty="0">
                <a:ln>
                  <a:noFill/>
                </a:ln>
                <a:solidFill>
                  <a:srgbClr val="2F5597"/>
                </a:solidFill>
                <a:effectLst/>
                <a:uLnTx/>
                <a:uFillTx/>
                <a:latin typeface="Calibri" panose="020F0502020204030204"/>
                <a:ea typeface="+mn-ea"/>
                <a:cs typeface="+mn-cs"/>
              </a:rPr>
              <a:t>ovoj kategoriji troška već se prijavljuju pod trošak opreme!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pl-PL" sz="220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Ako prijavljeni izravni troškovi osoblja nisu u cijelosti prihvatljivi, iznos uredskih i administrativnih troškova proporcionalno se umanjuje (u okviru obje SCO)!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4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pic>
        <p:nvPicPr>
          <p:cNvPr id="6" name="Slika 5">
            <a:extLst>
              <a:ext uri="{FF2B5EF4-FFF2-40B4-BE49-F238E27FC236}">
                <a16:creationId xmlns:a16="http://schemas.microsoft.com/office/drawing/2014/main" id="{212FD58D-1948-8499-F9F1-9886C14594EF}"/>
              </a:ext>
            </a:extLst>
          </p:cNvPr>
          <p:cNvPicPr>
            <a:picLocks noChangeAspect="1"/>
          </p:cNvPicPr>
          <p:nvPr/>
        </p:nvPicPr>
        <p:blipFill>
          <a:blip r:embed="rId4"/>
          <a:stretch>
            <a:fillRect/>
          </a:stretch>
        </p:blipFill>
        <p:spPr>
          <a:xfrm>
            <a:off x="9977343" y="1087134"/>
            <a:ext cx="2066795" cy="2066795"/>
          </a:xfrm>
          <a:prstGeom prst="rect">
            <a:avLst/>
          </a:prstGeom>
        </p:spPr>
      </p:pic>
    </p:spTree>
    <p:extLst>
      <p:ext uri="{BB962C8B-B14F-4D97-AF65-F5344CB8AC3E}">
        <p14:creationId xmlns:p14="http://schemas.microsoft.com/office/powerpoint/2010/main" val="3185291391"/>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F240D31D-2A2F-FB4C-4F7E-F280DF07A487}"/>
              </a:ext>
            </a:extLst>
          </p:cNvPr>
          <p:cNvPicPr>
            <a:picLocks noChangeAspect="1"/>
          </p:cNvPicPr>
          <p:nvPr/>
        </p:nvPicPr>
        <p:blipFill>
          <a:blip r:embed="rId3"/>
          <a:stretch>
            <a:fillRect/>
          </a:stretch>
        </p:blipFill>
        <p:spPr>
          <a:xfrm>
            <a:off x="9698026" y="1878707"/>
            <a:ext cx="2493974" cy="2465348"/>
          </a:xfrm>
          <a:prstGeom prst="rect">
            <a:avLst/>
          </a:prstGeom>
        </p:spPr>
      </p:pic>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1" name="Title 3">
            <a:extLst>
              <a:ext uri="{FF2B5EF4-FFF2-40B4-BE49-F238E27FC236}">
                <a16:creationId xmlns:a16="http://schemas.microsoft.com/office/drawing/2014/main" id="{D965FA05-0C23-1632-D901-14428A06D2AB}"/>
              </a:ext>
            </a:extLst>
          </p:cNvPr>
          <p:cNvSpPr txBox="1">
            <a:spLocks/>
          </p:cNvSpPr>
          <p:nvPr/>
        </p:nvSpPr>
        <p:spPr>
          <a:xfrm>
            <a:off x="5373666" y="279153"/>
            <a:ext cx="6581048"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algn="r"/>
            <a:r>
              <a:rPr lang="fi-FI" sz="3200" dirty="0">
                <a:solidFill>
                  <a:schemeClr val="bg1"/>
                </a:solidFill>
              </a:rPr>
              <a:t>TROŠKOVI SMJEŠTAJA I PUTOVANJA</a:t>
            </a:r>
            <a:endParaRPr lang="en-US" sz="3200" dirty="0">
              <a:solidFill>
                <a:schemeClr val="bg1"/>
              </a:solidFill>
            </a:endParaRPr>
          </a:p>
        </p:txBody>
      </p:sp>
      <p:sp>
        <p:nvSpPr>
          <p:cNvPr id="2" name="TextBox 9">
            <a:extLst>
              <a:ext uri="{FF2B5EF4-FFF2-40B4-BE49-F238E27FC236}">
                <a16:creationId xmlns:a16="http://schemas.microsoft.com/office/drawing/2014/main" id="{A911DE8E-07F5-36DA-FC59-84FFA80F920B}"/>
              </a:ext>
            </a:extLst>
          </p:cNvPr>
          <p:cNvSpPr txBox="1"/>
          <p:nvPr/>
        </p:nvSpPr>
        <p:spPr>
          <a:xfrm>
            <a:off x="1" y="2313047"/>
            <a:ext cx="9698025" cy="3508653"/>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uključuju troškove putovanja, obroka, smještaja, vize i dnevnice isključivo </a:t>
            </a: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zaposlenika projektnog tima partnera </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u svrhu provedbe planiranih projektnih aktivnosti!</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obračunavaju se </a:t>
            </a: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automatski u </a:t>
            </a:r>
            <a:r>
              <a:rPr kumimoji="0" lang="hr-HR" sz="2200" b="1" i="0" u="none" strike="noStrike" kern="1200" cap="none" spc="0" normalizeH="0" baseline="0" noProof="0" dirty="0" err="1">
                <a:ln>
                  <a:noFill/>
                </a:ln>
                <a:solidFill>
                  <a:srgbClr val="2F5597"/>
                </a:solidFill>
                <a:effectLst/>
                <a:uLnTx/>
                <a:uFillTx/>
                <a:latin typeface="Calibri" panose="020F0502020204030204"/>
                <a:ea typeface="+mn-ea"/>
                <a:cs typeface="+mn-cs"/>
              </a:rPr>
              <a:t>Jems</a:t>
            </a: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 sustavu </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i nadoknađuju na temelju </a:t>
            </a: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2 SCO opcije:</a:t>
            </a:r>
          </a:p>
          <a:p>
            <a:pPr marR="0" lvl="0" algn="l" defTabSz="914400" rtl="0" eaLnBrk="1" fontAlgn="auto" latinLnBrk="0" hangingPunct="1">
              <a:lnSpc>
                <a:spcPct val="100000"/>
              </a:lnSpc>
              <a:spcBef>
                <a:spcPts val="0"/>
              </a:spcBef>
              <a:spcAft>
                <a:spcPts val="0"/>
              </a:spcAft>
              <a:buClrTx/>
              <a:buSzTx/>
              <a:tabLst/>
              <a:defRPr/>
            </a:pPr>
            <a:endPar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fiksnom stopom </a:t>
            </a: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do 15% </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prihvatljivih troškova osoblja u SCO1</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kao dio fiksne stope </a:t>
            </a: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do 40 % </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izravnih (stvarnih) troškova osoblja u okviru SCO 2</a:t>
            </a:r>
          </a:p>
          <a:p>
            <a:pPr marR="0" lvl="0" algn="l" defTabSz="914400" rtl="0" eaLnBrk="1" fontAlgn="auto" latinLnBrk="0" hangingPunct="1">
              <a:lnSpc>
                <a:spcPct val="100000"/>
              </a:lnSpc>
              <a:spcBef>
                <a:spcPts val="0"/>
              </a:spcBef>
              <a:spcAft>
                <a:spcPts val="0"/>
              </a:spcAft>
              <a:buClrTx/>
              <a:buSzTx/>
              <a:tabLst/>
              <a:defRPr/>
            </a:pPr>
            <a:endParaRPr kumimoji="0" lang="hr-HR" sz="24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02E1FAE0-C50E-5BC7-9484-229CA16390F4}"/>
              </a:ext>
            </a:extLst>
          </p:cNvPr>
          <p:cNvPicPr>
            <a:picLocks noChangeAspect="1"/>
          </p:cNvPicPr>
          <p:nvPr/>
        </p:nvPicPr>
        <p:blipFill>
          <a:blip r:embed="rId5"/>
          <a:stretch>
            <a:fillRect/>
          </a:stretch>
        </p:blipFill>
        <p:spPr>
          <a:xfrm>
            <a:off x="10364488" y="4356322"/>
            <a:ext cx="1030313" cy="774259"/>
          </a:xfrm>
          <a:prstGeom prst="rect">
            <a:avLst/>
          </a:prstGeom>
        </p:spPr>
      </p:pic>
    </p:spTree>
    <p:extLst>
      <p:ext uri="{BB962C8B-B14F-4D97-AF65-F5344CB8AC3E}">
        <p14:creationId xmlns:p14="http://schemas.microsoft.com/office/powerpoint/2010/main" val="4070577614"/>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lika 3">
            <a:extLst>
              <a:ext uri="{FF2B5EF4-FFF2-40B4-BE49-F238E27FC236}">
                <a16:creationId xmlns:a16="http://schemas.microsoft.com/office/drawing/2014/main" id="{4126BC84-B5D7-3972-2EF0-20AD7385B3DD}"/>
              </a:ext>
            </a:extLst>
          </p:cNvPr>
          <p:cNvPicPr>
            <a:picLocks noChangeAspect="1"/>
          </p:cNvPicPr>
          <p:nvPr/>
        </p:nvPicPr>
        <p:blipFill rotWithShape="1">
          <a:blip r:embed="rId3"/>
          <a:srcRect b="7226"/>
          <a:stretch/>
        </p:blipFill>
        <p:spPr>
          <a:xfrm>
            <a:off x="9715500" y="1473197"/>
            <a:ext cx="2476500" cy="2455633"/>
          </a:xfrm>
          <a:prstGeom prst="rect">
            <a:avLst/>
          </a:prstGeom>
        </p:spPr>
      </p:pic>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1" name="Title 3">
            <a:extLst>
              <a:ext uri="{FF2B5EF4-FFF2-40B4-BE49-F238E27FC236}">
                <a16:creationId xmlns:a16="http://schemas.microsoft.com/office/drawing/2014/main" id="{D965FA05-0C23-1632-D901-14428A06D2AB}"/>
              </a:ext>
            </a:extLst>
          </p:cNvPr>
          <p:cNvSpPr txBox="1">
            <a:spLocks/>
          </p:cNvSpPr>
          <p:nvPr/>
        </p:nvSpPr>
        <p:spPr>
          <a:xfrm>
            <a:off x="5373666" y="279153"/>
            <a:ext cx="6581048"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algn="r"/>
            <a:r>
              <a:rPr lang="fi-FI" sz="3200" dirty="0">
                <a:solidFill>
                  <a:schemeClr val="bg1"/>
                </a:solidFill>
              </a:rPr>
              <a:t>TROŠKOVI SMJEŠTAJA I PUTOVANJA</a:t>
            </a:r>
            <a:endParaRPr lang="en-US" sz="3200" dirty="0">
              <a:solidFill>
                <a:schemeClr val="bg1"/>
              </a:solidFill>
            </a:endParaRPr>
          </a:p>
        </p:txBody>
      </p:sp>
      <p:sp>
        <p:nvSpPr>
          <p:cNvPr id="2" name="TextBox 9">
            <a:extLst>
              <a:ext uri="{FF2B5EF4-FFF2-40B4-BE49-F238E27FC236}">
                <a16:creationId xmlns:a16="http://schemas.microsoft.com/office/drawing/2014/main" id="{CC4D58D4-5FE7-D270-B861-B675E3EAE8B1}"/>
              </a:ext>
            </a:extLst>
          </p:cNvPr>
          <p:cNvSpPr txBox="1"/>
          <p:nvPr/>
        </p:nvSpPr>
        <p:spPr>
          <a:xfrm>
            <a:off x="147862" y="1194112"/>
            <a:ext cx="9697595" cy="280076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R="0" lvl="0" algn="l" defTabSz="914400" rtl="0" eaLnBrk="1" fontAlgn="auto" latinLnBrk="0" hangingPunct="1">
              <a:lnSpc>
                <a:spcPct val="100000"/>
              </a:lnSpc>
              <a:spcBef>
                <a:spcPts val="0"/>
              </a:spcBef>
              <a:spcAft>
                <a:spcPts val="0"/>
              </a:spcAft>
              <a:buClrTx/>
              <a:buSzTx/>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DOKUMENTACIJA </a:t>
            </a:r>
          </a:p>
          <a:p>
            <a:pPr marR="0" lvl="0" algn="l" defTabSz="914400" rtl="0" eaLnBrk="1" fontAlgn="auto" latinLnBrk="0" hangingPunct="1">
              <a:lnSpc>
                <a:spcPct val="100000"/>
              </a:lnSpc>
              <a:spcBef>
                <a:spcPts val="0"/>
              </a:spcBef>
              <a:spcAft>
                <a:spcPts val="0"/>
              </a:spcAft>
              <a:buClrTx/>
              <a:buSzTx/>
              <a:tabLst/>
              <a:defRPr/>
            </a:pPr>
            <a:endPar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SCO 1 - do 15 % od prihvatljivih izravnih troškova osoblja</a:t>
            </a:r>
          </a:p>
          <a:p>
            <a:pPr marR="0" lvl="0" algn="l" defTabSz="914400" rtl="0" eaLnBrk="1" fontAlgn="auto" latinLnBrk="0" hangingPunct="1">
              <a:lnSpc>
                <a:spcPct val="100000"/>
              </a:lnSpc>
              <a:spcBef>
                <a:spcPts val="0"/>
              </a:spcBef>
              <a:spcAft>
                <a:spcPts val="0"/>
              </a:spcAft>
              <a:buClrTx/>
              <a:buSzTx/>
              <a:tabLst/>
              <a:defRPr/>
            </a:pPr>
            <a:r>
              <a:rPr lang="hr-HR" sz="2200" dirty="0">
                <a:solidFill>
                  <a:srgbClr val="2F5597"/>
                </a:solidFill>
                <a:latin typeface="Calibri" panose="020F0502020204030204"/>
              </a:rPr>
              <a:t>- dokazati provedbu aktivnosti </a:t>
            </a:r>
            <a:r>
              <a:rPr lang="hr-HR" sz="2200" b="1" dirty="0">
                <a:solidFill>
                  <a:srgbClr val="2F5597"/>
                </a:solidFill>
                <a:latin typeface="Calibri" panose="020F0502020204030204"/>
              </a:rPr>
              <a:t>kratkim opisom putovanja </a:t>
            </a:r>
            <a:r>
              <a:rPr lang="hr-HR" sz="2200" dirty="0">
                <a:solidFill>
                  <a:srgbClr val="2F5597"/>
                </a:solidFill>
                <a:latin typeface="Calibri" panose="020F0502020204030204"/>
              </a:rPr>
              <a:t>u relevantnom radnom paketu u </a:t>
            </a:r>
            <a:r>
              <a:rPr lang="hr-HR" sz="2200" dirty="0" err="1">
                <a:solidFill>
                  <a:srgbClr val="2F5597"/>
                </a:solidFill>
                <a:latin typeface="Calibri" panose="020F0502020204030204"/>
              </a:rPr>
              <a:t>Jems</a:t>
            </a:r>
            <a:r>
              <a:rPr lang="hr-HR" sz="2200" dirty="0">
                <a:solidFill>
                  <a:srgbClr val="2F5597"/>
                </a:solidFill>
                <a:latin typeface="Calibri" panose="020F0502020204030204"/>
              </a:rPr>
              <a:t>-u te prilaganjem </a:t>
            </a:r>
            <a:r>
              <a:rPr lang="hr-HR" sz="2200" b="1" dirty="0">
                <a:solidFill>
                  <a:srgbClr val="2F5597"/>
                </a:solidFill>
                <a:latin typeface="Calibri" panose="020F0502020204030204"/>
              </a:rPr>
              <a:t>jednog popratnog dokumenta </a:t>
            </a:r>
            <a:r>
              <a:rPr lang="hr-HR" sz="2200" dirty="0">
                <a:solidFill>
                  <a:srgbClr val="2F5597"/>
                </a:solidFill>
                <a:latin typeface="Calibri" panose="020F0502020204030204"/>
              </a:rPr>
              <a:t>(npr. potpisna lista sa eventa/edukacije)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r-HR" sz="2200" b="1" dirty="0">
                <a:solidFill>
                  <a:srgbClr val="2F5597"/>
                </a:solidFill>
                <a:latin typeface="Calibri" panose="020F0502020204030204"/>
              </a:rPr>
              <a:t>SCO 2 - do 40 % izravnih troškova osoblja </a:t>
            </a:r>
          </a:p>
          <a:p>
            <a:pPr marR="0" lvl="0" algn="l" defTabSz="914400" rtl="0" eaLnBrk="1" fontAlgn="auto" latinLnBrk="0" hangingPunct="1">
              <a:lnSpc>
                <a:spcPct val="100000"/>
              </a:lnSpc>
              <a:spcBef>
                <a:spcPts val="0"/>
              </a:spcBef>
              <a:spcAft>
                <a:spcPts val="0"/>
              </a:spcAft>
              <a:buClrTx/>
              <a:buSzTx/>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 </a:t>
            </a:r>
            <a:r>
              <a:rPr lang="pl-PL" sz="2200" dirty="0">
                <a:solidFill>
                  <a:srgbClr val="2F5597"/>
                </a:solidFill>
                <a:latin typeface="Calibri" panose="020F0502020204030204"/>
              </a:rPr>
              <a:t>n</a:t>
            </a:r>
            <a:r>
              <a:rPr kumimoji="0" lang="pl-PL" sz="2200" i="0" u="none" strike="noStrike" kern="1200" cap="none" spc="0" normalizeH="0" baseline="0" noProof="0" dirty="0">
                <a:ln>
                  <a:noFill/>
                </a:ln>
                <a:solidFill>
                  <a:srgbClr val="2F5597"/>
                </a:solidFill>
                <a:effectLst/>
                <a:uLnTx/>
                <a:uFillTx/>
                <a:latin typeface="Calibri" panose="020F0502020204030204"/>
                <a:ea typeface="+mn-ea"/>
                <a:cs typeface="+mn-cs"/>
              </a:rPr>
              <a:t>ije potrebno dostavljati popratnu dokumentaciju </a:t>
            </a:r>
            <a:endPar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3" name="TextBox 9">
            <a:extLst>
              <a:ext uri="{FF2B5EF4-FFF2-40B4-BE49-F238E27FC236}">
                <a16:creationId xmlns:a16="http://schemas.microsoft.com/office/drawing/2014/main" id="{09D4C1BA-BEF6-FD70-7BA3-10A8121D9708}"/>
              </a:ext>
            </a:extLst>
          </p:cNvPr>
          <p:cNvSpPr txBox="1"/>
          <p:nvPr/>
        </p:nvSpPr>
        <p:spPr>
          <a:xfrm>
            <a:off x="147862" y="4046426"/>
            <a:ext cx="11806852" cy="2831544"/>
          </a:xfrm>
          <a:prstGeom prst="rect">
            <a:avLst/>
          </a:prstGeom>
          <a:solidFill>
            <a:schemeClr val="accent3">
              <a:lumMod val="40000"/>
              <a:lumOff val="60000"/>
            </a:schemeClr>
          </a:solidFill>
          <a:effectLst>
            <a:outerShdw blurRad="50800" dist="38100" dir="5400000" algn="t" rotWithShape="0">
              <a:prstClr val="black">
                <a:alpha val="40000"/>
              </a:prstClr>
            </a:outerShdw>
          </a:effectLst>
        </p:spPr>
        <p:txBody>
          <a:bodyPr wrap="square" rtlCol="0" anchor="ctr">
            <a:spAutoFit/>
          </a:bodyPr>
          <a:lstStyle/>
          <a:p>
            <a:pPr marR="0" lvl="0" algn="l" defTabSz="914400" rtl="0" eaLnBrk="1" fontAlgn="auto" latinLnBrk="0" hangingPunct="1">
              <a:lnSpc>
                <a:spcPct val="100000"/>
              </a:lnSpc>
              <a:spcBef>
                <a:spcPts val="0"/>
              </a:spcBef>
              <a:spcAft>
                <a:spcPts val="0"/>
              </a:spcAft>
              <a:buClrTx/>
              <a:buSzTx/>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NAPOMENA</a:t>
            </a:r>
          </a:p>
          <a:p>
            <a:pPr marR="0" lvl="0" algn="l" defTabSz="914400" rtl="0" eaLnBrk="1" fontAlgn="auto" latinLnBrk="0" hangingPunct="1">
              <a:lnSpc>
                <a:spcPct val="100000"/>
              </a:lnSpc>
              <a:spcBef>
                <a:spcPts val="0"/>
              </a:spcBef>
              <a:spcAft>
                <a:spcPts val="0"/>
              </a:spcAft>
              <a:buClrTx/>
              <a:buSzTx/>
              <a:tabLst/>
              <a:defRPr/>
            </a:pPr>
            <a:endPar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2200" i="0" u="none" strike="noStrike" kern="1200" cap="none" spc="0" normalizeH="0" baseline="0" noProof="0" dirty="0">
                <a:ln>
                  <a:noFill/>
                </a:ln>
                <a:solidFill>
                  <a:srgbClr val="2F5597"/>
                </a:solidFill>
                <a:effectLst/>
                <a:uLnTx/>
                <a:uFillTx/>
                <a:latin typeface="Calibri" panose="020F0502020204030204"/>
                <a:ea typeface="+mn-ea"/>
                <a:cs typeface="+mn-cs"/>
              </a:rPr>
              <a:t>Putni troškovi i troškovi smještaja vanjskih stručnjaka i pružatelja usluga koji sudjeluju na projektu ne mogu se uključiti u ovu kategoriju troškova - moraju se prijaviti kao troškovi Vanjskih stručnjaka i usluga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Ako prijavljeni izravni troškovi osoblja nisu u cijelosti prihvatljivi, iznos troškova putovanja i smještaja proporcionalno se umanjuje (u okviru obje SCO)!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4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427144"/>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1" name="Title 3">
            <a:extLst>
              <a:ext uri="{FF2B5EF4-FFF2-40B4-BE49-F238E27FC236}">
                <a16:creationId xmlns:a16="http://schemas.microsoft.com/office/drawing/2014/main" id="{D965FA05-0C23-1632-D901-14428A06D2AB}"/>
              </a:ext>
            </a:extLst>
          </p:cNvPr>
          <p:cNvSpPr txBox="1">
            <a:spLocks/>
          </p:cNvSpPr>
          <p:nvPr/>
        </p:nvSpPr>
        <p:spPr>
          <a:xfrm>
            <a:off x="6313118" y="279153"/>
            <a:ext cx="5641596"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algn="r"/>
            <a:r>
              <a:rPr lang="en-US" sz="3200" dirty="0">
                <a:solidFill>
                  <a:schemeClr val="bg1"/>
                </a:solidFill>
              </a:rPr>
              <a:t>VANJSKI STRUČNJACI I USLUGE</a:t>
            </a:r>
          </a:p>
        </p:txBody>
      </p:sp>
      <p:sp>
        <p:nvSpPr>
          <p:cNvPr id="2" name="TextBox 9">
            <a:extLst>
              <a:ext uri="{FF2B5EF4-FFF2-40B4-BE49-F238E27FC236}">
                <a16:creationId xmlns:a16="http://schemas.microsoft.com/office/drawing/2014/main" id="{25170899-1DF6-4CEA-2D5E-CE0C68FED223}"/>
              </a:ext>
            </a:extLst>
          </p:cNvPr>
          <p:cNvSpPr txBox="1"/>
          <p:nvPr/>
        </p:nvSpPr>
        <p:spPr>
          <a:xfrm>
            <a:off x="13868" y="1343564"/>
            <a:ext cx="9120048" cy="218521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Uključuje </a:t>
            </a: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troškove podugovaranja vanjskih stručnjaka </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za različite ekspertize nužne za provedbu projekta, a koje projektni tim </a:t>
            </a: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ne može sam odraditi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it-IT" sz="2200" b="1" i="0" u="none" strike="noStrike" kern="1200" cap="none" spc="0" normalizeH="0" baseline="0" noProof="0" dirty="0" err="1">
                <a:ln>
                  <a:noFill/>
                </a:ln>
                <a:solidFill>
                  <a:srgbClr val="2F5597"/>
                </a:solidFill>
                <a:effectLst/>
                <a:uLnTx/>
                <a:uFillTx/>
                <a:latin typeface="Calibri" panose="020F0502020204030204"/>
                <a:ea typeface="+mn-ea"/>
                <a:cs typeface="+mn-cs"/>
              </a:rPr>
              <a:t>Obavezno</a:t>
            </a:r>
            <a:r>
              <a:rPr kumimoji="0" lang="it-IT" sz="2200" b="1" i="0" u="none" strike="noStrike" kern="1200" cap="none" spc="0" normalizeH="0" baseline="0" noProof="0" dirty="0">
                <a:ln>
                  <a:noFill/>
                </a:ln>
                <a:solidFill>
                  <a:srgbClr val="2F5597"/>
                </a:solidFill>
                <a:effectLst/>
                <a:uLnTx/>
                <a:uFillTx/>
                <a:latin typeface="Calibri" panose="020F0502020204030204"/>
                <a:ea typeface="+mn-ea"/>
                <a:cs typeface="+mn-cs"/>
              </a:rPr>
              <a:t> </a:t>
            </a:r>
            <a:r>
              <a:rPr kumimoji="0" lang="it-IT" sz="2200" b="1" i="0" u="none" strike="noStrike" kern="1200" cap="none" spc="0" normalizeH="0" baseline="0" noProof="0" dirty="0" err="1">
                <a:ln>
                  <a:noFill/>
                </a:ln>
                <a:solidFill>
                  <a:srgbClr val="2F5597"/>
                </a:solidFill>
                <a:effectLst/>
                <a:uLnTx/>
                <a:uFillTx/>
                <a:latin typeface="Calibri" panose="020F0502020204030204"/>
                <a:ea typeface="+mn-ea"/>
                <a:cs typeface="+mn-cs"/>
              </a:rPr>
              <a:t>provesti</a:t>
            </a:r>
            <a:r>
              <a:rPr kumimoji="0" lang="it-IT" sz="2200" b="1" i="0" u="none" strike="noStrike" kern="1200" cap="none" spc="0" normalizeH="0" baseline="0" noProof="0" dirty="0">
                <a:ln>
                  <a:noFill/>
                </a:ln>
                <a:solidFill>
                  <a:srgbClr val="2F5597"/>
                </a:solidFill>
                <a:effectLst/>
                <a:uLnTx/>
                <a:uFillTx/>
                <a:latin typeface="Calibri" panose="020F0502020204030204"/>
                <a:ea typeface="+mn-ea"/>
                <a:cs typeface="+mn-cs"/>
              </a:rPr>
              <a:t> </a:t>
            </a:r>
            <a:r>
              <a:rPr kumimoji="0" lang="it-IT" sz="2200" b="1" i="0" u="none" strike="noStrike" kern="1200" cap="none" spc="0" normalizeH="0" baseline="0" noProof="0" dirty="0" err="1">
                <a:ln>
                  <a:noFill/>
                </a:ln>
                <a:solidFill>
                  <a:srgbClr val="2F5597"/>
                </a:solidFill>
                <a:effectLst/>
                <a:uLnTx/>
                <a:uFillTx/>
                <a:latin typeface="Calibri" panose="020F0502020204030204"/>
                <a:ea typeface="+mn-ea"/>
                <a:cs typeface="+mn-cs"/>
              </a:rPr>
              <a:t>postupke</a:t>
            </a:r>
            <a:r>
              <a:rPr kumimoji="0" lang="it-IT" sz="2200" b="1" i="0" u="none" strike="noStrike" kern="1200" cap="none" spc="0" normalizeH="0" baseline="0" noProof="0" dirty="0">
                <a:ln>
                  <a:noFill/>
                </a:ln>
                <a:solidFill>
                  <a:srgbClr val="2F5597"/>
                </a:solidFill>
                <a:effectLst/>
                <a:uLnTx/>
                <a:uFillTx/>
                <a:latin typeface="Calibri" panose="020F0502020204030204"/>
                <a:ea typeface="+mn-ea"/>
                <a:cs typeface="+mn-cs"/>
              </a:rPr>
              <a:t> </a:t>
            </a:r>
            <a:r>
              <a:rPr kumimoji="0" lang="it-IT" sz="2200" b="1" i="0" u="none" strike="noStrike" kern="1200" cap="none" spc="0" normalizeH="0" baseline="0" noProof="0" dirty="0" err="1">
                <a:ln>
                  <a:noFill/>
                </a:ln>
                <a:solidFill>
                  <a:srgbClr val="2F5597"/>
                </a:solidFill>
                <a:effectLst/>
                <a:uLnTx/>
                <a:uFillTx/>
                <a:latin typeface="Calibri" panose="020F0502020204030204"/>
                <a:ea typeface="+mn-ea"/>
                <a:cs typeface="+mn-cs"/>
              </a:rPr>
              <a:t>javne</a:t>
            </a:r>
            <a:r>
              <a:rPr kumimoji="0" lang="it-IT" sz="2200" b="1" i="0" u="none" strike="noStrike" kern="1200" cap="none" spc="0" normalizeH="0" baseline="0" noProof="0" dirty="0">
                <a:ln>
                  <a:noFill/>
                </a:ln>
                <a:solidFill>
                  <a:srgbClr val="2F5597"/>
                </a:solidFill>
                <a:effectLst/>
                <a:uLnTx/>
                <a:uFillTx/>
                <a:latin typeface="Calibri" panose="020F0502020204030204"/>
                <a:ea typeface="+mn-ea"/>
                <a:cs typeface="+mn-cs"/>
              </a:rPr>
              <a:t> </a:t>
            </a:r>
            <a:r>
              <a:rPr kumimoji="0" lang="it-IT" sz="2200" b="1" i="0" u="none" strike="noStrike" kern="1200" cap="none" spc="0" normalizeH="0" baseline="0" noProof="0" dirty="0" err="1">
                <a:ln>
                  <a:noFill/>
                </a:ln>
                <a:solidFill>
                  <a:srgbClr val="2F5597"/>
                </a:solidFill>
                <a:effectLst/>
                <a:uLnTx/>
                <a:uFillTx/>
                <a:latin typeface="Calibri" panose="020F0502020204030204"/>
                <a:ea typeface="+mn-ea"/>
                <a:cs typeface="+mn-cs"/>
              </a:rPr>
              <a:t>nabave</a:t>
            </a:r>
            <a:r>
              <a:rPr kumimoji="0" lang="it-IT" sz="2200" b="1" i="0" u="none" strike="noStrike" kern="1200" cap="none" spc="0" normalizeH="0" baseline="0" noProof="0" dirty="0">
                <a:ln>
                  <a:noFill/>
                </a:ln>
                <a:solidFill>
                  <a:srgbClr val="2F5597"/>
                </a:solidFill>
                <a:effectLst/>
                <a:uLnTx/>
                <a:uFillTx/>
                <a:latin typeface="Calibri" panose="020F0502020204030204"/>
                <a:ea typeface="+mn-ea"/>
                <a:cs typeface="+mn-cs"/>
              </a:rPr>
              <a:t> !</a:t>
            </a:r>
          </a:p>
          <a:p>
            <a:pPr marR="0" lvl="0" algn="l" defTabSz="914400" rtl="0" eaLnBrk="1" fontAlgn="auto" latinLnBrk="0" hangingPunct="1">
              <a:lnSpc>
                <a:spcPct val="100000"/>
              </a:lnSpc>
              <a:spcBef>
                <a:spcPts val="0"/>
              </a:spcBef>
              <a:spcAft>
                <a:spcPts val="0"/>
              </a:spcAft>
              <a:buClrTx/>
              <a:buSzTx/>
              <a:tabLst/>
              <a:defRPr/>
            </a:pPr>
            <a:endParaRPr kumimoji="0" lang="hr-HR" sz="240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hr-HR" sz="24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4" name="TextBox 9">
            <a:extLst>
              <a:ext uri="{FF2B5EF4-FFF2-40B4-BE49-F238E27FC236}">
                <a16:creationId xmlns:a16="http://schemas.microsoft.com/office/drawing/2014/main" id="{D8EDFDEB-CFFD-0567-1E61-E345AD0FF6AC}"/>
              </a:ext>
            </a:extLst>
          </p:cNvPr>
          <p:cNvSpPr txBox="1"/>
          <p:nvPr/>
        </p:nvSpPr>
        <p:spPr>
          <a:xfrm>
            <a:off x="13868" y="3129662"/>
            <a:ext cx="11954716" cy="3170099"/>
          </a:xfrm>
          <a:prstGeom prst="rect">
            <a:avLst/>
          </a:prstGeom>
          <a:solidFill>
            <a:schemeClr val="accent3">
              <a:lumMod val="40000"/>
              <a:lumOff val="60000"/>
            </a:schemeClr>
          </a:solidFill>
          <a:effectLst>
            <a:outerShdw blurRad="50800" dist="38100" dir="5400000" algn="t" rotWithShape="0">
              <a:prstClr val="black">
                <a:alpha val="40000"/>
              </a:prstClr>
            </a:outerShdw>
          </a:effectLst>
        </p:spPr>
        <p:txBody>
          <a:bodyPr wrap="square" rtlCol="0" anchor="ctr">
            <a:spAutoFit/>
          </a:bodyPr>
          <a:lstStyle/>
          <a:p>
            <a:pPr marR="0" lvl="0" algn="l" defTabSz="914400" rtl="0" eaLnBrk="1" fontAlgn="auto" latinLnBrk="0" hangingPunct="1">
              <a:lnSpc>
                <a:spcPct val="100000"/>
              </a:lnSpc>
              <a:spcBef>
                <a:spcPts val="0"/>
              </a:spcBef>
              <a:spcAft>
                <a:spcPts val="0"/>
              </a:spcAft>
              <a:buClrTx/>
              <a:buSzTx/>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NAPOMENA</a:t>
            </a:r>
          </a:p>
          <a:p>
            <a:pPr marR="0" lvl="0" algn="l" defTabSz="914400" rtl="0" eaLnBrk="1" fontAlgn="auto" latinLnBrk="0" hangingPunct="1">
              <a:lnSpc>
                <a:spcPct val="100000"/>
              </a:lnSpc>
              <a:spcBef>
                <a:spcPts val="0"/>
              </a:spcBef>
              <a:spcAft>
                <a:spcPts val="0"/>
              </a:spcAft>
              <a:buClrTx/>
              <a:buSzTx/>
              <a:tabLst/>
              <a:defRPr/>
            </a:pPr>
            <a:endPar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Nije dopušteno podugovaranje između PP-ova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Plaćanje predujmova načelno su prihvatljiva (ako su u skladu s važećim pravilima javne nabave i ako je tako naznačeno u ugovoru) uz definirane </a:t>
            </a:r>
            <a:r>
              <a:rPr kumimoji="0" lang="hr-HR" sz="2200" i="0" u="none" strike="noStrike" kern="1200" cap="none" spc="0" normalizeH="0" baseline="0" noProof="0" dirty="0" err="1">
                <a:ln>
                  <a:noFill/>
                </a:ln>
                <a:solidFill>
                  <a:srgbClr val="2F5597"/>
                </a:solidFill>
                <a:effectLst/>
                <a:uLnTx/>
                <a:uFillTx/>
                <a:latin typeface="Calibri" panose="020F0502020204030204"/>
                <a:ea typeface="+mn-ea"/>
                <a:cs typeface="+mn-cs"/>
              </a:rPr>
              <a:t>mileston</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-e / dokaze isporuke (npr. početno / </a:t>
            </a:r>
            <a:r>
              <a:rPr kumimoji="0" lang="hr-HR" sz="2200" i="0" u="none" strike="noStrike" kern="1200" cap="none" spc="0" normalizeH="0" baseline="0" noProof="0" dirty="0" err="1">
                <a:ln>
                  <a:noFill/>
                </a:ln>
                <a:solidFill>
                  <a:srgbClr val="2F5597"/>
                </a:solidFill>
                <a:effectLst/>
                <a:uLnTx/>
                <a:uFillTx/>
                <a:latin typeface="Calibri" panose="020F0502020204030204"/>
                <a:ea typeface="+mn-ea"/>
                <a:cs typeface="+mn-cs"/>
              </a:rPr>
              <a:t>interim</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 izvješće, parcijalna isporuka usluge)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r-HR" sz="2200" dirty="0">
                <a:solidFill>
                  <a:srgbClr val="2F5597"/>
                </a:solidFill>
                <a:latin typeface="Calibri" panose="020F0502020204030204"/>
              </a:rPr>
              <a:t>P</a:t>
            </a:r>
            <a:r>
              <a:rPr kumimoji="0" lang="hr-HR" sz="2200" i="0" u="none" strike="noStrike" kern="1200" cap="none" spc="0" normalizeH="0" baseline="0" noProof="0" dirty="0" err="1">
                <a:ln>
                  <a:noFill/>
                </a:ln>
                <a:solidFill>
                  <a:srgbClr val="2F5597"/>
                </a:solidFill>
                <a:effectLst/>
                <a:uLnTx/>
                <a:uFillTx/>
                <a:latin typeface="Calibri" panose="020F0502020204030204"/>
                <a:ea typeface="+mn-ea"/>
                <a:cs typeface="+mn-cs"/>
              </a:rPr>
              <a:t>redujam</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 plaćen vanjskom pružatelju usluga u punom iznosu ugovora nije moguće potraživati ​​</a:t>
            </a: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bez dokaza o isporuci usluge</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a:t>
            </a:r>
            <a:endPar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4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pic>
        <p:nvPicPr>
          <p:cNvPr id="6" name="Slika 5">
            <a:extLst>
              <a:ext uri="{FF2B5EF4-FFF2-40B4-BE49-F238E27FC236}">
                <a16:creationId xmlns:a16="http://schemas.microsoft.com/office/drawing/2014/main" id="{0F4BD3D2-06D3-98A3-EB6D-DE6AEE8E0D12}"/>
              </a:ext>
            </a:extLst>
          </p:cNvPr>
          <p:cNvPicPr>
            <a:picLocks noChangeAspect="1"/>
          </p:cNvPicPr>
          <p:nvPr/>
        </p:nvPicPr>
        <p:blipFill>
          <a:blip r:embed="rId4"/>
          <a:stretch>
            <a:fillRect/>
          </a:stretch>
        </p:blipFill>
        <p:spPr>
          <a:xfrm>
            <a:off x="9120048" y="1337871"/>
            <a:ext cx="2834666" cy="1955375"/>
          </a:xfrm>
          <a:prstGeom prst="rect">
            <a:avLst/>
          </a:prstGeom>
        </p:spPr>
      </p:pic>
    </p:spTree>
    <p:extLst>
      <p:ext uri="{BB962C8B-B14F-4D97-AF65-F5344CB8AC3E}">
        <p14:creationId xmlns:p14="http://schemas.microsoft.com/office/powerpoint/2010/main" val="3065365041"/>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1" name="Title 3">
            <a:extLst>
              <a:ext uri="{FF2B5EF4-FFF2-40B4-BE49-F238E27FC236}">
                <a16:creationId xmlns:a16="http://schemas.microsoft.com/office/drawing/2014/main" id="{D965FA05-0C23-1632-D901-14428A06D2AB}"/>
              </a:ext>
            </a:extLst>
          </p:cNvPr>
          <p:cNvSpPr txBox="1">
            <a:spLocks/>
          </p:cNvSpPr>
          <p:nvPr/>
        </p:nvSpPr>
        <p:spPr>
          <a:xfrm>
            <a:off x="6313118" y="279153"/>
            <a:ext cx="5641596"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algn="r"/>
            <a:r>
              <a:rPr lang="en-US" sz="3200" dirty="0">
                <a:solidFill>
                  <a:schemeClr val="bg1"/>
                </a:solidFill>
              </a:rPr>
              <a:t>VANJSKI STRUČNJACI I USLUGE</a:t>
            </a:r>
          </a:p>
        </p:txBody>
      </p:sp>
      <p:sp>
        <p:nvSpPr>
          <p:cNvPr id="2" name="TextBox 9">
            <a:extLst>
              <a:ext uri="{FF2B5EF4-FFF2-40B4-BE49-F238E27FC236}">
                <a16:creationId xmlns:a16="http://schemas.microsoft.com/office/drawing/2014/main" id="{CDDC0662-6759-8D6B-45B2-EFF905155DE6}"/>
              </a:ext>
            </a:extLst>
          </p:cNvPr>
          <p:cNvSpPr txBox="1"/>
          <p:nvPr/>
        </p:nvSpPr>
        <p:spPr>
          <a:xfrm>
            <a:off x="0" y="2540887"/>
            <a:ext cx="10434182" cy="415498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R="0" lvl="0" algn="l" defTabSz="914400" rtl="0" eaLnBrk="1" fontAlgn="auto" latinLnBrk="0" hangingPunct="1">
              <a:lnSpc>
                <a:spcPct val="100000"/>
              </a:lnSpc>
              <a:spcBef>
                <a:spcPts val="0"/>
              </a:spcBef>
              <a:spcAft>
                <a:spcPts val="0"/>
              </a:spcAft>
              <a:buClrTx/>
              <a:buSzTx/>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DOKUMENTACIJA (1) (u okviru SCO 1 – realan trošak):</a:t>
            </a:r>
          </a:p>
          <a:p>
            <a:pPr marR="0" lvl="0" algn="l" defTabSz="914400" rtl="0" eaLnBrk="1" fontAlgn="auto" latinLnBrk="0" hangingPunct="1">
              <a:lnSpc>
                <a:spcPct val="100000"/>
              </a:lnSpc>
              <a:spcBef>
                <a:spcPts val="0"/>
              </a:spcBef>
              <a:spcAft>
                <a:spcPts val="0"/>
              </a:spcAft>
              <a:buClrTx/>
              <a:buSzTx/>
              <a:tabLst/>
              <a:defRPr/>
            </a:pPr>
            <a:endPar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2200" i="0" u="none" strike="noStrike" kern="1200" cap="none" spc="0" normalizeH="0" baseline="0" noProof="0" dirty="0">
                <a:ln>
                  <a:noFill/>
                </a:ln>
                <a:solidFill>
                  <a:srgbClr val="2F5597"/>
                </a:solidFill>
                <a:effectLst/>
                <a:uLnTx/>
                <a:uFillTx/>
                <a:latin typeface="Calibri" panose="020F0502020204030204"/>
                <a:ea typeface="+mn-ea"/>
                <a:cs typeface="+mn-cs"/>
              </a:rPr>
              <a:t>Kompletna dokumentacija javne nabave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Ugovor ili narudžbenica (za vrijednosti za koje nije obvezno sklapanje ugovora)</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l-PL" sz="2200" i="0" u="none" strike="noStrike" kern="1200" cap="none" spc="0" normalizeH="0" baseline="0" noProof="0" dirty="0">
                <a:ln>
                  <a:noFill/>
                </a:ln>
                <a:solidFill>
                  <a:srgbClr val="2F5597"/>
                </a:solidFill>
                <a:effectLst/>
                <a:uLnTx/>
                <a:uFillTx/>
                <a:latin typeface="Calibri" panose="020F0502020204030204"/>
                <a:ea typeface="+mn-ea"/>
                <a:cs typeface="+mn-cs"/>
              </a:rPr>
              <a:t>Ugovor treba imati jasnu referencu na projekt (akronim) i Program</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pl-PL" sz="2200" i="0" u="none" strike="noStrike" kern="1200" cap="none" spc="0" normalizeH="0" baseline="0" noProof="0" dirty="0">
                <a:ln>
                  <a:noFill/>
                </a:ln>
                <a:solidFill>
                  <a:srgbClr val="2F5597"/>
                </a:solidFill>
                <a:effectLst/>
                <a:uLnTx/>
                <a:uFillTx/>
                <a:latin typeface="Calibri" panose="020F0502020204030204"/>
                <a:ea typeface="+mn-ea"/>
                <a:cs typeface="+mn-cs"/>
              </a:rPr>
              <a:t>Za stručnjake plaćene po danu/satu potrebno je navesti cijenu po danu/satu te broj ugovorenih dana/sati kao i ukupan iznos ugovora</a:t>
            </a:r>
            <a:endPar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Račun, zahtjev za plaćanje/nadoknadu ili dokument jednake vrijednosti s nazivom Programa i projekta (akronim) te opisom pruženih usluga sukladno ugovoru. </a:t>
            </a:r>
          </a:p>
          <a:p>
            <a:pPr marL="342900" marR="0" lvl="0"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Za stručnjake koji su plaćeni po satu/danu, račun ili dokument jednake vrijednosti treba sadržavati kvantitativne informacije o naplaćenim satima/danima, cijenu po jedinici vremena i ukupnu cijenu.</a:t>
            </a:r>
          </a:p>
        </p:txBody>
      </p:sp>
      <p:sp>
        <p:nvSpPr>
          <p:cNvPr id="4" name="TextBox 9">
            <a:extLst>
              <a:ext uri="{FF2B5EF4-FFF2-40B4-BE49-F238E27FC236}">
                <a16:creationId xmlns:a16="http://schemas.microsoft.com/office/drawing/2014/main" id="{4B1ACCB3-5F4E-FB2F-FD69-0B06F1C3DA3A}"/>
              </a:ext>
            </a:extLst>
          </p:cNvPr>
          <p:cNvSpPr txBox="1"/>
          <p:nvPr/>
        </p:nvSpPr>
        <p:spPr>
          <a:xfrm>
            <a:off x="0" y="1315040"/>
            <a:ext cx="9429545" cy="1107996"/>
          </a:xfrm>
          <a:prstGeom prst="rect">
            <a:avLst/>
          </a:prstGeom>
          <a:solidFill>
            <a:schemeClr val="accent3">
              <a:lumMod val="40000"/>
              <a:lumOff val="60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U okviru SCO 2, </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kao dio fiksne stope do 40 % izravnih (stvarnih) troškova osoblja </a:t>
            </a: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  nije potrebno dostavljati popratnu dokumentaciju za ovu kategoriju troškova! </a:t>
            </a:r>
          </a:p>
        </p:txBody>
      </p:sp>
      <p:pic>
        <p:nvPicPr>
          <p:cNvPr id="6" name="Slika 5">
            <a:extLst>
              <a:ext uri="{FF2B5EF4-FFF2-40B4-BE49-F238E27FC236}">
                <a16:creationId xmlns:a16="http://schemas.microsoft.com/office/drawing/2014/main" id="{714E4E2C-A80B-E6BA-CBD9-8BE0E6E993FD}"/>
              </a:ext>
            </a:extLst>
          </p:cNvPr>
          <p:cNvPicPr>
            <a:picLocks noChangeAspect="1"/>
          </p:cNvPicPr>
          <p:nvPr/>
        </p:nvPicPr>
        <p:blipFill>
          <a:blip r:embed="rId4"/>
          <a:stretch>
            <a:fillRect/>
          </a:stretch>
        </p:blipFill>
        <p:spPr>
          <a:xfrm>
            <a:off x="9429545" y="1314985"/>
            <a:ext cx="2525169" cy="1924353"/>
          </a:xfrm>
          <a:prstGeom prst="rect">
            <a:avLst/>
          </a:prstGeom>
        </p:spPr>
      </p:pic>
      <p:pic>
        <p:nvPicPr>
          <p:cNvPr id="3" name="Slika 2">
            <a:extLst>
              <a:ext uri="{FF2B5EF4-FFF2-40B4-BE49-F238E27FC236}">
                <a16:creationId xmlns:a16="http://schemas.microsoft.com/office/drawing/2014/main" id="{18E407A2-843E-117F-A3F9-AF12072C01CB}"/>
              </a:ext>
            </a:extLst>
          </p:cNvPr>
          <p:cNvPicPr>
            <a:picLocks noChangeAspect="1"/>
          </p:cNvPicPr>
          <p:nvPr/>
        </p:nvPicPr>
        <p:blipFill>
          <a:blip r:embed="rId5"/>
          <a:stretch>
            <a:fillRect/>
          </a:stretch>
        </p:blipFill>
        <p:spPr>
          <a:xfrm>
            <a:off x="10434182" y="5946883"/>
            <a:ext cx="829123" cy="829123"/>
          </a:xfrm>
          <a:prstGeom prst="rect">
            <a:avLst/>
          </a:prstGeom>
        </p:spPr>
      </p:pic>
    </p:spTree>
    <p:extLst>
      <p:ext uri="{BB962C8B-B14F-4D97-AF65-F5344CB8AC3E}">
        <p14:creationId xmlns:p14="http://schemas.microsoft.com/office/powerpoint/2010/main" val="2325587240"/>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9">
            <a:extLst>
              <a:ext uri="{FF2B5EF4-FFF2-40B4-BE49-F238E27FC236}">
                <a16:creationId xmlns:a16="http://schemas.microsoft.com/office/drawing/2014/main" id="{CDDC0662-6759-8D6B-45B2-EFF905155DE6}"/>
              </a:ext>
            </a:extLst>
          </p:cNvPr>
          <p:cNvSpPr txBox="1"/>
          <p:nvPr/>
        </p:nvSpPr>
        <p:spPr>
          <a:xfrm>
            <a:off x="242250" y="1228397"/>
            <a:ext cx="10223689" cy="440120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R="0" lvl="0" algn="l" defTabSz="914400" rtl="0" eaLnBrk="1" fontAlgn="auto" latinLnBrk="0" hangingPunct="1">
              <a:lnSpc>
                <a:spcPct val="100000"/>
              </a:lnSpc>
              <a:spcBef>
                <a:spcPts val="0"/>
              </a:spcBef>
              <a:spcAft>
                <a:spcPts val="0"/>
              </a:spcAft>
              <a:buClrTx/>
              <a:buSzTx/>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DOKUMENTACIJA (2) </a:t>
            </a:r>
            <a:r>
              <a:rPr kumimoji="0" lang="pl-PL" sz="2200" b="1" i="0" u="none" strike="noStrike" kern="1200" cap="none" spc="0" normalizeH="0" baseline="0" noProof="0" dirty="0">
                <a:ln>
                  <a:noFill/>
                </a:ln>
                <a:solidFill>
                  <a:srgbClr val="2F5597"/>
                </a:solidFill>
                <a:effectLst/>
                <a:uLnTx/>
                <a:uFillTx/>
                <a:latin typeface="Calibri" panose="020F0502020204030204"/>
                <a:ea typeface="+mn-ea"/>
                <a:cs typeface="+mn-cs"/>
              </a:rPr>
              <a:t>(u okviru SCO 1 – realan trošak):</a:t>
            </a:r>
          </a:p>
          <a:p>
            <a:pPr marR="0" lvl="0" algn="l" defTabSz="914400" rtl="0" eaLnBrk="1" fontAlgn="auto" latinLnBrk="0" hangingPunct="1">
              <a:lnSpc>
                <a:spcPct val="100000"/>
              </a:lnSpc>
              <a:spcBef>
                <a:spcPts val="0"/>
              </a:spcBef>
              <a:spcAft>
                <a:spcPts val="0"/>
              </a:spcAft>
              <a:buClrTx/>
              <a:buSzTx/>
              <a:tabLst/>
              <a:defRPr/>
            </a:pPr>
            <a:endParaRPr kumimoji="0" lang="hr-HR" sz="20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r-HR" sz="2000" dirty="0">
                <a:solidFill>
                  <a:srgbClr val="2F5597"/>
                </a:solidFill>
                <a:latin typeface="Calibri" panose="020F0502020204030204"/>
              </a:rPr>
              <a:t>Dokaz plaćanja (npr. bankovni izvod) i dokaz da je trošak knjižen - kartice konta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r-HR" sz="2000" dirty="0">
                <a:solidFill>
                  <a:srgbClr val="2F5597"/>
                </a:solidFill>
                <a:latin typeface="Calibri" panose="020F0502020204030204"/>
              </a:rPr>
              <a:t>Obračun doprinosa i poreza sukladno pripadajućoj vrsti ugovora (JOPPD </a:t>
            </a:r>
          </a:p>
          <a:p>
            <a:pPr marR="0" lvl="0" algn="l" defTabSz="914400" rtl="0" eaLnBrk="1" fontAlgn="auto" latinLnBrk="0" hangingPunct="1">
              <a:lnSpc>
                <a:spcPct val="100000"/>
              </a:lnSpc>
              <a:spcBef>
                <a:spcPts val="0"/>
              </a:spcBef>
              <a:spcAft>
                <a:spcPts val="0"/>
              </a:spcAft>
              <a:buClrTx/>
              <a:buSzTx/>
              <a:tabLst/>
              <a:defRPr/>
            </a:pPr>
            <a:r>
              <a:rPr lang="hr-HR" sz="2000" dirty="0">
                <a:solidFill>
                  <a:srgbClr val="2F5597"/>
                </a:solidFill>
                <a:latin typeface="Calibri" panose="020F0502020204030204"/>
              </a:rPr>
              <a:t>      obrazac), ukoliko je primjenjivo.</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U slučaju troškova putovanja i smještaja vanjskih stručnjaka: računi ili dokumenti jednake vrijednosti (hotelski računi, autobusne, avionske karte itd.) uključujući dokaze plaćanja (npr. bankovni izvodi) i dokaz o povratu (troškovi unaprijed financirani od strane stručnjaka). Dokaz o njihovom sudjelovanju (npr. potpisani popis sudionika) također treba dostaviti u skladu s onim što je obvezno prema nacionalnim / institucionalnim pravilima PP-a.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Dokaz o provedenim aktivnostima (npr. studije, promotivni materijali i sl.; ili ako se radi o događajima: dnevni red, lista sudionika, foto dokumentacija, i sl.), uključujući dokaze vidljivosti (gdje je primjenjivo)</a:t>
            </a:r>
          </a:p>
          <a:p>
            <a:pPr marR="0" lvl="0" algn="l" defTabSz="914400" rtl="0" eaLnBrk="1" fontAlgn="auto" latinLnBrk="0" hangingPunct="1">
              <a:lnSpc>
                <a:spcPct val="100000"/>
              </a:lnSpc>
              <a:spcBef>
                <a:spcPts val="0"/>
              </a:spcBef>
              <a:spcAft>
                <a:spcPts val="0"/>
              </a:spcAft>
              <a:buClrTx/>
              <a:buSzTx/>
              <a:tabLst/>
              <a:defRPr/>
            </a:pPr>
            <a:endPar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pic>
        <p:nvPicPr>
          <p:cNvPr id="4" name="Slika 3">
            <a:extLst>
              <a:ext uri="{FF2B5EF4-FFF2-40B4-BE49-F238E27FC236}">
                <a16:creationId xmlns:a16="http://schemas.microsoft.com/office/drawing/2014/main" id="{FCCAF9DD-45B2-0BB1-ECE2-4400DBB0AD86}"/>
              </a:ext>
            </a:extLst>
          </p:cNvPr>
          <p:cNvPicPr>
            <a:picLocks noChangeAspect="1"/>
          </p:cNvPicPr>
          <p:nvPr/>
        </p:nvPicPr>
        <p:blipFill>
          <a:blip r:embed="rId3"/>
          <a:stretch>
            <a:fillRect/>
          </a:stretch>
        </p:blipFill>
        <p:spPr>
          <a:xfrm>
            <a:off x="8827496" y="1228397"/>
            <a:ext cx="2015189" cy="1535713"/>
          </a:xfrm>
          <a:prstGeom prst="rect">
            <a:avLst/>
          </a:prstGeom>
        </p:spPr>
      </p:pic>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1" name="Title 3">
            <a:extLst>
              <a:ext uri="{FF2B5EF4-FFF2-40B4-BE49-F238E27FC236}">
                <a16:creationId xmlns:a16="http://schemas.microsoft.com/office/drawing/2014/main" id="{D965FA05-0C23-1632-D901-14428A06D2AB}"/>
              </a:ext>
            </a:extLst>
          </p:cNvPr>
          <p:cNvSpPr txBox="1">
            <a:spLocks/>
          </p:cNvSpPr>
          <p:nvPr/>
        </p:nvSpPr>
        <p:spPr>
          <a:xfrm>
            <a:off x="6313118" y="279153"/>
            <a:ext cx="5641596"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algn="r"/>
            <a:r>
              <a:rPr lang="en-US" sz="3200" dirty="0">
                <a:solidFill>
                  <a:schemeClr val="bg1"/>
                </a:solidFill>
              </a:rPr>
              <a:t>VANJSKI STRUČNJACI I USLUGE</a:t>
            </a:r>
          </a:p>
        </p:txBody>
      </p:sp>
      <p:sp>
        <p:nvSpPr>
          <p:cNvPr id="3" name="TextBox 9">
            <a:extLst>
              <a:ext uri="{FF2B5EF4-FFF2-40B4-BE49-F238E27FC236}">
                <a16:creationId xmlns:a16="http://schemas.microsoft.com/office/drawing/2014/main" id="{55D5050B-12FE-7DE2-61DA-4BD26C3FFB68}"/>
              </a:ext>
            </a:extLst>
          </p:cNvPr>
          <p:cNvSpPr txBox="1"/>
          <p:nvPr/>
        </p:nvSpPr>
        <p:spPr>
          <a:xfrm>
            <a:off x="242250" y="5682521"/>
            <a:ext cx="10223689" cy="1046440"/>
          </a:xfrm>
          <a:prstGeom prst="rect">
            <a:avLst/>
          </a:prstGeom>
          <a:solidFill>
            <a:schemeClr val="accent3">
              <a:lumMod val="40000"/>
              <a:lumOff val="60000"/>
            </a:schemeClr>
          </a:solidFill>
          <a:effectLst>
            <a:outerShdw blurRad="50800" dist="38100" dir="5400000" algn="t" rotWithShape="0">
              <a:prstClr val="black">
                <a:alpha val="40000"/>
              </a:prstClr>
            </a:outerShdw>
          </a:effectLst>
        </p:spPr>
        <p:txBody>
          <a:bodyPr wrap="square" rtlCol="0" anchor="ctr">
            <a:spAutoFit/>
          </a:bodyPr>
          <a:lstStyle/>
          <a:p>
            <a:pPr marR="0" lvl="0" algn="l" defTabSz="914400" rtl="0" eaLnBrk="1" fontAlgn="auto" latinLnBrk="0" hangingPunct="1">
              <a:lnSpc>
                <a:spcPct val="100000"/>
              </a:lnSpc>
              <a:spcBef>
                <a:spcPts val="0"/>
              </a:spcBef>
              <a:spcAft>
                <a:spcPts val="0"/>
              </a:spcAft>
              <a:buClrTx/>
              <a:buSzTx/>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NAPOMENA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Svaka promjena ugovora treba biti dokumentirana i dostavljena u sklopu izvještajnog perioda u kojem je promjena nastala.</a:t>
            </a:r>
          </a:p>
        </p:txBody>
      </p:sp>
      <p:pic>
        <p:nvPicPr>
          <p:cNvPr id="6" name="Slika 5">
            <a:extLst>
              <a:ext uri="{FF2B5EF4-FFF2-40B4-BE49-F238E27FC236}">
                <a16:creationId xmlns:a16="http://schemas.microsoft.com/office/drawing/2014/main" id="{D33BA735-0C2C-AF7F-58B3-3BFF7F5AB675}"/>
              </a:ext>
            </a:extLst>
          </p:cNvPr>
          <p:cNvPicPr>
            <a:picLocks noChangeAspect="1"/>
          </p:cNvPicPr>
          <p:nvPr/>
        </p:nvPicPr>
        <p:blipFill>
          <a:blip r:embed="rId5"/>
          <a:stretch>
            <a:fillRect/>
          </a:stretch>
        </p:blipFill>
        <p:spPr>
          <a:xfrm rot="5400000">
            <a:off x="3427872" y="268957"/>
            <a:ext cx="851592" cy="855216"/>
          </a:xfrm>
          <a:prstGeom prst="rect">
            <a:avLst/>
          </a:prstGeom>
        </p:spPr>
      </p:pic>
    </p:spTree>
    <p:extLst>
      <p:ext uri="{BB962C8B-B14F-4D97-AF65-F5344CB8AC3E}">
        <p14:creationId xmlns:p14="http://schemas.microsoft.com/office/powerpoint/2010/main" val="3425345841"/>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Slika 11" descr="Slika na kojoj se prikazuje mikroskop, znanstveni instrument&#10;&#10;Opis je automatski generiran">
            <a:extLst>
              <a:ext uri="{FF2B5EF4-FFF2-40B4-BE49-F238E27FC236}">
                <a16:creationId xmlns:a16="http://schemas.microsoft.com/office/drawing/2014/main" id="{8909D3A5-9FD3-3895-CDF3-9064695E9812}"/>
              </a:ext>
            </a:extLst>
          </p:cNvPr>
          <p:cNvPicPr>
            <a:picLocks noChangeAspect="1"/>
          </p:cNvPicPr>
          <p:nvPr/>
        </p:nvPicPr>
        <p:blipFill>
          <a:blip r:embed="rId3"/>
          <a:stretch>
            <a:fillRect/>
          </a:stretch>
        </p:blipFill>
        <p:spPr>
          <a:xfrm>
            <a:off x="10820840" y="4847573"/>
            <a:ext cx="1133874" cy="1140038"/>
          </a:xfrm>
          <a:prstGeom prst="rect">
            <a:avLst/>
          </a:prstGeom>
        </p:spPr>
      </p:pic>
      <p:pic>
        <p:nvPicPr>
          <p:cNvPr id="5" name="Picture 4" descr="Slika na kojoj se prikazuje tekst, snimka zaslona, Font, električno plava&#10;&#10;Opis je automatski generiran">
            <a:extLst>
              <a:ext uri="{FF2B5EF4-FFF2-40B4-BE49-F238E27FC236}">
                <a16:creationId xmlns:a16="http://schemas.microsoft.com/office/drawing/2014/main" id="{92E24C14-C4BD-352B-74C1-CF4CFA9584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1" name="Title 3">
            <a:extLst>
              <a:ext uri="{FF2B5EF4-FFF2-40B4-BE49-F238E27FC236}">
                <a16:creationId xmlns:a16="http://schemas.microsoft.com/office/drawing/2014/main" id="{D965FA05-0C23-1632-D901-14428A06D2AB}"/>
              </a:ext>
            </a:extLst>
          </p:cNvPr>
          <p:cNvSpPr txBox="1">
            <a:spLocks/>
          </p:cNvSpPr>
          <p:nvPr/>
        </p:nvSpPr>
        <p:spPr>
          <a:xfrm>
            <a:off x="6696914" y="279153"/>
            <a:ext cx="5257800"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algn="r"/>
            <a:r>
              <a:rPr lang="hr-HR" sz="3200" dirty="0">
                <a:solidFill>
                  <a:schemeClr val="bg1"/>
                </a:solidFill>
              </a:rPr>
              <a:t>TROŠKOVI OPREME</a:t>
            </a:r>
            <a:endParaRPr lang="en-US" sz="3200" dirty="0">
              <a:solidFill>
                <a:schemeClr val="bg1"/>
              </a:solidFill>
            </a:endParaRPr>
          </a:p>
        </p:txBody>
      </p:sp>
      <p:sp>
        <p:nvSpPr>
          <p:cNvPr id="3" name="TextBox 9">
            <a:extLst>
              <a:ext uri="{FF2B5EF4-FFF2-40B4-BE49-F238E27FC236}">
                <a16:creationId xmlns:a16="http://schemas.microsoft.com/office/drawing/2014/main" id="{EA93046F-67C7-C064-BE52-46F5EAA17FD6}"/>
              </a:ext>
            </a:extLst>
          </p:cNvPr>
          <p:cNvSpPr txBox="1"/>
          <p:nvPr/>
        </p:nvSpPr>
        <p:spPr>
          <a:xfrm>
            <a:off x="63567" y="3169007"/>
            <a:ext cx="10434182" cy="3231654"/>
          </a:xfrm>
          <a:prstGeom prst="rect">
            <a:avLst/>
          </a:prstGeom>
          <a:solidFill>
            <a:schemeClr val="accent3">
              <a:lumMod val="40000"/>
              <a:lumOff val="60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Uredsku opremu  - nabaviti u početnoj fazi implementacijskog razdoblja </a:t>
            </a:r>
            <a:endParaRPr kumimoji="0" lang="hr-HR" sz="20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Nije dozvoljeno dvostruko financiranje već kupljene opreme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Obavezno provesti postupke javne nabave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Osigurati vidljivost opreme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Predujam plaćen dobavljaču opreme u punom iznosu ugovora nije moguće potraživati ​​bez dokaza o isporuci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Prijenos vlasništva (ako je primjenjivo) mora se provesti u skladu s važećim nacionalnim pravilima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kupljena oprema mora se koristiti u svrhe od javnog interesa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hr-HR" sz="24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pic>
        <p:nvPicPr>
          <p:cNvPr id="10" name="Slika 9" descr="Slika na kojoj se prikazuje računalo, elektronički uređaj, izlazni uređaj, uredska oprema&#10;&#10;Opis je automatski generiran">
            <a:extLst>
              <a:ext uri="{FF2B5EF4-FFF2-40B4-BE49-F238E27FC236}">
                <a16:creationId xmlns:a16="http://schemas.microsoft.com/office/drawing/2014/main" id="{591C80F1-545C-7699-5866-CE237D85BEAF}"/>
              </a:ext>
            </a:extLst>
          </p:cNvPr>
          <p:cNvPicPr>
            <a:picLocks noChangeAspect="1"/>
          </p:cNvPicPr>
          <p:nvPr/>
        </p:nvPicPr>
        <p:blipFill>
          <a:blip r:embed="rId5"/>
          <a:stretch>
            <a:fillRect/>
          </a:stretch>
        </p:blipFill>
        <p:spPr>
          <a:xfrm>
            <a:off x="10853549" y="1169113"/>
            <a:ext cx="894362" cy="652642"/>
          </a:xfrm>
          <a:prstGeom prst="rect">
            <a:avLst/>
          </a:prstGeom>
        </p:spPr>
      </p:pic>
      <p:pic>
        <p:nvPicPr>
          <p:cNvPr id="13" name="Slika 12" descr="Slika na kojoj se prikazuje pisač, skeč, ilustracija&#10;&#10;Opis je automatski generiran">
            <a:extLst>
              <a:ext uri="{FF2B5EF4-FFF2-40B4-BE49-F238E27FC236}">
                <a16:creationId xmlns:a16="http://schemas.microsoft.com/office/drawing/2014/main" id="{9DBE3A05-5BC5-CD03-D181-B015D285C9A4}"/>
              </a:ext>
            </a:extLst>
          </p:cNvPr>
          <p:cNvPicPr>
            <a:picLocks noChangeAspect="1"/>
          </p:cNvPicPr>
          <p:nvPr/>
        </p:nvPicPr>
        <p:blipFill>
          <a:blip r:embed="rId6"/>
          <a:stretch>
            <a:fillRect/>
          </a:stretch>
        </p:blipFill>
        <p:spPr>
          <a:xfrm>
            <a:off x="10853549" y="2202211"/>
            <a:ext cx="762066" cy="737680"/>
          </a:xfrm>
          <a:prstGeom prst="rect">
            <a:avLst/>
          </a:prstGeom>
        </p:spPr>
      </p:pic>
      <p:pic>
        <p:nvPicPr>
          <p:cNvPr id="14" name="Slika 13" descr="Slika na kojoj se prikazuje skeč, crtić, crtež, ukrasni isječci&#10;&#10;Opis je automatski generiran">
            <a:extLst>
              <a:ext uri="{FF2B5EF4-FFF2-40B4-BE49-F238E27FC236}">
                <a16:creationId xmlns:a16="http://schemas.microsoft.com/office/drawing/2014/main" id="{D53AE280-DAB6-BEE9-1DE9-9DAC3522FDFC}"/>
              </a:ext>
            </a:extLst>
          </p:cNvPr>
          <p:cNvPicPr>
            <a:picLocks noChangeAspect="1"/>
          </p:cNvPicPr>
          <p:nvPr/>
        </p:nvPicPr>
        <p:blipFill>
          <a:blip r:embed="rId7"/>
          <a:stretch>
            <a:fillRect/>
          </a:stretch>
        </p:blipFill>
        <p:spPr>
          <a:xfrm>
            <a:off x="10723215" y="3408554"/>
            <a:ext cx="1231499" cy="1268078"/>
          </a:xfrm>
          <a:prstGeom prst="rect">
            <a:avLst/>
          </a:prstGeom>
        </p:spPr>
      </p:pic>
      <p:sp>
        <p:nvSpPr>
          <p:cNvPr id="15" name="TextBox 9">
            <a:extLst>
              <a:ext uri="{FF2B5EF4-FFF2-40B4-BE49-F238E27FC236}">
                <a16:creationId xmlns:a16="http://schemas.microsoft.com/office/drawing/2014/main" id="{7831338F-62CD-9976-CFFE-3A3A6A599D21}"/>
              </a:ext>
            </a:extLst>
          </p:cNvPr>
          <p:cNvSpPr txBox="1"/>
          <p:nvPr/>
        </p:nvSpPr>
        <p:spPr>
          <a:xfrm>
            <a:off x="63567" y="1452719"/>
            <a:ext cx="10434182" cy="1631216"/>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Uključuje trošak </a:t>
            </a:r>
            <a:r>
              <a:rPr kumimoji="0" lang="hr-HR" sz="2000" b="1" i="0" u="none" strike="noStrike" kern="1200" cap="none" spc="0" normalizeH="0" baseline="0" noProof="0" dirty="0">
                <a:ln>
                  <a:noFill/>
                </a:ln>
                <a:solidFill>
                  <a:srgbClr val="2F5597"/>
                </a:solidFill>
                <a:effectLst/>
                <a:uLnTx/>
                <a:uFillTx/>
                <a:latin typeface="Calibri" panose="020F0502020204030204"/>
                <a:ea typeface="+mn-ea"/>
                <a:cs typeface="+mn-cs"/>
              </a:rPr>
              <a:t>kupljene </a:t>
            </a: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opreme, trošak </a:t>
            </a:r>
            <a:r>
              <a:rPr kumimoji="0" lang="hr-HR" sz="2000" b="1" i="0" u="none" strike="noStrike" kern="1200" cap="none" spc="0" normalizeH="0" baseline="0" noProof="0" dirty="0">
                <a:ln>
                  <a:noFill/>
                </a:ln>
                <a:solidFill>
                  <a:srgbClr val="2F5597"/>
                </a:solidFill>
                <a:effectLst/>
                <a:uLnTx/>
                <a:uFillTx/>
                <a:latin typeface="Calibri" panose="020F0502020204030204"/>
                <a:ea typeface="+mn-ea"/>
                <a:cs typeface="+mn-cs"/>
              </a:rPr>
              <a:t>najma</a:t>
            </a: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 opreme ili trošak </a:t>
            </a:r>
            <a:r>
              <a:rPr kumimoji="0" lang="hr-HR" sz="2000" b="1" i="0" u="none" strike="noStrike" kern="1200" cap="none" spc="0" normalizeH="0" baseline="0" noProof="0" dirty="0">
                <a:ln>
                  <a:noFill/>
                </a:ln>
                <a:solidFill>
                  <a:srgbClr val="2F5597"/>
                </a:solidFill>
                <a:effectLst/>
                <a:uLnTx/>
                <a:uFillTx/>
                <a:latin typeface="Calibri" panose="020F0502020204030204"/>
                <a:ea typeface="+mn-ea"/>
                <a:cs typeface="+mn-cs"/>
              </a:rPr>
              <a:t>zakupa (leasinga)</a:t>
            </a: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 opreme: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2000" b="1" dirty="0">
                <a:solidFill>
                  <a:srgbClr val="2F5597"/>
                </a:solidFill>
                <a:latin typeface="Calibri" panose="020F0502020204030204"/>
              </a:rPr>
              <a:t>Opća (uredska) oprema</a:t>
            </a:r>
            <a:r>
              <a:rPr lang="hr-HR" sz="2000" dirty="0">
                <a:solidFill>
                  <a:srgbClr val="2F5597"/>
                </a:solidFill>
                <a:latin typeface="Calibri" panose="020F0502020204030204"/>
              </a:rPr>
              <a:t>: računala, uredski namještaj, telefoni i dr.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000" b="1" i="0" u="none" strike="noStrike" kern="1200" cap="none" spc="0" normalizeH="0" baseline="0" noProof="0" dirty="0">
                <a:ln>
                  <a:noFill/>
                </a:ln>
                <a:solidFill>
                  <a:srgbClr val="2F5597"/>
                </a:solidFill>
                <a:effectLst/>
                <a:uLnTx/>
                <a:uFillTx/>
                <a:latin typeface="Calibri" panose="020F0502020204030204"/>
                <a:ea typeface="+mn-ea"/>
                <a:cs typeface="+mn-cs"/>
              </a:rPr>
              <a:t>Tematska oprema: </a:t>
            </a: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direktno vezana za specifične projekte aktivnosti (npr. laboratorijska oprema, strojevi, alati i uređaji, medicinska oprema i dr.)</a:t>
            </a:r>
          </a:p>
          <a:p>
            <a:pPr marR="0" lvl="0" algn="l" defTabSz="914400" rtl="0" eaLnBrk="1" fontAlgn="auto" latinLnBrk="0" hangingPunct="1">
              <a:lnSpc>
                <a:spcPct val="100000"/>
              </a:lnSpc>
              <a:spcBef>
                <a:spcPts val="0"/>
              </a:spcBef>
              <a:spcAft>
                <a:spcPts val="0"/>
              </a:spcAft>
              <a:buClrTx/>
              <a:buSzTx/>
              <a:tabLst/>
              <a:defRPr/>
            </a:pPr>
            <a:endPar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7158079"/>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5E0DCAA-7593-6A42-B18A-416E2604D867}"/>
              </a:ext>
            </a:extLst>
          </p:cNvPr>
          <p:cNvSpPr txBox="1">
            <a:spLocks/>
          </p:cNvSpPr>
          <p:nvPr/>
        </p:nvSpPr>
        <p:spPr>
          <a:xfrm>
            <a:off x="5419037" y="158747"/>
            <a:ext cx="6323096"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600" b="1" dirty="0">
                <a:solidFill>
                  <a:schemeClr val="bg1"/>
                </a:solidFill>
              </a:rPr>
              <a:t>PROVEDBA PROJEKATA</a:t>
            </a:r>
            <a:endParaRPr lang="en-US" sz="3600" b="1" dirty="0">
              <a:solidFill>
                <a:schemeClr val="bg1"/>
              </a:solidFill>
            </a:endParaRPr>
          </a:p>
        </p:txBody>
      </p:sp>
      <p:pic>
        <p:nvPicPr>
          <p:cNvPr id="3" name="Picture 2">
            <a:extLst>
              <a:ext uri="{FF2B5EF4-FFF2-40B4-BE49-F238E27FC236}">
                <a16:creationId xmlns:a16="http://schemas.microsoft.com/office/drawing/2014/main" id="{EB5F44C0-C759-DBCE-A5E7-354F6866DAF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4" name="Freeform 2">
            <a:extLst>
              <a:ext uri="{FF2B5EF4-FFF2-40B4-BE49-F238E27FC236}">
                <a16:creationId xmlns:a16="http://schemas.microsoft.com/office/drawing/2014/main" id="{EB99B212-6649-51F9-969F-56196662D99D}"/>
              </a:ext>
            </a:extLst>
          </p:cNvPr>
          <p:cNvSpPr/>
          <p:nvPr/>
        </p:nvSpPr>
        <p:spPr>
          <a:xfrm>
            <a:off x="973224" y="4083388"/>
            <a:ext cx="1977250" cy="1071662"/>
          </a:xfrm>
          <a:custGeom>
            <a:avLst/>
            <a:gdLst>
              <a:gd name="connsiteX0" fmla="*/ 0 w 3095160"/>
              <a:gd name="connsiteY0" fmla="*/ 0 h 831499"/>
              <a:gd name="connsiteX1" fmla="*/ 3095160 w 3095160"/>
              <a:gd name="connsiteY1" fmla="*/ 0 h 831499"/>
              <a:gd name="connsiteX2" fmla="*/ 3095160 w 3095160"/>
              <a:gd name="connsiteY2" fmla="*/ 831499 h 831499"/>
              <a:gd name="connsiteX3" fmla="*/ 0 w 3095160"/>
              <a:gd name="connsiteY3" fmla="*/ 831499 h 831499"/>
              <a:gd name="connsiteX4" fmla="*/ 0 w 3095160"/>
              <a:gd name="connsiteY4" fmla="*/ 0 h 83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5160" h="831499">
                <a:moveTo>
                  <a:pt x="0" y="0"/>
                </a:moveTo>
                <a:lnTo>
                  <a:pt x="3095160" y="0"/>
                </a:lnTo>
                <a:lnTo>
                  <a:pt x="3095160" y="831499"/>
                </a:lnTo>
                <a:lnTo>
                  <a:pt x="0" y="831499"/>
                </a:lnTo>
                <a:lnTo>
                  <a:pt x="0" y="0"/>
                </a:lnTo>
                <a:close/>
              </a:path>
            </a:pathLst>
          </a:custGeom>
          <a:noFill/>
          <a:ln w="9525" cap="flat" cmpd="sng" algn="ctr">
            <a:solidFill>
              <a:srgbClr val="00D897"/>
            </a:solidFill>
            <a:prstDash val="solid"/>
            <a:round/>
            <a:headEnd type="none" w="med" len="med"/>
            <a:tailEnd type="none" w="med" len="med"/>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95226" tIns="78232" rIns="78232" bIns="78232" numCol="1" spcCol="1270" anchor="ctr" anchorCtr="0">
            <a:noAutofit/>
          </a:bodyPr>
          <a:lstStyle/>
          <a:p>
            <a:pPr lvl="0" algn="ctr" defTabSz="466725">
              <a:lnSpc>
                <a:spcPct val="90000"/>
              </a:lnSpc>
              <a:spcBef>
                <a:spcPct val="0"/>
              </a:spcBef>
              <a:spcAft>
                <a:spcPct val="35000"/>
              </a:spcAft>
            </a:pPr>
            <a:r>
              <a:rPr lang="en-US" sz="1400" kern="1200" dirty="0" err="1">
                <a:latin typeface="Open Sans"/>
              </a:rPr>
              <a:t>Koordin</a:t>
            </a:r>
            <a:r>
              <a:rPr lang="hr-HR" sz="1400" kern="1200" dirty="0" err="1">
                <a:latin typeface="Open Sans"/>
              </a:rPr>
              <a:t>irati</a:t>
            </a:r>
            <a:r>
              <a:rPr lang="en-US" sz="1400" kern="1200" dirty="0">
                <a:latin typeface="Open Sans"/>
              </a:rPr>
              <a:t> </a:t>
            </a:r>
            <a:r>
              <a:rPr lang="en-US" sz="1400" kern="1200" dirty="0" err="1">
                <a:latin typeface="Open Sans"/>
              </a:rPr>
              <a:t>proces</a:t>
            </a:r>
            <a:r>
              <a:rPr lang="en-US" sz="1400" kern="1200" dirty="0">
                <a:latin typeface="Open Sans"/>
              </a:rPr>
              <a:t> </a:t>
            </a:r>
            <a:r>
              <a:rPr lang="en-US" sz="1400" kern="1200" dirty="0" err="1">
                <a:latin typeface="Open Sans"/>
              </a:rPr>
              <a:t>implementacije</a:t>
            </a:r>
            <a:r>
              <a:rPr lang="en-US" sz="1400" kern="1200" dirty="0">
                <a:latin typeface="Open Sans"/>
              </a:rPr>
              <a:t> </a:t>
            </a:r>
            <a:r>
              <a:rPr lang="en-US" sz="1400" kern="1200" dirty="0" err="1">
                <a:latin typeface="Open Sans"/>
              </a:rPr>
              <a:t>projekta</a:t>
            </a:r>
            <a:r>
              <a:rPr lang="en-US" sz="1400" kern="1200" dirty="0">
                <a:latin typeface="Open Sans"/>
              </a:rPr>
              <a:t> </a:t>
            </a:r>
            <a:r>
              <a:rPr lang="en-US" sz="1400" kern="1200" dirty="0" err="1">
                <a:latin typeface="Open Sans"/>
              </a:rPr>
              <a:t>i</a:t>
            </a:r>
            <a:r>
              <a:rPr lang="en-US" sz="1400" kern="1200" dirty="0">
                <a:latin typeface="Open Sans"/>
              </a:rPr>
              <a:t> </a:t>
            </a:r>
            <a:r>
              <a:rPr lang="en-US" sz="1400" kern="1200" dirty="0" err="1">
                <a:latin typeface="Open Sans"/>
              </a:rPr>
              <a:t>rada</a:t>
            </a:r>
            <a:r>
              <a:rPr lang="en-US" sz="1400" kern="1200" dirty="0">
                <a:latin typeface="Open Sans"/>
              </a:rPr>
              <a:t> </a:t>
            </a:r>
            <a:r>
              <a:rPr lang="en-US" sz="1400" kern="1200" dirty="0" err="1">
                <a:latin typeface="Open Sans"/>
              </a:rPr>
              <a:t>partnera</a:t>
            </a:r>
            <a:endParaRPr lang="en-US" sz="1400" kern="1200" dirty="0">
              <a:latin typeface="Open Sans"/>
            </a:endParaRPr>
          </a:p>
        </p:txBody>
      </p:sp>
      <p:sp>
        <p:nvSpPr>
          <p:cNvPr id="5" name="Freeform 3">
            <a:extLst>
              <a:ext uri="{FF2B5EF4-FFF2-40B4-BE49-F238E27FC236}">
                <a16:creationId xmlns:a16="http://schemas.microsoft.com/office/drawing/2014/main" id="{DD0BA3D0-E97C-0189-1754-6947E7EAF80A}"/>
              </a:ext>
            </a:extLst>
          </p:cNvPr>
          <p:cNvSpPr/>
          <p:nvPr/>
        </p:nvSpPr>
        <p:spPr>
          <a:xfrm>
            <a:off x="973224" y="1411302"/>
            <a:ext cx="2104819" cy="1345113"/>
          </a:xfrm>
          <a:custGeom>
            <a:avLst/>
            <a:gdLst>
              <a:gd name="connsiteX0" fmla="*/ 0 w 3050688"/>
              <a:gd name="connsiteY0" fmla="*/ 0 h 831499"/>
              <a:gd name="connsiteX1" fmla="*/ 3050688 w 3050688"/>
              <a:gd name="connsiteY1" fmla="*/ 0 h 831499"/>
              <a:gd name="connsiteX2" fmla="*/ 3050688 w 3050688"/>
              <a:gd name="connsiteY2" fmla="*/ 831499 h 831499"/>
              <a:gd name="connsiteX3" fmla="*/ 0 w 3050688"/>
              <a:gd name="connsiteY3" fmla="*/ 831499 h 831499"/>
              <a:gd name="connsiteX4" fmla="*/ 0 w 3050688"/>
              <a:gd name="connsiteY4" fmla="*/ 0 h 83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0688" h="831499">
                <a:moveTo>
                  <a:pt x="0" y="0"/>
                </a:moveTo>
                <a:lnTo>
                  <a:pt x="3050688" y="0"/>
                </a:lnTo>
                <a:lnTo>
                  <a:pt x="3050688" y="831499"/>
                </a:lnTo>
                <a:lnTo>
                  <a:pt x="0" y="831499"/>
                </a:lnTo>
                <a:lnTo>
                  <a:pt x="0" y="0"/>
                </a:lnTo>
                <a:close/>
              </a:path>
            </a:pathLst>
          </a:custGeom>
          <a:ln>
            <a:solidFill>
              <a:srgbClr val="00D897"/>
            </a:solidFill>
          </a:ln>
        </p:spPr>
        <p:style>
          <a:lnRef idx="2">
            <a:schemeClr val="accent4"/>
          </a:lnRef>
          <a:fillRef idx="1">
            <a:schemeClr val="lt1"/>
          </a:fillRef>
          <a:effectRef idx="0">
            <a:schemeClr val="accent4"/>
          </a:effectRef>
          <a:fontRef idx="minor">
            <a:schemeClr val="dk1">
              <a:hueOff val="0"/>
              <a:satOff val="0"/>
              <a:lumOff val="0"/>
              <a:alphaOff val="0"/>
            </a:schemeClr>
          </a:fontRef>
        </p:style>
        <p:txBody>
          <a:bodyPr spcFirstLastPara="0" vert="horz" wrap="square" lIns="488110" tIns="78232" rIns="78232" bIns="78232" numCol="1" spcCol="1270" anchor="ctr" anchorCtr="0">
            <a:noAutofit/>
          </a:bodyPr>
          <a:lstStyle/>
          <a:p>
            <a:pPr lvl="0" algn="ctr" defTabSz="466725">
              <a:lnSpc>
                <a:spcPct val="90000"/>
              </a:lnSpc>
              <a:spcBef>
                <a:spcPct val="0"/>
              </a:spcBef>
              <a:spcAft>
                <a:spcPct val="35000"/>
              </a:spcAft>
            </a:pPr>
            <a:r>
              <a:rPr lang="it-IT" sz="1400" kern="1200" dirty="0">
                <a:latin typeface="Open Sans"/>
              </a:rPr>
              <a:t>Osigurati implementaciju aktivnosti prema ugovoru</a:t>
            </a:r>
            <a:r>
              <a:rPr lang="hr-HR" sz="1400" kern="1200" dirty="0">
                <a:latin typeface="Open Sans"/>
              </a:rPr>
              <a:t> u dijelu trajanja i proračuna</a:t>
            </a:r>
            <a:endParaRPr lang="en-US" sz="1400" kern="1200" dirty="0">
              <a:latin typeface="Open Sans"/>
            </a:endParaRPr>
          </a:p>
        </p:txBody>
      </p:sp>
      <p:sp>
        <p:nvSpPr>
          <p:cNvPr id="6" name="Freeform 5">
            <a:extLst>
              <a:ext uri="{FF2B5EF4-FFF2-40B4-BE49-F238E27FC236}">
                <a16:creationId xmlns:a16="http://schemas.microsoft.com/office/drawing/2014/main" id="{EB25BD1E-6190-53E9-5A80-739C2A3E5F26}"/>
              </a:ext>
            </a:extLst>
          </p:cNvPr>
          <p:cNvSpPr/>
          <p:nvPr/>
        </p:nvSpPr>
        <p:spPr>
          <a:xfrm>
            <a:off x="556788" y="2918139"/>
            <a:ext cx="2672562" cy="1075577"/>
          </a:xfrm>
          <a:custGeom>
            <a:avLst/>
            <a:gdLst>
              <a:gd name="connsiteX0" fmla="*/ 0 w 3079622"/>
              <a:gd name="connsiteY0" fmla="*/ 0 h 831499"/>
              <a:gd name="connsiteX1" fmla="*/ 3079622 w 3079622"/>
              <a:gd name="connsiteY1" fmla="*/ 0 h 831499"/>
              <a:gd name="connsiteX2" fmla="*/ 3079622 w 3079622"/>
              <a:gd name="connsiteY2" fmla="*/ 831499 h 831499"/>
              <a:gd name="connsiteX3" fmla="*/ 0 w 3079622"/>
              <a:gd name="connsiteY3" fmla="*/ 831499 h 831499"/>
              <a:gd name="connsiteX4" fmla="*/ 0 w 3079622"/>
              <a:gd name="connsiteY4" fmla="*/ 0 h 83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9622" h="831499">
                <a:moveTo>
                  <a:pt x="0" y="0"/>
                </a:moveTo>
                <a:lnTo>
                  <a:pt x="3079622" y="0"/>
                </a:lnTo>
                <a:lnTo>
                  <a:pt x="3079622" y="831499"/>
                </a:lnTo>
                <a:lnTo>
                  <a:pt x="0" y="831499"/>
                </a:lnTo>
                <a:lnTo>
                  <a:pt x="0" y="0"/>
                </a:lnTo>
                <a:close/>
              </a:path>
            </a:pathLst>
          </a:custGeom>
          <a:ln>
            <a:solidFill>
              <a:srgbClr val="00D897"/>
            </a:solidFill>
          </a:ln>
        </p:spPr>
        <p:style>
          <a:lnRef idx="2">
            <a:schemeClr val="accent4"/>
          </a:lnRef>
          <a:fillRef idx="1">
            <a:schemeClr val="lt1"/>
          </a:fillRef>
          <a:effectRef idx="0">
            <a:schemeClr val="accent4"/>
          </a:effectRef>
          <a:fontRef idx="minor">
            <a:schemeClr val="dk1">
              <a:hueOff val="0"/>
              <a:satOff val="0"/>
              <a:lumOff val="0"/>
              <a:alphaOff val="0"/>
            </a:schemeClr>
          </a:fontRef>
        </p:style>
        <p:txBody>
          <a:bodyPr spcFirstLastPara="0" vert="horz" wrap="square" lIns="492738" tIns="78232" rIns="78234" bIns="78232" numCol="1" spcCol="1270" anchor="ctr" anchorCtr="0">
            <a:noAutofit/>
          </a:bodyPr>
          <a:lstStyle/>
          <a:p>
            <a:pPr lvl="0" algn="ctr" defTabSz="466725">
              <a:lnSpc>
                <a:spcPct val="90000"/>
              </a:lnSpc>
              <a:spcBef>
                <a:spcPct val="0"/>
              </a:spcBef>
              <a:spcAft>
                <a:spcPct val="35000"/>
              </a:spcAft>
            </a:pPr>
            <a:r>
              <a:rPr lang="pl-PL" sz="1400" kern="1200" dirty="0">
                <a:latin typeface="Open Sans"/>
              </a:rPr>
              <a:t>Podnositi Izvješća o napretku projekta/Project Progress report</a:t>
            </a:r>
            <a:endParaRPr lang="en-US" sz="1400" kern="1200" dirty="0">
              <a:latin typeface="Open Sans"/>
            </a:endParaRPr>
          </a:p>
        </p:txBody>
      </p:sp>
      <p:sp>
        <p:nvSpPr>
          <p:cNvPr id="7" name="Freeform 6">
            <a:extLst>
              <a:ext uri="{FF2B5EF4-FFF2-40B4-BE49-F238E27FC236}">
                <a16:creationId xmlns:a16="http://schemas.microsoft.com/office/drawing/2014/main" id="{212549DD-D81D-DF75-B198-9276914E250F}"/>
              </a:ext>
            </a:extLst>
          </p:cNvPr>
          <p:cNvSpPr/>
          <p:nvPr/>
        </p:nvSpPr>
        <p:spPr>
          <a:xfrm>
            <a:off x="1987084" y="5316773"/>
            <a:ext cx="3042625" cy="1219105"/>
          </a:xfrm>
          <a:custGeom>
            <a:avLst/>
            <a:gdLst>
              <a:gd name="connsiteX0" fmla="*/ 0 w 2966615"/>
              <a:gd name="connsiteY0" fmla="*/ 0 h 877772"/>
              <a:gd name="connsiteX1" fmla="*/ 2966615 w 2966615"/>
              <a:gd name="connsiteY1" fmla="*/ 0 h 877772"/>
              <a:gd name="connsiteX2" fmla="*/ 2966615 w 2966615"/>
              <a:gd name="connsiteY2" fmla="*/ 877772 h 877772"/>
              <a:gd name="connsiteX3" fmla="*/ 0 w 2966615"/>
              <a:gd name="connsiteY3" fmla="*/ 877772 h 877772"/>
              <a:gd name="connsiteX4" fmla="*/ 0 w 2966615"/>
              <a:gd name="connsiteY4" fmla="*/ 0 h 87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6615" h="877772">
                <a:moveTo>
                  <a:pt x="0" y="0"/>
                </a:moveTo>
                <a:lnTo>
                  <a:pt x="2966615" y="0"/>
                </a:lnTo>
                <a:lnTo>
                  <a:pt x="2966615" y="877772"/>
                </a:lnTo>
                <a:lnTo>
                  <a:pt x="0" y="877772"/>
                </a:lnTo>
                <a:lnTo>
                  <a:pt x="0" y="0"/>
                </a:lnTo>
                <a:close/>
              </a:path>
            </a:pathLst>
          </a:custGeom>
          <a:ln>
            <a:solidFill>
              <a:srgbClr val="00D897"/>
            </a:solidFill>
          </a:ln>
        </p:spPr>
        <p:style>
          <a:lnRef idx="2">
            <a:schemeClr val="accent4"/>
          </a:lnRef>
          <a:fillRef idx="1">
            <a:schemeClr val="lt1"/>
          </a:fillRef>
          <a:effectRef idx="0">
            <a:schemeClr val="accent4"/>
          </a:effectRef>
          <a:fontRef idx="minor">
            <a:schemeClr val="dk1">
              <a:hueOff val="0"/>
              <a:satOff val="0"/>
              <a:lumOff val="0"/>
              <a:alphaOff val="0"/>
            </a:schemeClr>
          </a:fontRef>
        </p:style>
        <p:txBody>
          <a:bodyPr spcFirstLastPara="0" vert="horz" wrap="square" lIns="474658" tIns="78232" rIns="78232" bIns="78232" numCol="1" spcCol="1270" anchor="ctr" anchorCtr="0">
            <a:noAutofit/>
          </a:bodyPr>
          <a:lstStyle/>
          <a:p>
            <a:pPr lvl="0" algn="ctr" defTabSz="466725">
              <a:lnSpc>
                <a:spcPct val="90000"/>
              </a:lnSpc>
              <a:spcBef>
                <a:spcPct val="0"/>
              </a:spcBef>
              <a:spcAft>
                <a:spcPct val="35000"/>
              </a:spcAft>
            </a:pPr>
            <a:r>
              <a:rPr lang="hr-HR" sz="1400" kern="1200" dirty="0">
                <a:latin typeface="Open Sans"/>
              </a:rPr>
              <a:t>Održavati stalnu komunikaciju na način da prosljeđuje informacije o implementaciji projekta i eventualnim odstupanjima od planiranih aktivnosti</a:t>
            </a:r>
            <a:endParaRPr lang="en-US" sz="1400" kern="1200" dirty="0">
              <a:latin typeface="Open Sans"/>
            </a:endParaRPr>
          </a:p>
        </p:txBody>
      </p:sp>
      <p:sp>
        <p:nvSpPr>
          <p:cNvPr id="8" name="Freeform 7">
            <a:extLst>
              <a:ext uri="{FF2B5EF4-FFF2-40B4-BE49-F238E27FC236}">
                <a16:creationId xmlns:a16="http://schemas.microsoft.com/office/drawing/2014/main" id="{30C03231-B1EB-5633-141B-78E71E2B1391}"/>
              </a:ext>
            </a:extLst>
          </p:cNvPr>
          <p:cNvSpPr/>
          <p:nvPr/>
        </p:nvSpPr>
        <p:spPr>
          <a:xfrm>
            <a:off x="3275838" y="1111649"/>
            <a:ext cx="2788865" cy="1806490"/>
          </a:xfrm>
          <a:custGeom>
            <a:avLst/>
            <a:gdLst>
              <a:gd name="connsiteX0" fmla="*/ 0 w 2788865"/>
              <a:gd name="connsiteY0" fmla="*/ 0 h 1151643"/>
              <a:gd name="connsiteX1" fmla="*/ 2788865 w 2788865"/>
              <a:gd name="connsiteY1" fmla="*/ 0 h 1151643"/>
              <a:gd name="connsiteX2" fmla="*/ 2788865 w 2788865"/>
              <a:gd name="connsiteY2" fmla="*/ 1151643 h 1151643"/>
              <a:gd name="connsiteX3" fmla="*/ 0 w 2788865"/>
              <a:gd name="connsiteY3" fmla="*/ 1151643 h 1151643"/>
              <a:gd name="connsiteX4" fmla="*/ 0 w 2788865"/>
              <a:gd name="connsiteY4" fmla="*/ 0 h 11516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8865" h="1151643">
                <a:moveTo>
                  <a:pt x="0" y="0"/>
                </a:moveTo>
                <a:lnTo>
                  <a:pt x="2788865" y="0"/>
                </a:lnTo>
                <a:lnTo>
                  <a:pt x="2788865" y="1151643"/>
                </a:lnTo>
                <a:lnTo>
                  <a:pt x="0" y="1151643"/>
                </a:lnTo>
                <a:lnTo>
                  <a:pt x="0" y="0"/>
                </a:lnTo>
                <a:close/>
              </a:path>
            </a:pathLst>
          </a:custGeom>
          <a:ln>
            <a:solidFill>
              <a:srgbClr val="00D897"/>
            </a:solidFill>
          </a:ln>
        </p:spPr>
        <p:style>
          <a:lnRef idx="2">
            <a:schemeClr val="accent4"/>
          </a:lnRef>
          <a:fillRef idx="1">
            <a:schemeClr val="lt1"/>
          </a:fillRef>
          <a:effectRef idx="0">
            <a:schemeClr val="accent4"/>
          </a:effectRef>
          <a:fontRef idx="minor">
            <a:schemeClr val="dk1">
              <a:hueOff val="0"/>
              <a:satOff val="0"/>
              <a:lumOff val="0"/>
              <a:alphaOff val="0"/>
            </a:schemeClr>
          </a:fontRef>
        </p:style>
        <p:txBody>
          <a:bodyPr spcFirstLastPara="0" vert="horz" wrap="square" lIns="446218" tIns="78232" rIns="78232" bIns="78232" numCol="1" spcCol="1270" anchor="ctr" anchorCtr="0">
            <a:noAutofit/>
          </a:bodyPr>
          <a:lstStyle/>
          <a:p>
            <a:pPr lvl="0" algn="ctr" defTabSz="466725">
              <a:lnSpc>
                <a:spcPct val="90000"/>
              </a:lnSpc>
              <a:spcBef>
                <a:spcPct val="0"/>
              </a:spcBef>
              <a:spcAft>
                <a:spcPct val="35000"/>
              </a:spcAft>
            </a:pPr>
            <a:r>
              <a:rPr lang="hr-HR" sz="1400" kern="1200" dirty="0">
                <a:latin typeface="Open Sans" panose="020B0606030504020204"/>
              </a:rPr>
              <a:t>Osigurati da su troškovi nastali tijekom implementacije u skladu s aktivnostima i s Ugovorom, te da su podastrijeti na verifikaciju dodijeljenom nacionalnom kontroloru</a:t>
            </a:r>
            <a:endParaRPr lang="en-US" sz="1400" kern="1200" dirty="0">
              <a:latin typeface="Open Sans" panose="020B0606030504020204"/>
            </a:endParaRPr>
          </a:p>
        </p:txBody>
      </p:sp>
      <p:sp>
        <p:nvSpPr>
          <p:cNvPr id="9" name="Freeform 9">
            <a:extLst>
              <a:ext uri="{FF2B5EF4-FFF2-40B4-BE49-F238E27FC236}">
                <a16:creationId xmlns:a16="http://schemas.microsoft.com/office/drawing/2014/main" id="{3E8832EA-B7B2-E3C9-C1A3-C4DB7402D77B}"/>
              </a:ext>
            </a:extLst>
          </p:cNvPr>
          <p:cNvSpPr/>
          <p:nvPr/>
        </p:nvSpPr>
        <p:spPr>
          <a:xfrm>
            <a:off x="3078043" y="3159910"/>
            <a:ext cx="2137784" cy="1932493"/>
          </a:xfrm>
          <a:custGeom>
            <a:avLst/>
            <a:gdLst>
              <a:gd name="connsiteX0" fmla="*/ 0 w 1429405"/>
              <a:gd name="connsiteY0" fmla="*/ 734724 h 1469447"/>
              <a:gd name="connsiteX1" fmla="*/ 714703 w 1429405"/>
              <a:gd name="connsiteY1" fmla="*/ 0 h 1469447"/>
              <a:gd name="connsiteX2" fmla="*/ 1429406 w 1429405"/>
              <a:gd name="connsiteY2" fmla="*/ 734724 h 1469447"/>
              <a:gd name="connsiteX3" fmla="*/ 714703 w 1429405"/>
              <a:gd name="connsiteY3" fmla="*/ 1469448 h 1469447"/>
              <a:gd name="connsiteX4" fmla="*/ 0 w 1429405"/>
              <a:gd name="connsiteY4" fmla="*/ 734724 h 14694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9405" h="1469447">
                <a:moveTo>
                  <a:pt x="0" y="734724"/>
                </a:moveTo>
                <a:cubicBezTo>
                  <a:pt x="0" y="328947"/>
                  <a:pt x="319983" y="0"/>
                  <a:pt x="714703" y="0"/>
                </a:cubicBezTo>
                <a:cubicBezTo>
                  <a:pt x="1109423" y="0"/>
                  <a:pt x="1429406" y="328947"/>
                  <a:pt x="1429406" y="734724"/>
                </a:cubicBezTo>
                <a:cubicBezTo>
                  <a:pt x="1429406" y="1140501"/>
                  <a:pt x="1109423" y="1469448"/>
                  <a:pt x="714703" y="1469448"/>
                </a:cubicBezTo>
                <a:cubicBezTo>
                  <a:pt x="319983" y="1469448"/>
                  <a:pt x="0" y="1140501"/>
                  <a:pt x="0" y="734724"/>
                </a:cubicBezTo>
                <a:close/>
              </a:path>
            </a:pathLst>
          </a:custGeom>
          <a:solidFill>
            <a:srgbClr val="00D897"/>
          </a:solidFill>
        </p:spPr>
        <p:style>
          <a:lnRef idx="3">
            <a:schemeClr val="lt1"/>
          </a:lnRef>
          <a:fillRef idx="1">
            <a:schemeClr val="accent4"/>
          </a:fillRef>
          <a:effectRef idx="1">
            <a:schemeClr val="accent4"/>
          </a:effectRef>
          <a:fontRef idx="minor">
            <a:schemeClr val="lt1"/>
          </a:fontRef>
        </p:style>
        <p:txBody>
          <a:bodyPr spcFirstLastPara="0" vert="horz" wrap="square" lIns="209332" tIns="215196" rIns="209332" bIns="215196" numCol="1" spcCol="1270" anchor="ctr" anchorCtr="0">
            <a:noAutofit/>
          </a:bodyPr>
          <a:lstStyle/>
          <a:p>
            <a:pPr lvl="0" algn="ctr" defTabSz="466725" rtl="0">
              <a:lnSpc>
                <a:spcPct val="90000"/>
              </a:lnSpc>
              <a:spcBef>
                <a:spcPct val="0"/>
              </a:spcBef>
              <a:spcAft>
                <a:spcPct val="35000"/>
              </a:spcAft>
            </a:pPr>
            <a:r>
              <a:rPr lang="hr-HR" b="1" i="0" u="sng" kern="1200" baseline="0" dirty="0">
                <a:latin typeface="Open Sans"/>
              </a:rPr>
              <a:t>Odgovornosti vodećeg partnera (LP)</a:t>
            </a:r>
            <a:endParaRPr lang="hr-HR" b="1" u="sng" kern="1200" dirty="0">
              <a:latin typeface="Open Sans"/>
            </a:endParaRPr>
          </a:p>
        </p:txBody>
      </p:sp>
      <p:sp>
        <p:nvSpPr>
          <p:cNvPr id="10" name="Freeform 10">
            <a:extLst>
              <a:ext uri="{FF2B5EF4-FFF2-40B4-BE49-F238E27FC236}">
                <a16:creationId xmlns:a16="http://schemas.microsoft.com/office/drawing/2014/main" id="{70996407-F9B5-A73C-502A-CC35B1B329DE}"/>
              </a:ext>
            </a:extLst>
          </p:cNvPr>
          <p:cNvSpPr/>
          <p:nvPr/>
        </p:nvSpPr>
        <p:spPr>
          <a:xfrm>
            <a:off x="6357668" y="5068137"/>
            <a:ext cx="2136910" cy="1322060"/>
          </a:xfrm>
          <a:custGeom>
            <a:avLst/>
            <a:gdLst>
              <a:gd name="connsiteX0" fmla="*/ 0 w 2378001"/>
              <a:gd name="connsiteY0" fmla="*/ 0 h 731170"/>
              <a:gd name="connsiteX1" fmla="*/ 2378001 w 2378001"/>
              <a:gd name="connsiteY1" fmla="*/ 0 h 731170"/>
              <a:gd name="connsiteX2" fmla="*/ 2378001 w 2378001"/>
              <a:gd name="connsiteY2" fmla="*/ 731170 h 731170"/>
              <a:gd name="connsiteX3" fmla="*/ 0 w 2378001"/>
              <a:gd name="connsiteY3" fmla="*/ 731170 h 731170"/>
              <a:gd name="connsiteX4" fmla="*/ 0 w 2378001"/>
              <a:gd name="connsiteY4" fmla="*/ 0 h 7311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78001" h="731170">
                <a:moveTo>
                  <a:pt x="0" y="0"/>
                </a:moveTo>
                <a:lnTo>
                  <a:pt x="2378001" y="0"/>
                </a:lnTo>
                <a:lnTo>
                  <a:pt x="2378001" y="731170"/>
                </a:lnTo>
                <a:lnTo>
                  <a:pt x="0" y="731170"/>
                </a:lnTo>
                <a:lnTo>
                  <a:pt x="0" y="0"/>
                </a:lnTo>
                <a:close/>
              </a:path>
            </a:pathLst>
          </a:custGeom>
          <a:noFill/>
          <a:ln w="9525" cap="flat" cmpd="sng" algn="ctr">
            <a:solidFill>
              <a:srgbClr val="4285F4"/>
            </a:solidFill>
            <a:prstDash val="solid"/>
            <a:round/>
            <a:headEnd type="none" w="med" len="med"/>
            <a:tailEnd type="none" w="med" len="med"/>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80481" tIns="78232" rIns="78231" bIns="78232" numCol="1" spcCol="1270" anchor="ctr" anchorCtr="0">
            <a:noAutofit/>
          </a:bodyPr>
          <a:lstStyle/>
          <a:p>
            <a:pPr lvl="0" algn="ctr" defTabSz="466725">
              <a:lnSpc>
                <a:spcPct val="90000"/>
              </a:lnSpc>
              <a:spcBef>
                <a:spcPct val="0"/>
              </a:spcBef>
              <a:spcAft>
                <a:spcPct val="35000"/>
              </a:spcAft>
            </a:pPr>
            <a:r>
              <a:rPr lang="hr-HR" sz="1400" b="0" i="0" u="none" kern="1200" baseline="0" dirty="0">
                <a:latin typeface="Open Sans"/>
              </a:rPr>
              <a:t>Provoditi aktivnosti u skladu s ugovorom o sufinanciranju</a:t>
            </a:r>
            <a:endParaRPr lang="en-US" sz="1400" b="0" u="none" kern="1200" dirty="0"/>
          </a:p>
        </p:txBody>
      </p:sp>
      <p:sp>
        <p:nvSpPr>
          <p:cNvPr id="11" name="Freeform 11">
            <a:extLst>
              <a:ext uri="{FF2B5EF4-FFF2-40B4-BE49-F238E27FC236}">
                <a16:creationId xmlns:a16="http://schemas.microsoft.com/office/drawing/2014/main" id="{FEF2868C-79DD-8009-DD69-DF86C6A5D103}"/>
              </a:ext>
            </a:extLst>
          </p:cNvPr>
          <p:cNvSpPr/>
          <p:nvPr/>
        </p:nvSpPr>
        <p:spPr>
          <a:xfrm>
            <a:off x="6591567" y="1055291"/>
            <a:ext cx="2051061" cy="1627669"/>
          </a:xfrm>
          <a:custGeom>
            <a:avLst/>
            <a:gdLst>
              <a:gd name="connsiteX0" fmla="*/ 0 w 2494175"/>
              <a:gd name="connsiteY0" fmla="*/ 0 h 831499"/>
              <a:gd name="connsiteX1" fmla="*/ 2494175 w 2494175"/>
              <a:gd name="connsiteY1" fmla="*/ 0 h 831499"/>
              <a:gd name="connsiteX2" fmla="*/ 2494175 w 2494175"/>
              <a:gd name="connsiteY2" fmla="*/ 831499 h 831499"/>
              <a:gd name="connsiteX3" fmla="*/ 0 w 2494175"/>
              <a:gd name="connsiteY3" fmla="*/ 831499 h 831499"/>
              <a:gd name="connsiteX4" fmla="*/ 0 w 2494175"/>
              <a:gd name="connsiteY4" fmla="*/ 0 h 83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4175" h="831499">
                <a:moveTo>
                  <a:pt x="0" y="0"/>
                </a:moveTo>
                <a:lnTo>
                  <a:pt x="2494175" y="0"/>
                </a:lnTo>
                <a:lnTo>
                  <a:pt x="2494175" y="831499"/>
                </a:lnTo>
                <a:lnTo>
                  <a:pt x="0" y="831499"/>
                </a:lnTo>
                <a:lnTo>
                  <a:pt x="0" y="0"/>
                </a:lnTo>
                <a:close/>
              </a:path>
            </a:pathLst>
          </a:custGeom>
          <a:ln>
            <a:solidFill>
              <a:srgbClr val="4285F4"/>
            </a:solidFill>
          </a:ln>
        </p:spPr>
        <p:style>
          <a:lnRef idx="2">
            <a:schemeClr val="accent2"/>
          </a:lnRef>
          <a:fillRef idx="1">
            <a:schemeClr val="lt1"/>
          </a:fillRef>
          <a:effectRef idx="0">
            <a:schemeClr val="accent2"/>
          </a:effectRef>
          <a:fontRef idx="minor">
            <a:schemeClr val="dk1">
              <a:hueOff val="0"/>
              <a:satOff val="0"/>
              <a:lumOff val="0"/>
              <a:alphaOff val="0"/>
            </a:schemeClr>
          </a:fontRef>
        </p:style>
        <p:txBody>
          <a:bodyPr spcFirstLastPara="0" vert="horz" wrap="square" lIns="399068" tIns="78232" rIns="78232" bIns="78232" numCol="1" spcCol="1270" anchor="ctr" anchorCtr="0">
            <a:noAutofit/>
          </a:bodyPr>
          <a:lstStyle/>
          <a:p>
            <a:pPr lvl="0" algn="ctr" defTabSz="466725">
              <a:lnSpc>
                <a:spcPct val="90000"/>
              </a:lnSpc>
              <a:spcBef>
                <a:spcPct val="0"/>
              </a:spcBef>
              <a:spcAft>
                <a:spcPct val="35000"/>
              </a:spcAft>
            </a:pPr>
            <a:r>
              <a:rPr lang="hr-HR" sz="1400" b="0" u="none" kern="1200" dirty="0">
                <a:latin typeface="Open Sans" panose="020B0606030504020204"/>
              </a:rPr>
              <a:t>Pravovremeno proslijediti  potrebnu dokumentaciju i tražene informacije LP</a:t>
            </a:r>
            <a:endParaRPr lang="en-US" sz="1400" b="0" u="none" kern="1200" dirty="0">
              <a:latin typeface="Open Sans" panose="020B0606030504020204"/>
            </a:endParaRPr>
          </a:p>
        </p:txBody>
      </p:sp>
      <p:sp>
        <p:nvSpPr>
          <p:cNvPr id="12" name="Freeform 12">
            <a:extLst>
              <a:ext uri="{FF2B5EF4-FFF2-40B4-BE49-F238E27FC236}">
                <a16:creationId xmlns:a16="http://schemas.microsoft.com/office/drawing/2014/main" id="{3E3CE233-AAD4-305E-E689-B9A37387CAFC}"/>
              </a:ext>
            </a:extLst>
          </p:cNvPr>
          <p:cNvSpPr/>
          <p:nvPr/>
        </p:nvSpPr>
        <p:spPr>
          <a:xfrm>
            <a:off x="8853633" y="905292"/>
            <a:ext cx="2856647" cy="1725650"/>
          </a:xfrm>
          <a:custGeom>
            <a:avLst/>
            <a:gdLst>
              <a:gd name="connsiteX0" fmla="*/ 0 w 2620162"/>
              <a:gd name="connsiteY0" fmla="*/ 0 h 831499"/>
              <a:gd name="connsiteX1" fmla="*/ 2620162 w 2620162"/>
              <a:gd name="connsiteY1" fmla="*/ 0 h 831499"/>
              <a:gd name="connsiteX2" fmla="*/ 2620162 w 2620162"/>
              <a:gd name="connsiteY2" fmla="*/ 831499 h 831499"/>
              <a:gd name="connsiteX3" fmla="*/ 0 w 2620162"/>
              <a:gd name="connsiteY3" fmla="*/ 831499 h 831499"/>
              <a:gd name="connsiteX4" fmla="*/ 0 w 2620162"/>
              <a:gd name="connsiteY4" fmla="*/ 0 h 83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0162" h="831499">
                <a:moveTo>
                  <a:pt x="0" y="0"/>
                </a:moveTo>
                <a:lnTo>
                  <a:pt x="2620162" y="0"/>
                </a:lnTo>
                <a:lnTo>
                  <a:pt x="2620162" y="831499"/>
                </a:lnTo>
                <a:lnTo>
                  <a:pt x="0" y="831499"/>
                </a:lnTo>
                <a:lnTo>
                  <a:pt x="0" y="0"/>
                </a:lnTo>
                <a:close/>
              </a:path>
            </a:pathLst>
          </a:custGeom>
          <a:ln>
            <a:solidFill>
              <a:srgbClr val="4285F4"/>
            </a:solidFill>
          </a:ln>
        </p:spPr>
        <p:style>
          <a:lnRef idx="2">
            <a:schemeClr val="accent2"/>
          </a:lnRef>
          <a:fillRef idx="1">
            <a:schemeClr val="lt1"/>
          </a:fillRef>
          <a:effectRef idx="0">
            <a:schemeClr val="accent2"/>
          </a:effectRef>
          <a:fontRef idx="minor">
            <a:schemeClr val="dk1">
              <a:hueOff val="0"/>
              <a:satOff val="0"/>
              <a:lumOff val="0"/>
              <a:alphaOff val="0"/>
            </a:schemeClr>
          </a:fontRef>
        </p:style>
        <p:txBody>
          <a:bodyPr spcFirstLastPara="0" vert="horz" wrap="square" lIns="419226" tIns="78232" rIns="78232" bIns="78232" numCol="1" spcCol="1270" anchor="ctr" anchorCtr="0">
            <a:noAutofit/>
          </a:bodyPr>
          <a:lstStyle/>
          <a:p>
            <a:pPr lvl="0" algn="ctr" defTabSz="466725">
              <a:lnSpc>
                <a:spcPct val="90000"/>
              </a:lnSpc>
              <a:spcBef>
                <a:spcPct val="0"/>
              </a:spcBef>
              <a:spcAft>
                <a:spcPct val="35000"/>
              </a:spcAft>
            </a:pPr>
            <a:r>
              <a:rPr lang="en-US" sz="1400" b="0" u="none" kern="1200" dirty="0" err="1">
                <a:latin typeface="Open Sans" panose="020B0606030504020204"/>
              </a:rPr>
              <a:t>Održavati</a:t>
            </a:r>
            <a:r>
              <a:rPr lang="en-US" sz="1400" b="0" u="none" kern="1200" dirty="0">
                <a:latin typeface="Open Sans" panose="020B0606030504020204"/>
              </a:rPr>
              <a:t> </a:t>
            </a:r>
            <a:r>
              <a:rPr lang="en-US" sz="1400" b="0" u="none" kern="1200" dirty="0" err="1">
                <a:latin typeface="Open Sans" panose="020B0606030504020204"/>
              </a:rPr>
              <a:t>stalnu</a:t>
            </a:r>
            <a:r>
              <a:rPr lang="en-US" sz="1400" b="0" u="none" kern="1200" dirty="0">
                <a:latin typeface="Open Sans" panose="020B0606030504020204"/>
              </a:rPr>
              <a:t> </a:t>
            </a:r>
            <a:r>
              <a:rPr lang="en-US" sz="1400" b="0" u="none" kern="1200" dirty="0" err="1">
                <a:latin typeface="Open Sans" panose="020B0606030504020204"/>
              </a:rPr>
              <a:t>komunikaciju</a:t>
            </a:r>
            <a:r>
              <a:rPr lang="en-US" sz="1400" b="0" u="none" kern="1200" dirty="0">
                <a:latin typeface="Open Sans" panose="020B0606030504020204"/>
              </a:rPr>
              <a:t> </a:t>
            </a:r>
            <a:r>
              <a:rPr lang="hr-HR" sz="1400" b="0" u="none" kern="1200" dirty="0">
                <a:latin typeface="Open Sans" panose="020B0606030504020204"/>
              </a:rPr>
              <a:t>s LP-om </a:t>
            </a:r>
            <a:r>
              <a:rPr lang="en-US" sz="1400" b="0" u="none" kern="1200" dirty="0" err="1">
                <a:latin typeface="Open Sans" panose="020B0606030504020204"/>
              </a:rPr>
              <a:t>na</a:t>
            </a:r>
            <a:r>
              <a:rPr lang="en-US" sz="1400" b="0" u="none" kern="1200" dirty="0">
                <a:latin typeface="Open Sans" panose="020B0606030504020204"/>
              </a:rPr>
              <a:t> </a:t>
            </a:r>
            <a:r>
              <a:rPr lang="en-US" sz="1400" b="0" u="none" kern="1200" dirty="0" err="1">
                <a:latin typeface="Open Sans" panose="020B0606030504020204"/>
              </a:rPr>
              <a:t>način</a:t>
            </a:r>
            <a:r>
              <a:rPr lang="en-US" sz="1400" b="0" u="none" kern="1200" dirty="0">
                <a:latin typeface="Open Sans" panose="020B0606030504020204"/>
              </a:rPr>
              <a:t> da </a:t>
            </a:r>
            <a:r>
              <a:rPr lang="en-US" sz="1400" b="0" u="none" kern="1200" dirty="0" err="1">
                <a:latin typeface="Open Sans" panose="020B0606030504020204"/>
              </a:rPr>
              <a:t>prosljeđuje</a:t>
            </a:r>
            <a:r>
              <a:rPr lang="en-US" sz="1400" b="0" u="none" kern="1200" dirty="0">
                <a:latin typeface="Open Sans" panose="020B0606030504020204"/>
              </a:rPr>
              <a:t> </a:t>
            </a:r>
            <a:r>
              <a:rPr lang="en-US" sz="1400" b="0" u="none" kern="1200" dirty="0" err="1">
                <a:latin typeface="Open Sans" panose="020B0606030504020204"/>
              </a:rPr>
              <a:t>informacije</a:t>
            </a:r>
            <a:r>
              <a:rPr lang="hr-HR" sz="1400" b="0" u="none" kern="1200" dirty="0">
                <a:latin typeface="Open Sans" panose="020B0606030504020204"/>
              </a:rPr>
              <a:t> o aktivnostima </a:t>
            </a:r>
            <a:r>
              <a:rPr lang="en-US" sz="1400" b="0" u="none" kern="1200" dirty="0" err="1">
                <a:latin typeface="Open Sans" panose="020B0606030504020204"/>
              </a:rPr>
              <a:t>i</a:t>
            </a:r>
            <a:r>
              <a:rPr lang="en-US" sz="1400" b="0" u="none" kern="1200" dirty="0">
                <a:latin typeface="Open Sans" panose="020B0606030504020204"/>
              </a:rPr>
              <a:t> </a:t>
            </a:r>
            <a:r>
              <a:rPr lang="en-US" sz="1400" b="0" u="none" kern="1200" dirty="0" err="1">
                <a:latin typeface="Open Sans" panose="020B0606030504020204"/>
              </a:rPr>
              <a:t>eventualnim</a:t>
            </a:r>
            <a:r>
              <a:rPr lang="en-US" sz="1400" b="0" u="none" kern="1200" dirty="0">
                <a:latin typeface="Open Sans" panose="020B0606030504020204"/>
              </a:rPr>
              <a:t> </a:t>
            </a:r>
            <a:r>
              <a:rPr lang="en-US" sz="1400" b="0" u="none" kern="1200" dirty="0" err="1">
                <a:latin typeface="Open Sans" panose="020B0606030504020204"/>
              </a:rPr>
              <a:t>odstupanjima</a:t>
            </a:r>
            <a:r>
              <a:rPr lang="en-US" sz="1400" b="0" u="none" kern="1200" dirty="0">
                <a:latin typeface="Open Sans" panose="020B0606030504020204"/>
              </a:rPr>
              <a:t> od </a:t>
            </a:r>
            <a:r>
              <a:rPr lang="en-US" sz="1400" b="0" u="none" kern="1200" dirty="0" err="1">
                <a:latin typeface="Open Sans" panose="020B0606030504020204"/>
              </a:rPr>
              <a:t>planiranih</a:t>
            </a:r>
            <a:r>
              <a:rPr lang="en-US" sz="1400" b="0" u="none" kern="1200" dirty="0">
                <a:latin typeface="Open Sans" panose="020B0606030504020204"/>
              </a:rPr>
              <a:t> </a:t>
            </a:r>
            <a:r>
              <a:rPr lang="en-US" sz="1400" b="0" u="none" kern="1200" dirty="0" err="1">
                <a:latin typeface="Open Sans" panose="020B0606030504020204"/>
              </a:rPr>
              <a:t>aktivnosti</a:t>
            </a:r>
            <a:endParaRPr lang="en-US" sz="1400" b="0" u="none" kern="1200" dirty="0">
              <a:latin typeface="Open Sans" panose="020B0606030504020204"/>
            </a:endParaRPr>
          </a:p>
        </p:txBody>
      </p:sp>
      <p:sp>
        <p:nvSpPr>
          <p:cNvPr id="13" name="Freeform 13">
            <a:extLst>
              <a:ext uri="{FF2B5EF4-FFF2-40B4-BE49-F238E27FC236}">
                <a16:creationId xmlns:a16="http://schemas.microsoft.com/office/drawing/2014/main" id="{8A58DA2A-ECB2-7C01-1EC4-07836F775FAF}"/>
              </a:ext>
            </a:extLst>
          </p:cNvPr>
          <p:cNvSpPr/>
          <p:nvPr/>
        </p:nvSpPr>
        <p:spPr>
          <a:xfrm>
            <a:off x="9438227" y="2791308"/>
            <a:ext cx="2272053" cy="1442346"/>
          </a:xfrm>
          <a:custGeom>
            <a:avLst/>
            <a:gdLst>
              <a:gd name="connsiteX0" fmla="*/ 0 w 2594101"/>
              <a:gd name="connsiteY0" fmla="*/ 0 h 831499"/>
              <a:gd name="connsiteX1" fmla="*/ 2594101 w 2594101"/>
              <a:gd name="connsiteY1" fmla="*/ 0 h 831499"/>
              <a:gd name="connsiteX2" fmla="*/ 2594101 w 2594101"/>
              <a:gd name="connsiteY2" fmla="*/ 831499 h 831499"/>
              <a:gd name="connsiteX3" fmla="*/ 0 w 2594101"/>
              <a:gd name="connsiteY3" fmla="*/ 831499 h 831499"/>
              <a:gd name="connsiteX4" fmla="*/ 0 w 2594101"/>
              <a:gd name="connsiteY4" fmla="*/ 0 h 83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101" h="831499">
                <a:moveTo>
                  <a:pt x="0" y="0"/>
                </a:moveTo>
                <a:lnTo>
                  <a:pt x="2594101" y="0"/>
                </a:lnTo>
                <a:lnTo>
                  <a:pt x="2594101" y="831499"/>
                </a:lnTo>
                <a:lnTo>
                  <a:pt x="0" y="831499"/>
                </a:lnTo>
                <a:lnTo>
                  <a:pt x="0" y="0"/>
                </a:lnTo>
                <a:close/>
              </a:path>
            </a:pathLst>
          </a:custGeom>
          <a:noFill/>
          <a:ln w="9525" cap="flat" cmpd="sng" algn="ctr">
            <a:solidFill>
              <a:srgbClr val="4285F4"/>
            </a:solidFill>
            <a:prstDash val="solid"/>
            <a:round/>
            <a:headEnd type="none" w="med" len="med"/>
            <a:tailEnd type="none" w="med" len="med"/>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15056" tIns="78232" rIns="78232" bIns="78232" numCol="1" spcCol="1270" anchor="ctr" anchorCtr="0">
            <a:noAutofit/>
          </a:bodyPr>
          <a:lstStyle/>
          <a:p>
            <a:pPr lvl="0" algn="ctr" defTabSz="466725">
              <a:lnSpc>
                <a:spcPct val="90000"/>
              </a:lnSpc>
              <a:spcBef>
                <a:spcPct val="0"/>
              </a:spcBef>
              <a:spcAft>
                <a:spcPct val="35000"/>
              </a:spcAft>
            </a:pPr>
            <a:r>
              <a:rPr lang="hr-HR" sz="1400" b="0" u="none" kern="1200" dirty="0">
                <a:latin typeface="Open Sans" panose="020B0606030504020204"/>
              </a:rPr>
              <a:t>Dostaviti partnersko izvješće/Partner Progress </a:t>
            </a:r>
            <a:r>
              <a:rPr lang="hr-HR" sz="1400" b="0" u="none" kern="1200" dirty="0" err="1">
                <a:latin typeface="Open Sans" panose="020B0606030504020204"/>
              </a:rPr>
              <a:t>report</a:t>
            </a:r>
            <a:r>
              <a:rPr lang="hr-HR" sz="1400" b="0" u="none" kern="1200" dirty="0">
                <a:latin typeface="Open Sans" panose="020B0606030504020204"/>
              </a:rPr>
              <a:t> nacionalnim kontrolorima</a:t>
            </a:r>
            <a:endParaRPr lang="en-US" sz="1400" b="0" u="none" kern="1200" dirty="0">
              <a:latin typeface="Open Sans" panose="020B0606030504020204"/>
            </a:endParaRPr>
          </a:p>
        </p:txBody>
      </p:sp>
      <p:sp>
        <p:nvSpPr>
          <p:cNvPr id="14" name="Freeform 14">
            <a:extLst>
              <a:ext uri="{FF2B5EF4-FFF2-40B4-BE49-F238E27FC236}">
                <a16:creationId xmlns:a16="http://schemas.microsoft.com/office/drawing/2014/main" id="{4FA2851B-E72F-5447-04BF-A237FF209751}"/>
              </a:ext>
            </a:extLst>
          </p:cNvPr>
          <p:cNvSpPr/>
          <p:nvPr/>
        </p:nvSpPr>
        <p:spPr>
          <a:xfrm>
            <a:off x="9318254" y="4434483"/>
            <a:ext cx="1927403" cy="831499"/>
          </a:xfrm>
          <a:custGeom>
            <a:avLst/>
            <a:gdLst>
              <a:gd name="connsiteX0" fmla="*/ 0 w 1927403"/>
              <a:gd name="connsiteY0" fmla="*/ 0 h 831499"/>
              <a:gd name="connsiteX1" fmla="*/ 1927403 w 1927403"/>
              <a:gd name="connsiteY1" fmla="*/ 0 h 831499"/>
              <a:gd name="connsiteX2" fmla="*/ 1927403 w 1927403"/>
              <a:gd name="connsiteY2" fmla="*/ 831499 h 831499"/>
              <a:gd name="connsiteX3" fmla="*/ 0 w 1927403"/>
              <a:gd name="connsiteY3" fmla="*/ 831499 h 831499"/>
              <a:gd name="connsiteX4" fmla="*/ 0 w 1927403"/>
              <a:gd name="connsiteY4" fmla="*/ 0 h 83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7403" h="831499">
                <a:moveTo>
                  <a:pt x="0" y="0"/>
                </a:moveTo>
                <a:lnTo>
                  <a:pt x="1927403" y="0"/>
                </a:lnTo>
                <a:lnTo>
                  <a:pt x="1927403" y="831499"/>
                </a:lnTo>
                <a:lnTo>
                  <a:pt x="0" y="831499"/>
                </a:lnTo>
                <a:lnTo>
                  <a:pt x="0" y="0"/>
                </a:lnTo>
                <a:close/>
              </a:path>
            </a:pathLst>
          </a:custGeom>
          <a:noFill/>
          <a:ln w="9525" cap="flat" cmpd="sng" algn="ctr">
            <a:solidFill>
              <a:srgbClr val="4285F4"/>
            </a:solidFill>
            <a:prstDash val="solid"/>
            <a:round/>
            <a:headEnd type="none" w="med" len="med"/>
            <a:tailEnd type="none" w="med" len="med"/>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308384" tIns="78232" rIns="78232" bIns="78232" numCol="1" spcCol="1270" anchor="ctr" anchorCtr="0">
            <a:noAutofit/>
          </a:bodyPr>
          <a:lstStyle/>
          <a:p>
            <a:pPr lvl="0" algn="ctr" defTabSz="488950">
              <a:lnSpc>
                <a:spcPct val="90000"/>
              </a:lnSpc>
              <a:spcBef>
                <a:spcPct val="0"/>
              </a:spcBef>
              <a:spcAft>
                <a:spcPct val="35000"/>
              </a:spcAft>
            </a:pPr>
            <a:r>
              <a:rPr lang="hr-HR" sz="1400" b="0" u="none" kern="1200" dirty="0">
                <a:latin typeface="Open Sans" panose="020B0606030504020204"/>
              </a:rPr>
              <a:t>Uskladiti se s LP u dijelu zahtjeva za plaćanjem</a:t>
            </a:r>
            <a:endParaRPr lang="en-US" sz="1400" b="0" u="none" kern="1200" dirty="0">
              <a:latin typeface="Open Sans" panose="020B0606030504020204"/>
            </a:endParaRPr>
          </a:p>
        </p:txBody>
      </p:sp>
      <p:sp>
        <p:nvSpPr>
          <p:cNvPr id="15" name="Freeform 15">
            <a:extLst>
              <a:ext uri="{FF2B5EF4-FFF2-40B4-BE49-F238E27FC236}">
                <a16:creationId xmlns:a16="http://schemas.microsoft.com/office/drawing/2014/main" id="{9736C385-0EE4-254F-FC53-EE2954672D3C}"/>
              </a:ext>
            </a:extLst>
          </p:cNvPr>
          <p:cNvSpPr/>
          <p:nvPr/>
        </p:nvSpPr>
        <p:spPr>
          <a:xfrm>
            <a:off x="8724815" y="5492710"/>
            <a:ext cx="1807308" cy="831499"/>
          </a:xfrm>
          <a:custGeom>
            <a:avLst/>
            <a:gdLst>
              <a:gd name="connsiteX0" fmla="*/ 0 w 1807308"/>
              <a:gd name="connsiteY0" fmla="*/ 0 h 831499"/>
              <a:gd name="connsiteX1" fmla="*/ 1807308 w 1807308"/>
              <a:gd name="connsiteY1" fmla="*/ 0 h 831499"/>
              <a:gd name="connsiteX2" fmla="*/ 1807308 w 1807308"/>
              <a:gd name="connsiteY2" fmla="*/ 831499 h 831499"/>
              <a:gd name="connsiteX3" fmla="*/ 0 w 1807308"/>
              <a:gd name="connsiteY3" fmla="*/ 831499 h 831499"/>
              <a:gd name="connsiteX4" fmla="*/ 0 w 1807308"/>
              <a:gd name="connsiteY4" fmla="*/ 0 h 831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7308" h="831499">
                <a:moveTo>
                  <a:pt x="0" y="0"/>
                </a:moveTo>
                <a:lnTo>
                  <a:pt x="1807308" y="0"/>
                </a:lnTo>
                <a:lnTo>
                  <a:pt x="1807308" y="831499"/>
                </a:lnTo>
                <a:lnTo>
                  <a:pt x="0" y="831499"/>
                </a:lnTo>
                <a:lnTo>
                  <a:pt x="0" y="0"/>
                </a:lnTo>
                <a:close/>
              </a:path>
            </a:pathLst>
          </a:custGeom>
          <a:noFill/>
          <a:ln w="9525" cap="flat" cmpd="sng" algn="ctr">
            <a:solidFill>
              <a:srgbClr val="4285F4"/>
            </a:solidFill>
            <a:prstDash val="solid"/>
            <a:round/>
            <a:headEnd type="none" w="med" len="med"/>
            <a:tailEnd type="none" w="med" len="med"/>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9169" tIns="78232" rIns="78233" bIns="78232" numCol="1" spcCol="1270" anchor="ctr" anchorCtr="0">
            <a:noAutofit/>
          </a:bodyPr>
          <a:lstStyle/>
          <a:p>
            <a:pPr lvl="0" algn="ctr" defTabSz="488950">
              <a:lnSpc>
                <a:spcPct val="90000"/>
              </a:lnSpc>
              <a:spcBef>
                <a:spcPct val="0"/>
              </a:spcBef>
              <a:spcAft>
                <a:spcPct val="35000"/>
              </a:spcAft>
            </a:pPr>
            <a:r>
              <a:rPr lang="hr-HR" sz="1200" b="0" u="none" kern="1200" dirty="0">
                <a:latin typeface="Open Sans" panose="020B0606030504020204"/>
              </a:rPr>
              <a:t>Zadržati relevantne dokumente i podatke o projektu za potrebe revizije</a:t>
            </a:r>
            <a:endParaRPr lang="en-US" sz="1200" b="0" u="none" kern="1200" dirty="0">
              <a:latin typeface="Open Sans" panose="020B0606030504020204"/>
            </a:endParaRPr>
          </a:p>
        </p:txBody>
      </p:sp>
      <p:sp>
        <p:nvSpPr>
          <p:cNvPr id="16" name="Freeform 16">
            <a:extLst>
              <a:ext uri="{FF2B5EF4-FFF2-40B4-BE49-F238E27FC236}">
                <a16:creationId xmlns:a16="http://schemas.microsoft.com/office/drawing/2014/main" id="{970BA3F3-4185-8B1E-6749-DA5B4B76E248}"/>
              </a:ext>
            </a:extLst>
          </p:cNvPr>
          <p:cNvSpPr/>
          <p:nvPr/>
        </p:nvSpPr>
        <p:spPr>
          <a:xfrm>
            <a:off x="7192490" y="2847456"/>
            <a:ext cx="2245737" cy="2076000"/>
          </a:xfrm>
          <a:custGeom>
            <a:avLst/>
            <a:gdLst>
              <a:gd name="connsiteX0" fmla="*/ 0 w 1616009"/>
              <a:gd name="connsiteY0" fmla="*/ 808146 h 1616291"/>
              <a:gd name="connsiteX1" fmla="*/ 808005 w 1616009"/>
              <a:gd name="connsiteY1" fmla="*/ 0 h 1616291"/>
              <a:gd name="connsiteX2" fmla="*/ 1616010 w 1616009"/>
              <a:gd name="connsiteY2" fmla="*/ 808146 h 1616291"/>
              <a:gd name="connsiteX3" fmla="*/ 808005 w 1616009"/>
              <a:gd name="connsiteY3" fmla="*/ 1616292 h 1616291"/>
              <a:gd name="connsiteX4" fmla="*/ 0 w 1616009"/>
              <a:gd name="connsiteY4" fmla="*/ 808146 h 161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6009" h="1616291">
                <a:moveTo>
                  <a:pt x="0" y="808146"/>
                </a:moveTo>
                <a:cubicBezTo>
                  <a:pt x="0" y="361819"/>
                  <a:pt x="361756" y="0"/>
                  <a:pt x="808005" y="0"/>
                </a:cubicBezTo>
                <a:cubicBezTo>
                  <a:pt x="1254254" y="0"/>
                  <a:pt x="1616010" y="361819"/>
                  <a:pt x="1616010" y="808146"/>
                </a:cubicBezTo>
                <a:cubicBezTo>
                  <a:pt x="1616010" y="1254473"/>
                  <a:pt x="1254254" y="1616292"/>
                  <a:pt x="808005" y="1616292"/>
                </a:cubicBezTo>
                <a:cubicBezTo>
                  <a:pt x="361756" y="1616292"/>
                  <a:pt x="0" y="1254473"/>
                  <a:pt x="0" y="808146"/>
                </a:cubicBezTo>
                <a:close/>
              </a:path>
            </a:pathLst>
          </a:custGeom>
          <a:solidFill>
            <a:srgbClr val="4285F4"/>
          </a:solidFill>
        </p:spPr>
        <p:style>
          <a:lnRef idx="3">
            <a:schemeClr val="lt1"/>
          </a:lnRef>
          <a:fillRef idx="1">
            <a:schemeClr val="accent2"/>
          </a:fillRef>
          <a:effectRef idx="1">
            <a:schemeClr val="accent2"/>
          </a:effectRef>
          <a:fontRef idx="minor">
            <a:schemeClr val="lt1"/>
          </a:fontRef>
        </p:style>
        <p:txBody>
          <a:bodyPr spcFirstLastPara="0" vert="horz" wrap="square" lIns="236659" tIns="236700" rIns="236659" bIns="236700" numCol="1" spcCol="1270" anchor="ctr" anchorCtr="0">
            <a:noAutofit/>
          </a:bodyPr>
          <a:lstStyle/>
          <a:p>
            <a:pPr lvl="0" algn="ctr" defTabSz="466725">
              <a:lnSpc>
                <a:spcPct val="90000"/>
              </a:lnSpc>
              <a:spcBef>
                <a:spcPct val="0"/>
              </a:spcBef>
              <a:spcAft>
                <a:spcPct val="35000"/>
              </a:spcAft>
            </a:pPr>
            <a:r>
              <a:rPr lang="hr-HR" b="1" i="0" u="sng" kern="1200" baseline="0" dirty="0">
                <a:latin typeface="Open Sans"/>
              </a:rPr>
              <a:t>Odgovornosti projektnih partnera (PP)</a:t>
            </a:r>
            <a:endParaRPr lang="en-US" u="sng" kern="1200" dirty="0"/>
          </a:p>
        </p:txBody>
      </p:sp>
      <p:pic>
        <p:nvPicPr>
          <p:cNvPr id="17" name="Picture 16">
            <a:extLst>
              <a:ext uri="{FF2B5EF4-FFF2-40B4-BE49-F238E27FC236}">
                <a16:creationId xmlns:a16="http://schemas.microsoft.com/office/drawing/2014/main" id="{288DE53E-1EB1-8CA9-E9FC-13986203F714}"/>
              </a:ext>
            </a:extLst>
          </p:cNvPr>
          <p:cNvPicPr>
            <a:picLocks noChangeAspect="1"/>
          </p:cNvPicPr>
          <p:nvPr/>
        </p:nvPicPr>
        <p:blipFill>
          <a:blip r:embed="rId4"/>
          <a:stretch>
            <a:fillRect/>
          </a:stretch>
        </p:blipFill>
        <p:spPr>
          <a:xfrm>
            <a:off x="5262315" y="3015889"/>
            <a:ext cx="1802605" cy="1766355"/>
          </a:xfrm>
          <a:prstGeom prst="rect">
            <a:avLst/>
          </a:prstGeom>
        </p:spPr>
      </p:pic>
    </p:spTree>
    <p:extLst>
      <p:ext uri="{BB962C8B-B14F-4D97-AF65-F5344CB8AC3E}">
        <p14:creationId xmlns:p14="http://schemas.microsoft.com/office/powerpoint/2010/main" val="37705791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1" name="Title 3">
            <a:extLst>
              <a:ext uri="{FF2B5EF4-FFF2-40B4-BE49-F238E27FC236}">
                <a16:creationId xmlns:a16="http://schemas.microsoft.com/office/drawing/2014/main" id="{D965FA05-0C23-1632-D901-14428A06D2AB}"/>
              </a:ext>
            </a:extLst>
          </p:cNvPr>
          <p:cNvSpPr txBox="1">
            <a:spLocks/>
          </p:cNvSpPr>
          <p:nvPr/>
        </p:nvSpPr>
        <p:spPr>
          <a:xfrm>
            <a:off x="6696914" y="279153"/>
            <a:ext cx="5257800"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algn="r"/>
            <a:r>
              <a:rPr lang="hr-HR" sz="3200" dirty="0">
                <a:solidFill>
                  <a:schemeClr val="bg1"/>
                </a:solidFill>
              </a:rPr>
              <a:t>TROŠKOVI OPREME</a:t>
            </a:r>
            <a:endParaRPr lang="en-US" sz="3200" dirty="0">
              <a:solidFill>
                <a:schemeClr val="bg1"/>
              </a:solidFill>
            </a:endParaRPr>
          </a:p>
        </p:txBody>
      </p:sp>
      <p:sp>
        <p:nvSpPr>
          <p:cNvPr id="2" name="TextBox 9">
            <a:extLst>
              <a:ext uri="{FF2B5EF4-FFF2-40B4-BE49-F238E27FC236}">
                <a16:creationId xmlns:a16="http://schemas.microsoft.com/office/drawing/2014/main" id="{E65DFD29-7C96-40B2-8829-F1122E9893A6}"/>
              </a:ext>
            </a:extLst>
          </p:cNvPr>
          <p:cNvSpPr txBox="1"/>
          <p:nvPr/>
        </p:nvSpPr>
        <p:spPr>
          <a:xfrm>
            <a:off x="2" y="2035195"/>
            <a:ext cx="8931056" cy="3139321"/>
          </a:xfrm>
          <a:prstGeom prst="rect">
            <a:avLst/>
          </a:prstGeom>
          <a:solidFill>
            <a:schemeClr val="accent3">
              <a:lumMod val="40000"/>
              <a:lumOff val="60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Najam ili leasing opreme</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 trošak prihvatljiv u potpunosti ako se oprema koristi 100% za implementaciju projekta. Ako se oprema koristi samo u određenom razdoblju, troškovi prihvatljivi samo za to razdoblje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hr-HR" sz="2200" dirty="0">
              <a:solidFill>
                <a:srgbClr val="2F5597"/>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Rabljena oprema </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 trošak prihvatljiv u uvjetima: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r-HR" sz="2200" dirty="0">
                <a:solidFill>
                  <a:srgbClr val="2F5597"/>
                </a:solidFill>
                <a:latin typeface="Calibri" panose="020F0502020204030204"/>
              </a:rPr>
              <a:t>zabranjeno dvostruko financiranje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cijena opreme </a:t>
            </a:r>
            <a:r>
              <a:rPr lang="hr-HR" sz="2200" dirty="0">
                <a:solidFill>
                  <a:srgbClr val="2F5597"/>
                </a:solidFill>
                <a:latin typeface="Calibri" panose="020F0502020204030204"/>
              </a:rPr>
              <a:t>je u skladu sa tržišnim cijenama</a:t>
            </a:r>
          </a:p>
          <a:p>
            <a:pPr marL="342900" lvl="0" indent="-342900">
              <a:buFont typeface="Arial" panose="020B0604020202020204" pitchFamily="34" charset="0"/>
              <a:buChar char="•"/>
              <a:defRPr/>
            </a:pP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oprema zadovoljava sve </a:t>
            </a:r>
            <a:r>
              <a:rPr lang="hr-HR" sz="2200" dirty="0">
                <a:solidFill>
                  <a:srgbClr val="2F5597"/>
                </a:solidFill>
              </a:rPr>
              <a:t>potrebne </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tehničke karakteristike i u skladu je s važećim normama i standardima</a:t>
            </a:r>
          </a:p>
        </p:txBody>
      </p:sp>
      <p:pic>
        <p:nvPicPr>
          <p:cNvPr id="3" name="Slika 2">
            <a:extLst>
              <a:ext uri="{FF2B5EF4-FFF2-40B4-BE49-F238E27FC236}">
                <a16:creationId xmlns:a16="http://schemas.microsoft.com/office/drawing/2014/main" id="{9215BC12-640C-6380-EDBF-1FD156963FD0}"/>
              </a:ext>
            </a:extLst>
          </p:cNvPr>
          <p:cNvPicPr>
            <a:picLocks noChangeAspect="1"/>
          </p:cNvPicPr>
          <p:nvPr/>
        </p:nvPicPr>
        <p:blipFill>
          <a:blip r:embed="rId4"/>
          <a:stretch>
            <a:fillRect/>
          </a:stretch>
        </p:blipFill>
        <p:spPr>
          <a:xfrm>
            <a:off x="9464398" y="3746152"/>
            <a:ext cx="1633662" cy="1225247"/>
          </a:xfrm>
          <a:prstGeom prst="rect">
            <a:avLst/>
          </a:prstGeom>
        </p:spPr>
      </p:pic>
      <p:pic>
        <p:nvPicPr>
          <p:cNvPr id="4" name="Slika 3">
            <a:extLst>
              <a:ext uri="{FF2B5EF4-FFF2-40B4-BE49-F238E27FC236}">
                <a16:creationId xmlns:a16="http://schemas.microsoft.com/office/drawing/2014/main" id="{078437ED-78AC-55CA-CC99-456953E9BC6D}"/>
              </a:ext>
            </a:extLst>
          </p:cNvPr>
          <p:cNvPicPr>
            <a:picLocks noChangeAspect="1"/>
          </p:cNvPicPr>
          <p:nvPr/>
        </p:nvPicPr>
        <p:blipFill>
          <a:blip r:embed="rId5"/>
          <a:stretch>
            <a:fillRect/>
          </a:stretch>
        </p:blipFill>
        <p:spPr>
          <a:xfrm>
            <a:off x="9464398" y="1808030"/>
            <a:ext cx="2125456" cy="1620970"/>
          </a:xfrm>
          <a:prstGeom prst="rect">
            <a:avLst/>
          </a:prstGeom>
        </p:spPr>
      </p:pic>
    </p:spTree>
    <p:extLst>
      <p:ext uri="{BB962C8B-B14F-4D97-AF65-F5344CB8AC3E}">
        <p14:creationId xmlns:p14="http://schemas.microsoft.com/office/powerpoint/2010/main" val="1612311254"/>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4AF48F-CF6E-9EE6-7D7A-F89346B93F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5130581"/>
            <a:ext cx="12192001" cy="1829015"/>
          </a:xfrm>
          <a:prstGeom prst="rect">
            <a:avLst/>
          </a:prstGeom>
        </p:spPr>
      </p:pic>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1" name="Title 3">
            <a:extLst>
              <a:ext uri="{FF2B5EF4-FFF2-40B4-BE49-F238E27FC236}">
                <a16:creationId xmlns:a16="http://schemas.microsoft.com/office/drawing/2014/main" id="{D965FA05-0C23-1632-D901-14428A06D2AB}"/>
              </a:ext>
            </a:extLst>
          </p:cNvPr>
          <p:cNvSpPr txBox="1">
            <a:spLocks/>
          </p:cNvSpPr>
          <p:nvPr/>
        </p:nvSpPr>
        <p:spPr>
          <a:xfrm>
            <a:off x="6696914" y="279153"/>
            <a:ext cx="5257800" cy="568325"/>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algn="r"/>
            <a:r>
              <a:rPr lang="hr-HR" sz="3200" dirty="0">
                <a:solidFill>
                  <a:schemeClr val="bg1"/>
                </a:solidFill>
              </a:rPr>
              <a:t>TROŠKOVI OPREME</a:t>
            </a:r>
            <a:endParaRPr lang="en-US" sz="3200" dirty="0">
              <a:solidFill>
                <a:schemeClr val="bg1"/>
              </a:solidFill>
            </a:endParaRPr>
          </a:p>
        </p:txBody>
      </p:sp>
      <p:sp>
        <p:nvSpPr>
          <p:cNvPr id="2" name="TextBox 9">
            <a:extLst>
              <a:ext uri="{FF2B5EF4-FFF2-40B4-BE49-F238E27FC236}">
                <a16:creationId xmlns:a16="http://schemas.microsoft.com/office/drawing/2014/main" id="{54F747A9-C20E-8E19-EB58-A99FE629A9F9}"/>
              </a:ext>
            </a:extLst>
          </p:cNvPr>
          <p:cNvSpPr txBox="1"/>
          <p:nvPr/>
        </p:nvSpPr>
        <p:spPr>
          <a:xfrm>
            <a:off x="-1" y="1181286"/>
            <a:ext cx="11837096" cy="707886"/>
          </a:xfrm>
          <a:prstGeom prst="rect">
            <a:avLst/>
          </a:prstGeom>
          <a:solidFill>
            <a:schemeClr val="accent3">
              <a:lumMod val="40000"/>
              <a:lumOff val="60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b="1" i="0" u="none" strike="noStrike" kern="1200" cap="none" spc="0" normalizeH="0" baseline="0" noProof="0" dirty="0">
                <a:ln>
                  <a:noFill/>
                </a:ln>
                <a:solidFill>
                  <a:srgbClr val="2F5597"/>
                </a:solidFill>
                <a:effectLst/>
                <a:uLnTx/>
                <a:uFillTx/>
                <a:latin typeface="Calibri" panose="020F0502020204030204"/>
                <a:ea typeface="+mn-ea"/>
                <a:cs typeface="+mn-cs"/>
              </a:rPr>
              <a:t>U okviru SCO 2, </a:t>
            </a: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kao dio fiksne stope do 40 % izravnih (stvarnih) troškova osoblja </a:t>
            </a:r>
            <a:r>
              <a:rPr kumimoji="0" lang="hr-HR" sz="2000" b="1" i="0" u="none" strike="noStrike" kern="1200" cap="none" spc="0" normalizeH="0" baseline="0" noProof="0" dirty="0">
                <a:ln>
                  <a:noFill/>
                </a:ln>
                <a:solidFill>
                  <a:srgbClr val="2F5597"/>
                </a:solidFill>
                <a:effectLst/>
                <a:uLnTx/>
                <a:uFillTx/>
                <a:latin typeface="Calibri" panose="020F0502020204030204"/>
                <a:ea typeface="+mn-ea"/>
                <a:cs typeface="+mn-cs"/>
              </a:rPr>
              <a:t>-  nije potrebno dostavljati popratnu dokumentaciju za ovu kategoriju troškova! </a:t>
            </a:r>
          </a:p>
        </p:txBody>
      </p:sp>
      <p:sp>
        <p:nvSpPr>
          <p:cNvPr id="3" name="TextBox 9">
            <a:extLst>
              <a:ext uri="{FF2B5EF4-FFF2-40B4-BE49-F238E27FC236}">
                <a16:creationId xmlns:a16="http://schemas.microsoft.com/office/drawing/2014/main" id="{99C0F433-174E-8857-DD34-CE0A9B8FE721}"/>
              </a:ext>
            </a:extLst>
          </p:cNvPr>
          <p:cNvSpPr txBox="1"/>
          <p:nvPr/>
        </p:nvSpPr>
        <p:spPr>
          <a:xfrm>
            <a:off x="0" y="1857079"/>
            <a:ext cx="11837097" cy="4124206"/>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R="0" lvl="0" algn="l" defTabSz="914400" rtl="0" eaLnBrk="1" fontAlgn="auto" latinLnBrk="0" hangingPunct="1">
              <a:lnSpc>
                <a:spcPct val="100000"/>
              </a:lnSpc>
              <a:spcBef>
                <a:spcPts val="0"/>
              </a:spcBef>
              <a:spcAft>
                <a:spcPts val="0"/>
              </a:spcAft>
              <a:buClrTx/>
              <a:buSzTx/>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DOKUMENTACIJA (u okviru SCO 1 – realan trošak):</a:t>
            </a:r>
            <a:endPar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2000" i="0" u="none" strike="noStrike" kern="1200" cap="none" spc="0" normalizeH="0" baseline="0" noProof="0" dirty="0">
                <a:ln>
                  <a:noFill/>
                </a:ln>
                <a:solidFill>
                  <a:srgbClr val="2F5597"/>
                </a:solidFill>
                <a:effectLst/>
                <a:uLnTx/>
                <a:uFillTx/>
                <a:latin typeface="Calibri" panose="020F0502020204030204"/>
                <a:ea typeface="+mn-ea"/>
                <a:cs typeface="+mn-cs"/>
              </a:rPr>
              <a:t>Kompletna dokumentacija javne nabave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b="1" i="0" u="none" strike="noStrike" kern="1200" cap="none" spc="0" normalizeH="0" baseline="0" noProof="0" dirty="0">
                <a:ln>
                  <a:noFill/>
                </a:ln>
                <a:solidFill>
                  <a:srgbClr val="2F5597"/>
                </a:solidFill>
                <a:effectLst/>
                <a:uLnTx/>
                <a:uFillTx/>
                <a:latin typeface="Calibri" panose="020F0502020204030204"/>
                <a:ea typeface="+mn-ea"/>
                <a:cs typeface="+mn-cs"/>
              </a:rPr>
              <a:t>Ugovor</a:t>
            </a: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 koji utvrđuje robu koja će se isporučiti i sve usluge povezane s </a:t>
            </a:r>
          </a:p>
          <a:p>
            <a:pPr marR="0" lvl="0" algn="l" defTabSz="914400" rtl="0" eaLnBrk="1" fontAlgn="auto" latinLnBrk="0" hangingPunct="1">
              <a:lnSpc>
                <a:spcPct val="100000"/>
              </a:lnSpc>
              <a:spcBef>
                <a:spcPts val="0"/>
              </a:spcBef>
              <a:spcAft>
                <a:spcPts val="0"/>
              </a:spcAft>
              <a:buClrTx/>
              <a:buSzTx/>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      instalacijom i/ili održavanjem robe/opreme ili </a:t>
            </a:r>
            <a:r>
              <a:rPr kumimoji="0" lang="hr-HR" sz="2000" b="1" i="0" u="none" strike="noStrike" kern="1200" cap="none" spc="0" normalizeH="0" baseline="0" noProof="0" dirty="0">
                <a:ln>
                  <a:noFill/>
                </a:ln>
                <a:solidFill>
                  <a:srgbClr val="2F5597"/>
                </a:solidFill>
                <a:effectLst/>
                <a:uLnTx/>
                <a:uFillTx/>
                <a:latin typeface="Calibri" panose="020F0502020204030204"/>
                <a:ea typeface="+mn-ea"/>
                <a:cs typeface="+mn-cs"/>
              </a:rPr>
              <a:t>narudžbenica</a:t>
            </a: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 (za vrijednosti za koje </a:t>
            </a:r>
          </a:p>
          <a:p>
            <a:pPr marR="0" lvl="0" algn="l" defTabSz="914400" rtl="0" eaLnBrk="1" fontAlgn="auto" latinLnBrk="0" hangingPunct="1">
              <a:lnSpc>
                <a:spcPct val="100000"/>
              </a:lnSpc>
              <a:spcBef>
                <a:spcPts val="0"/>
              </a:spcBef>
              <a:spcAft>
                <a:spcPts val="0"/>
              </a:spcAft>
              <a:buClrTx/>
              <a:buSzTx/>
              <a:tabLst/>
              <a:defRPr/>
            </a:pPr>
            <a:r>
              <a:rPr lang="hr-HR" sz="2000" dirty="0">
                <a:solidFill>
                  <a:srgbClr val="2F5597"/>
                </a:solidFill>
                <a:latin typeface="Calibri" panose="020F0502020204030204"/>
              </a:rPr>
              <a:t>      </a:t>
            </a: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nije obvezno sklapanje ugovora)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pl-PL" sz="2000" i="0" u="none" strike="noStrike" kern="1200" cap="none" spc="0" normalizeH="0" baseline="0" noProof="0" dirty="0">
                <a:ln>
                  <a:noFill/>
                </a:ln>
                <a:solidFill>
                  <a:srgbClr val="2F5597"/>
                </a:solidFill>
                <a:effectLst/>
                <a:uLnTx/>
                <a:uFillTx/>
                <a:latin typeface="Calibri" panose="020F0502020204030204"/>
                <a:ea typeface="+mn-ea"/>
                <a:cs typeface="+mn-cs"/>
              </a:rPr>
              <a:t>Račun ili dokument jednake vrijednosti s nazivom Programa i projekta (akronim)</a:t>
            </a:r>
            <a:endParaRPr lang="hr-HR" sz="2000" dirty="0">
              <a:solidFill>
                <a:srgbClr val="2F5597"/>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Dokaz plaćanja (npr. bankovni izvod) </a:t>
            </a:r>
            <a:r>
              <a:rPr lang="hr-HR" sz="2000" dirty="0">
                <a:solidFill>
                  <a:srgbClr val="2F5597"/>
                </a:solidFill>
                <a:latin typeface="Calibri" panose="020F0502020204030204"/>
              </a:rPr>
              <a:t>i dokaz da je trošak knjižen - kartice konta </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Dokaz o dostavi, instalaciji i stavljanju opreme u upotrebu (npr. dostavnica, foto dokumentacija, inventarna lista, zapisnik o stavljanju u upotrebu i sl.)</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Dokaz da je nabavljena oprema označena sukladno programskim zahtjevima vezanim uz vidljivost, informiranje i obavještavanje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Ispis/izvod iz materijalnih računovodstvenih evidencija/inventurna lista/popis imovine</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4" name="TextBox 9">
            <a:extLst>
              <a:ext uri="{FF2B5EF4-FFF2-40B4-BE49-F238E27FC236}">
                <a16:creationId xmlns:a16="http://schemas.microsoft.com/office/drawing/2014/main" id="{A936C57B-795A-0E49-65C5-4CB65951E809}"/>
              </a:ext>
            </a:extLst>
          </p:cNvPr>
          <p:cNvSpPr txBox="1"/>
          <p:nvPr/>
        </p:nvSpPr>
        <p:spPr>
          <a:xfrm>
            <a:off x="0" y="5676714"/>
            <a:ext cx="11837095" cy="1046440"/>
          </a:xfrm>
          <a:prstGeom prst="rect">
            <a:avLst/>
          </a:prstGeom>
          <a:solidFill>
            <a:schemeClr val="accent3">
              <a:lumMod val="40000"/>
              <a:lumOff val="60000"/>
            </a:schemeClr>
          </a:solidFill>
          <a:effectLst>
            <a:outerShdw blurRad="50800" dist="38100" dir="5400000" algn="t" rotWithShape="0">
              <a:prstClr val="black">
                <a:alpha val="40000"/>
              </a:prstClr>
            </a:outerShdw>
          </a:effectLst>
        </p:spPr>
        <p:txBody>
          <a:bodyPr wrap="square" rtlCol="0" anchor="ctr">
            <a:spAutoFit/>
          </a:bodyPr>
          <a:lstStyle/>
          <a:p>
            <a:pPr marR="0" lvl="0" algn="l" defTabSz="914400" rtl="0" eaLnBrk="1" fontAlgn="auto" latinLnBrk="0" hangingPunct="1">
              <a:lnSpc>
                <a:spcPct val="100000"/>
              </a:lnSpc>
              <a:spcBef>
                <a:spcPts val="0"/>
              </a:spcBef>
              <a:spcAft>
                <a:spcPts val="0"/>
              </a:spcAft>
              <a:buClrTx/>
              <a:buSzTx/>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NAPOMENA</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i="0" u="none" strike="noStrike" kern="1200" cap="none" spc="0" normalizeH="0" baseline="0" noProof="0" dirty="0">
                <a:ln>
                  <a:noFill/>
                </a:ln>
                <a:solidFill>
                  <a:srgbClr val="2F5597"/>
                </a:solidFill>
                <a:effectLst/>
                <a:uLnTx/>
                <a:uFillTx/>
                <a:latin typeface="Calibri" panose="020F0502020204030204"/>
                <a:ea typeface="+mn-ea"/>
                <a:cs typeface="+mn-cs"/>
              </a:rPr>
              <a:t>Svaka promjena ugovora treba biti dokumentirana i dostavljena u sklopu izvještajnog perioda u kojem je promjena nastala.</a:t>
            </a:r>
            <a:endParaRPr kumimoji="0" lang="hr-HR" sz="24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pic>
        <p:nvPicPr>
          <p:cNvPr id="6" name="Slika 5">
            <a:extLst>
              <a:ext uri="{FF2B5EF4-FFF2-40B4-BE49-F238E27FC236}">
                <a16:creationId xmlns:a16="http://schemas.microsoft.com/office/drawing/2014/main" id="{23633E05-BE2D-F33D-1364-5B9778E3FE40}"/>
              </a:ext>
            </a:extLst>
          </p:cNvPr>
          <p:cNvPicPr>
            <a:picLocks noChangeAspect="1"/>
          </p:cNvPicPr>
          <p:nvPr/>
        </p:nvPicPr>
        <p:blipFill>
          <a:blip r:embed="rId5"/>
          <a:stretch>
            <a:fillRect/>
          </a:stretch>
        </p:blipFill>
        <p:spPr>
          <a:xfrm>
            <a:off x="9141071" y="1889172"/>
            <a:ext cx="2523963" cy="1926503"/>
          </a:xfrm>
          <a:prstGeom prst="rect">
            <a:avLst/>
          </a:prstGeom>
        </p:spPr>
      </p:pic>
    </p:spTree>
    <p:extLst>
      <p:ext uri="{BB962C8B-B14F-4D97-AF65-F5344CB8AC3E}">
        <p14:creationId xmlns:p14="http://schemas.microsoft.com/office/powerpoint/2010/main" val="7882447"/>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7" name="Title 3">
            <a:extLst>
              <a:ext uri="{FF2B5EF4-FFF2-40B4-BE49-F238E27FC236}">
                <a16:creationId xmlns:a16="http://schemas.microsoft.com/office/drawing/2014/main" id="{2EEC8E05-9FF5-9FEA-A1BE-D174C5983BC0}"/>
              </a:ext>
            </a:extLst>
          </p:cNvPr>
          <p:cNvSpPr txBox="1">
            <a:spLocks/>
          </p:cNvSpPr>
          <p:nvPr/>
        </p:nvSpPr>
        <p:spPr>
          <a:xfrm>
            <a:off x="6096000" y="279154"/>
            <a:ext cx="5858714" cy="10447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400" b="1" i="0" u="none" strike="noStrike" kern="1200" cap="none" spc="0" normalizeH="0" baseline="0" noProof="0" dirty="0">
                <a:ln>
                  <a:noFill/>
                </a:ln>
                <a:solidFill>
                  <a:prstClr val="white"/>
                </a:solidFill>
                <a:effectLst/>
                <a:uLnTx/>
                <a:uFillTx/>
                <a:latin typeface="Calibri" panose="020F0502020204030204"/>
                <a:ea typeface="+mj-ea"/>
                <a:cs typeface="+mj-cs"/>
              </a:rPr>
              <a:t>INFRASTRUKTURNI TROŠKOVI I TROŠKOVI RADOVA</a:t>
            </a:r>
            <a:endParaRPr kumimoji="0" lang="en-US" sz="3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grpSp>
        <p:nvGrpSpPr>
          <p:cNvPr id="4" name="Group 3">
            <a:extLst>
              <a:ext uri="{FF2B5EF4-FFF2-40B4-BE49-F238E27FC236}">
                <a16:creationId xmlns:a16="http://schemas.microsoft.com/office/drawing/2014/main" id="{F3E4B0B1-CC59-07DE-6C23-A5F8CAD5DF39}"/>
              </a:ext>
            </a:extLst>
          </p:cNvPr>
          <p:cNvGrpSpPr/>
          <p:nvPr/>
        </p:nvGrpSpPr>
        <p:grpSpPr>
          <a:xfrm>
            <a:off x="1571830" y="1866695"/>
            <a:ext cx="7906708" cy="1323490"/>
            <a:chOff x="0" y="318332"/>
            <a:chExt cx="10716845" cy="1866195"/>
          </a:xfrm>
        </p:grpSpPr>
        <p:sp>
          <p:nvSpPr>
            <p:cNvPr id="6" name="Rectangle: Rounded Corners 5">
              <a:extLst>
                <a:ext uri="{FF2B5EF4-FFF2-40B4-BE49-F238E27FC236}">
                  <a16:creationId xmlns:a16="http://schemas.microsoft.com/office/drawing/2014/main" id="{76C4B55B-3651-0D70-D791-65E76CDF71B6}"/>
                </a:ext>
              </a:extLst>
            </p:cNvPr>
            <p:cNvSpPr/>
            <p:nvPr/>
          </p:nvSpPr>
          <p:spPr>
            <a:xfrm>
              <a:off x="0" y="318332"/>
              <a:ext cx="10716845" cy="18661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hr-HR"/>
            </a:p>
          </p:txBody>
        </p:sp>
        <p:sp>
          <p:nvSpPr>
            <p:cNvPr id="8" name="Rectangle: Rounded Corners 4">
              <a:extLst>
                <a:ext uri="{FF2B5EF4-FFF2-40B4-BE49-F238E27FC236}">
                  <a16:creationId xmlns:a16="http://schemas.microsoft.com/office/drawing/2014/main" id="{B08973C8-7D45-082D-73F8-B42EC9ED132D}"/>
                </a:ext>
              </a:extLst>
            </p:cNvPr>
            <p:cNvSpPr txBox="1"/>
            <p:nvPr/>
          </p:nvSpPr>
          <p:spPr>
            <a:xfrm>
              <a:off x="91100" y="409431"/>
              <a:ext cx="10625745" cy="1315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257175" indent="-257175">
                <a:buFont typeface="Arial" panose="020B0604020202020204" pitchFamily="34" charset="0"/>
                <a:buChar char="•"/>
              </a:pPr>
              <a:endParaRPr lang="hr-HR" sz="2800" b="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hr-HR" sz="2900" b="0" dirty="0">
                  <a:latin typeface="Calibri" panose="020F0502020204030204" pitchFamily="34" charset="0"/>
                  <a:cs typeface="Calibri" panose="020F0502020204030204" pitchFamily="34" charset="0"/>
                </a:rPr>
                <a:t>P</a:t>
              </a:r>
              <a:r>
                <a:rPr lang="en-US" sz="2900" b="0" dirty="0" err="1">
                  <a:latin typeface="Calibri" panose="020F0502020204030204" pitchFamily="34" charset="0"/>
                  <a:cs typeface="Calibri" panose="020F0502020204030204" pitchFamily="34" charset="0"/>
                </a:rPr>
                <a:t>rihvatljivi</a:t>
              </a:r>
              <a:r>
                <a:rPr lang="en-US" sz="2900" b="0" dirty="0">
                  <a:latin typeface="Calibri" panose="020F0502020204030204" pitchFamily="34" charset="0"/>
                  <a:cs typeface="Calibri" panose="020F0502020204030204" pitchFamily="34" charset="0"/>
                </a:rPr>
                <a:t> </a:t>
              </a:r>
              <a:r>
                <a:rPr lang="hr-HR" sz="2900" b="0" dirty="0">
                  <a:latin typeface="Calibri" panose="020F0502020204030204" pitchFamily="34" charset="0"/>
                  <a:cs typeface="Calibri" panose="020F0502020204030204" pitchFamily="34" charset="0"/>
                </a:rPr>
                <a:t>samo </a:t>
              </a:r>
              <a:r>
                <a:rPr lang="en-US" sz="2900" b="0" dirty="0" err="1">
                  <a:latin typeface="Calibri" panose="020F0502020204030204" pitchFamily="34" charset="0"/>
                  <a:cs typeface="Calibri" panose="020F0502020204030204" pitchFamily="34" charset="0"/>
                </a:rPr>
                <a:t>ako</a:t>
              </a:r>
              <a:r>
                <a:rPr lang="en-US" sz="2900" b="0" dirty="0">
                  <a:latin typeface="Calibri" panose="020F0502020204030204" pitchFamily="34" charset="0"/>
                  <a:cs typeface="Calibri" panose="020F0502020204030204" pitchFamily="34" charset="0"/>
                </a:rPr>
                <a:t> </a:t>
              </a:r>
              <a:r>
                <a:rPr lang="en-US" sz="2900" b="0" dirty="0" err="1">
                  <a:latin typeface="Calibri" panose="020F0502020204030204" pitchFamily="34" charset="0"/>
                  <a:cs typeface="Calibri" panose="020F0502020204030204" pitchFamily="34" charset="0"/>
                </a:rPr>
                <a:t>su</a:t>
              </a:r>
              <a:r>
                <a:rPr lang="en-US" sz="2900" b="0" dirty="0">
                  <a:latin typeface="Calibri" panose="020F0502020204030204" pitchFamily="34" charset="0"/>
                  <a:cs typeface="Calibri" panose="020F0502020204030204" pitchFamily="34" charset="0"/>
                </a:rPr>
                <a:t> </a:t>
              </a:r>
              <a:r>
                <a:rPr lang="en-US" sz="2900" b="0" dirty="0" err="1">
                  <a:latin typeface="Calibri" panose="020F0502020204030204" pitchFamily="34" charset="0"/>
                  <a:cs typeface="Calibri" panose="020F0502020204030204" pitchFamily="34" charset="0"/>
                </a:rPr>
                <a:t>neposredno</a:t>
              </a:r>
              <a:r>
                <a:rPr lang="en-US" sz="2900" b="0" dirty="0">
                  <a:latin typeface="Calibri" panose="020F0502020204030204" pitchFamily="34" charset="0"/>
                  <a:cs typeface="Calibri" panose="020F0502020204030204" pitchFamily="34" charset="0"/>
                </a:rPr>
                <a:t> </a:t>
              </a:r>
              <a:r>
                <a:rPr lang="en-US" sz="2900" b="0" dirty="0" err="1">
                  <a:latin typeface="Calibri" panose="020F0502020204030204" pitchFamily="34" charset="0"/>
                  <a:cs typeface="Calibri" panose="020F0502020204030204" pitchFamily="34" charset="0"/>
                </a:rPr>
                <a:t>povezani</a:t>
              </a:r>
              <a:r>
                <a:rPr lang="en-US" sz="2900" b="0" dirty="0">
                  <a:latin typeface="Calibri" panose="020F0502020204030204" pitchFamily="34" charset="0"/>
                  <a:cs typeface="Calibri" panose="020F0502020204030204" pitchFamily="34" charset="0"/>
                </a:rPr>
                <a:t> s </a:t>
              </a:r>
              <a:r>
                <a:rPr lang="en-US" sz="2900" b="0" dirty="0" err="1">
                  <a:latin typeface="Calibri" panose="020F0502020204030204" pitchFamily="34" charset="0"/>
                  <a:cs typeface="Calibri" panose="020F0502020204030204" pitchFamily="34" charset="0"/>
                </a:rPr>
                <a:t>ciljevima</a:t>
              </a:r>
              <a:r>
                <a:rPr lang="en-US" sz="2900" b="0" dirty="0">
                  <a:latin typeface="Calibri" panose="020F0502020204030204" pitchFamily="34" charset="0"/>
                  <a:cs typeface="Calibri" panose="020F0502020204030204" pitchFamily="34" charset="0"/>
                </a:rPr>
                <a:t> </a:t>
              </a:r>
              <a:r>
                <a:rPr lang="en-US" sz="2900" b="0" dirty="0" err="1">
                  <a:latin typeface="Calibri" panose="020F0502020204030204" pitchFamily="34" charset="0"/>
                  <a:cs typeface="Calibri" panose="020F0502020204030204" pitchFamily="34" charset="0"/>
                </a:rPr>
                <a:t>Programa</a:t>
              </a:r>
              <a:r>
                <a:rPr lang="en-US" sz="2900" b="0" dirty="0">
                  <a:latin typeface="Calibri" panose="020F0502020204030204" pitchFamily="34" charset="0"/>
                  <a:cs typeface="Calibri" panose="020F0502020204030204" pitchFamily="34" charset="0"/>
                </a:rPr>
                <a:t> </a:t>
              </a:r>
              <a:r>
                <a:rPr lang="en-US" sz="2900" b="0" dirty="0" err="1">
                  <a:latin typeface="Calibri" panose="020F0502020204030204" pitchFamily="34" charset="0"/>
                  <a:cs typeface="Calibri" panose="020F0502020204030204" pitchFamily="34" charset="0"/>
                </a:rPr>
                <a:t>i</a:t>
              </a:r>
              <a:r>
                <a:rPr lang="en-US" sz="2900" b="0" dirty="0">
                  <a:latin typeface="Calibri" panose="020F0502020204030204" pitchFamily="34" charset="0"/>
                  <a:cs typeface="Calibri" panose="020F0502020204030204" pitchFamily="34" charset="0"/>
                </a:rPr>
                <a:t> </a:t>
              </a:r>
              <a:r>
                <a:rPr lang="en-US" sz="2900" b="0" dirty="0" err="1">
                  <a:latin typeface="Calibri" panose="020F0502020204030204" pitchFamily="34" charset="0"/>
                  <a:cs typeface="Calibri" panose="020F0502020204030204" pitchFamily="34" charset="0"/>
                </a:rPr>
                <a:t>projekta</a:t>
              </a:r>
              <a:endParaRPr lang="hr-HR" sz="2900" b="0" dirty="0">
                <a:latin typeface="Calibri" panose="020F0502020204030204" pitchFamily="34" charset="0"/>
                <a:cs typeface="Calibri" panose="020F0502020204030204" pitchFamily="34" charset="0"/>
              </a:endParaRPr>
            </a:p>
          </p:txBody>
        </p:sp>
      </p:grpSp>
      <p:grpSp>
        <p:nvGrpSpPr>
          <p:cNvPr id="11" name="Group 10">
            <a:extLst>
              <a:ext uri="{FF2B5EF4-FFF2-40B4-BE49-F238E27FC236}">
                <a16:creationId xmlns:a16="http://schemas.microsoft.com/office/drawing/2014/main" id="{5EC1E76A-9CE0-D7A3-5D4F-E8849731B7FF}"/>
              </a:ext>
            </a:extLst>
          </p:cNvPr>
          <p:cNvGrpSpPr/>
          <p:nvPr/>
        </p:nvGrpSpPr>
        <p:grpSpPr>
          <a:xfrm>
            <a:off x="1571830" y="3429000"/>
            <a:ext cx="7906708" cy="1539804"/>
            <a:chOff x="0" y="318332"/>
            <a:chExt cx="10716845" cy="1866195"/>
          </a:xfrm>
        </p:grpSpPr>
        <p:sp>
          <p:nvSpPr>
            <p:cNvPr id="12" name="Rectangle: Rounded Corners 11">
              <a:extLst>
                <a:ext uri="{FF2B5EF4-FFF2-40B4-BE49-F238E27FC236}">
                  <a16:creationId xmlns:a16="http://schemas.microsoft.com/office/drawing/2014/main" id="{C1F2BA9E-B8CA-E734-3ABF-49A32E960994}"/>
                </a:ext>
              </a:extLst>
            </p:cNvPr>
            <p:cNvSpPr/>
            <p:nvPr/>
          </p:nvSpPr>
          <p:spPr>
            <a:xfrm>
              <a:off x="0" y="318332"/>
              <a:ext cx="10716845" cy="18661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hr-HR"/>
            </a:p>
          </p:txBody>
        </p:sp>
        <p:sp>
          <p:nvSpPr>
            <p:cNvPr id="13" name="Rectangle: Rounded Corners 4">
              <a:extLst>
                <a:ext uri="{FF2B5EF4-FFF2-40B4-BE49-F238E27FC236}">
                  <a16:creationId xmlns:a16="http://schemas.microsoft.com/office/drawing/2014/main" id="{4E421319-FF19-2124-7006-2A2AA84B29BF}"/>
                </a:ext>
              </a:extLst>
            </p:cNvPr>
            <p:cNvSpPr txBox="1"/>
            <p:nvPr/>
          </p:nvSpPr>
          <p:spPr>
            <a:xfrm>
              <a:off x="0" y="409432"/>
              <a:ext cx="10625745" cy="1315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257175" indent="-257175">
                <a:buFont typeface="Arial" panose="020B0604020202020204" pitchFamily="34" charset="0"/>
                <a:buChar char="•"/>
              </a:pPr>
              <a:endParaRPr lang="hr-HR" sz="3000" b="0" dirty="0">
                <a:latin typeface="Calibri" panose="020F0502020204030204" pitchFamily="34" charset="0"/>
                <a:cs typeface="Calibri" panose="020F0502020204030204" pitchFamily="34" charset="0"/>
              </a:endParaRPr>
            </a:p>
            <a:p>
              <a:pPr marL="257175" indent="-257175">
                <a:buFont typeface="Arial" panose="020B0604020202020204" pitchFamily="34" charset="0"/>
                <a:buChar char="•"/>
              </a:pPr>
              <a:r>
                <a:rPr lang="hr-HR" sz="2900" b="0" dirty="0">
                  <a:latin typeface="Calibri" panose="020F0502020204030204" pitchFamily="34" charset="0"/>
                  <a:cs typeface="Calibri" panose="020F0502020204030204" pitchFamily="34" charset="0"/>
                </a:rPr>
                <a:t>Ulaganja u infrastrukturu mogu se odnositi na gradnju novog ili adaptaciju/obnovu postojećeg objekta</a:t>
              </a:r>
            </a:p>
          </p:txBody>
        </p:sp>
      </p:grpSp>
      <p:grpSp>
        <p:nvGrpSpPr>
          <p:cNvPr id="14" name="Group 13">
            <a:extLst>
              <a:ext uri="{FF2B5EF4-FFF2-40B4-BE49-F238E27FC236}">
                <a16:creationId xmlns:a16="http://schemas.microsoft.com/office/drawing/2014/main" id="{1DA2B6D8-0F0E-D646-B38D-EA0FC0C35D2D}"/>
              </a:ext>
            </a:extLst>
          </p:cNvPr>
          <p:cNvGrpSpPr/>
          <p:nvPr/>
        </p:nvGrpSpPr>
        <p:grpSpPr>
          <a:xfrm>
            <a:off x="1571830" y="5313612"/>
            <a:ext cx="7906708" cy="1323490"/>
            <a:chOff x="-1" y="318332"/>
            <a:chExt cx="10716846" cy="1866195"/>
          </a:xfrm>
        </p:grpSpPr>
        <p:sp>
          <p:nvSpPr>
            <p:cNvPr id="15" name="Rectangle: Rounded Corners 14">
              <a:extLst>
                <a:ext uri="{FF2B5EF4-FFF2-40B4-BE49-F238E27FC236}">
                  <a16:creationId xmlns:a16="http://schemas.microsoft.com/office/drawing/2014/main" id="{9775907A-986A-7A5C-2C24-2D9FF1FA7BF5}"/>
                </a:ext>
              </a:extLst>
            </p:cNvPr>
            <p:cNvSpPr/>
            <p:nvPr/>
          </p:nvSpPr>
          <p:spPr>
            <a:xfrm>
              <a:off x="0" y="318332"/>
              <a:ext cx="10716845" cy="1866195"/>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hr-HR"/>
            </a:p>
          </p:txBody>
        </p:sp>
        <p:sp>
          <p:nvSpPr>
            <p:cNvPr id="16" name="Rectangle: Rounded Corners 4">
              <a:extLst>
                <a:ext uri="{FF2B5EF4-FFF2-40B4-BE49-F238E27FC236}">
                  <a16:creationId xmlns:a16="http://schemas.microsoft.com/office/drawing/2014/main" id="{71757D53-1F49-1A8D-DD10-BBE941EB97D2}"/>
                </a:ext>
              </a:extLst>
            </p:cNvPr>
            <p:cNvSpPr txBox="1"/>
            <p:nvPr/>
          </p:nvSpPr>
          <p:spPr>
            <a:xfrm>
              <a:off x="-1" y="409431"/>
              <a:ext cx="10625746" cy="131592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marL="257175" indent="-257175">
                <a:buFont typeface="Arial" panose="020B0604020202020204" pitchFamily="34" charset="0"/>
                <a:buChar char="•"/>
              </a:pPr>
              <a:r>
                <a:rPr lang="hr-HR" sz="2900" b="0" dirty="0">
                  <a:latin typeface="Calibri" panose="020F0502020204030204" pitchFamily="34" charset="0"/>
                  <a:cs typeface="Calibri" panose="020F0502020204030204" pitchFamily="34" charset="0"/>
                </a:rPr>
                <a:t>Potrebno je poštivati zahtjeve informiranja i vidljivosti!</a:t>
              </a:r>
            </a:p>
          </p:txBody>
        </p:sp>
      </p:grpSp>
      <p:pic>
        <p:nvPicPr>
          <p:cNvPr id="20" name="Picture 19" descr="A person wearing a hard hat and overalls">
            <a:extLst>
              <a:ext uri="{FF2B5EF4-FFF2-40B4-BE49-F238E27FC236}">
                <a16:creationId xmlns:a16="http://schemas.microsoft.com/office/drawing/2014/main" id="{7B659C95-02D3-6195-2B51-55FDB82491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07" y="1866695"/>
            <a:ext cx="2218007" cy="1478671"/>
          </a:xfrm>
          <a:prstGeom prst="rect">
            <a:avLst/>
          </a:prstGeom>
        </p:spPr>
      </p:pic>
    </p:spTree>
    <p:extLst>
      <p:ext uri="{BB962C8B-B14F-4D97-AF65-F5344CB8AC3E}">
        <p14:creationId xmlns:p14="http://schemas.microsoft.com/office/powerpoint/2010/main" val="2642862219"/>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9" name="TextBox 8">
            <a:extLst>
              <a:ext uri="{FF2B5EF4-FFF2-40B4-BE49-F238E27FC236}">
                <a16:creationId xmlns:a16="http://schemas.microsoft.com/office/drawing/2014/main" id="{507E1E57-921F-39F4-A87A-9E924DE5057D}"/>
              </a:ext>
            </a:extLst>
          </p:cNvPr>
          <p:cNvSpPr txBox="1"/>
          <p:nvPr/>
        </p:nvSpPr>
        <p:spPr>
          <a:xfrm>
            <a:off x="574939" y="1181924"/>
            <a:ext cx="10659078" cy="584775"/>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hr-HR" sz="3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Popratna dokumentacija: </a:t>
            </a:r>
          </a:p>
        </p:txBody>
      </p:sp>
      <p:sp>
        <p:nvSpPr>
          <p:cNvPr id="24" name="TextBox 9">
            <a:extLst>
              <a:ext uri="{FF2B5EF4-FFF2-40B4-BE49-F238E27FC236}">
                <a16:creationId xmlns:a16="http://schemas.microsoft.com/office/drawing/2014/main" id="{4E072194-A404-E01F-47D2-DFE7DBF2D374}"/>
              </a:ext>
            </a:extLst>
          </p:cNvPr>
          <p:cNvSpPr txBox="1"/>
          <p:nvPr/>
        </p:nvSpPr>
        <p:spPr>
          <a:xfrm>
            <a:off x="243469" y="2419908"/>
            <a:ext cx="11711246" cy="331321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hr-HR" sz="21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Dokumentacija provedene javne nabave</a:t>
            </a: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100" dirty="0">
                <a:solidFill>
                  <a:srgbClr val="003399"/>
                </a:solidFill>
                <a:latin typeface="Calibri" panose="020F0502020204030204"/>
              </a:rPr>
              <a:t>Ugovor o radovima s jasno naznačenim nazivom programa i akronimom projekta</a:t>
            </a:r>
          </a:p>
          <a:p>
            <a:pPr marL="342900" indent="-342900" algn="just">
              <a:lnSpc>
                <a:spcPct val="115000"/>
              </a:lnSpc>
              <a:spcAft>
                <a:spcPts val="1000"/>
              </a:spcAft>
              <a:buFont typeface="Arial" panose="020B0604020202020204" pitchFamily="34" charset="0"/>
              <a:buChar char="●"/>
              <a:defRPr/>
            </a:pPr>
            <a:r>
              <a:rPr kumimoji="0" lang="hr-HR" sz="2100" b="0" i="0" u="none" strike="noStrike" kern="1200" cap="none" spc="0" normalizeH="0" baseline="0" noProof="0" dirty="0">
                <a:ln>
                  <a:noFill/>
                </a:ln>
                <a:solidFill>
                  <a:srgbClr val="003399"/>
                </a:solidFill>
                <a:effectLst/>
                <a:uLnTx/>
                <a:uFillTx/>
                <a:latin typeface="Calibri" panose="020F0502020204030204"/>
                <a:ea typeface="+mn-ea"/>
                <a:cs typeface="+mn-cs"/>
              </a:rPr>
              <a:t>Račun (privremena građevinska situacija) </a:t>
            </a:r>
            <a:r>
              <a:rPr lang="hr-HR" sz="2100" dirty="0">
                <a:solidFill>
                  <a:srgbClr val="003399"/>
                </a:solidFill>
                <a:latin typeface="Calibri" panose="020F0502020204030204"/>
              </a:rPr>
              <a:t>s jasno naznačenom specifikacijom troškova, nazivom programa i akronimom projekta. </a:t>
            </a:r>
          </a:p>
          <a:p>
            <a:pPr marL="342900" indent="-342900" algn="just">
              <a:lnSpc>
                <a:spcPct val="115000"/>
              </a:lnSpc>
              <a:spcAft>
                <a:spcPts val="1000"/>
              </a:spcAft>
              <a:buFont typeface="Arial" panose="020B0604020202020204" pitchFamily="34" charset="0"/>
              <a:buChar char="●"/>
              <a:defRPr/>
            </a:pPr>
            <a:r>
              <a:rPr lang="hr-HR" sz="2100" dirty="0">
                <a:solidFill>
                  <a:srgbClr val="003399"/>
                </a:solidFill>
                <a:latin typeface="Calibri" panose="020F0502020204030204"/>
              </a:rPr>
              <a:t>Dokaz o plaćanju i dokaz da je trošak knjižen - kartice konta (iz računovodstvenog sustava) </a:t>
            </a:r>
          </a:p>
          <a:p>
            <a:pPr marL="342900" indent="-342900" algn="just">
              <a:lnSpc>
                <a:spcPct val="115000"/>
              </a:lnSpc>
              <a:spcAft>
                <a:spcPts val="1000"/>
              </a:spcAft>
              <a:buFont typeface="Arial" panose="020B0604020202020204" pitchFamily="34" charset="0"/>
              <a:buChar char="●"/>
              <a:defRPr/>
            </a:pPr>
            <a:r>
              <a:rPr lang="hr-HR" sz="2100" dirty="0">
                <a:solidFill>
                  <a:srgbClr val="003399"/>
                </a:solidFill>
                <a:latin typeface="Calibri" panose="020F0502020204030204"/>
              </a:rPr>
              <a:t>Dodatni dokazi s elementima vidljivosti (fotografije koje prate sve faze gradnje)</a:t>
            </a:r>
          </a:p>
          <a:p>
            <a:pPr marL="342900" indent="-342900" algn="just">
              <a:lnSpc>
                <a:spcPct val="115000"/>
              </a:lnSpc>
              <a:spcAft>
                <a:spcPts val="1000"/>
              </a:spcAft>
              <a:buFont typeface="Arial" panose="020B0604020202020204" pitchFamily="34" charset="0"/>
              <a:buChar char="●"/>
              <a:defRPr/>
            </a:pPr>
            <a:r>
              <a:rPr lang="en-US" sz="2100" dirty="0" err="1">
                <a:solidFill>
                  <a:srgbClr val="003399"/>
                </a:solidFill>
                <a:latin typeface="Calibri" panose="020F0502020204030204"/>
              </a:rPr>
              <a:t>Izvješće</a:t>
            </a:r>
            <a:r>
              <a:rPr lang="en-US" sz="2100" dirty="0">
                <a:solidFill>
                  <a:srgbClr val="003399"/>
                </a:solidFill>
                <a:latin typeface="Calibri" panose="020F0502020204030204"/>
              </a:rPr>
              <a:t> </a:t>
            </a:r>
            <a:r>
              <a:rPr lang="en-US" sz="2100" dirty="0" err="1">
                <a:solidFill>
                  <a:srgbClr val="003399"/>
                </a:solidFill>
                <a:latin typeface="Calibri" panose="020F0502020204030204"/>
              </a:rPr>
              <a:t>nadzor</a:t>
            </a:r>
            <a:r>
              <a:rPr lang="hr-HR" sz="2100" dirty="0" err="1">
                <a:solidFill>
                  <a:srgbClr val="003399"/>
                </a:solidFill>
                <a:latin typeface="Calibri" panose="020F0502020204030204"/>
              </a:rPr>
              <a:t>nog</a:t>
            </a:r>
            <a:r>
              <a:rPr lang="hr-HR" sz="2100" dirty="0">
                <a:solidFill>
                  <a:srgbClr val="003399"/>
                </a:solidFill>
                <a:latin typeface="Calibri" panose="020F0502020204030204"/>
              </a:rPr>
              <a:t> inženjera</a:t>
            </a:r>
            <a:r>
              <a:rPr lang="en-US" sz="2100" dirty="0">
                <a:solidFill>
                  <a:srgbClr val="003399"/>
                </a:solidFill>
                <a:latin typeface="Calibri" panose="020F0502020204030204"/>
              </a:rPr>
              <a:t>	</a:t>
            </a:r>
            <a:endParaRPr lang="hr-HR" sz="2100" dirty="0">
              <a:solidFill>
                <a:srgbClr val="003399"/>
              </a:solidFill>
              <a:latin typeface="Calibri" panose="020F0502020204030204"/>
            </a:endParaRPr>
          </a:p>
        </p:txBody>
      </p:sp>
      <p:sp>
        <p:nvSpPr>
          <p:cNvPr id="3" name="Title 3">
            <a:extLst>
              <a:ext uri="{FF2B5EF4-FFF2-40B4-BE49-F238E27FC236}">
                <a16:creationId xmlns:a16="http://schemas.microsoft.com/office/drawing/2014/main" id="{A2694192-01A5-F0F9-4540-AC5845E5B60A}"/>
              </a:ext>
            </a:extLst>
          </p:cNvPr>
          <p:cNvSpPr txBox="1">
            <a:spLocks/>
          </p:cNvSpPr>
          <p:nvPr/>
        </p:nvSpPr>
        <p:spPr>
          <a:xfrm>
            <a:off x="6096000" y="279154"/>
            <a:ext cx="5858714" cy="10447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400" b="1" i="0" u="none" strike="noStrike" kern="1200" cap="none" spc="0" normalizeH="0" baseline="0" noProof="0" dirty="0">
                <a:ln>
                  <a:noFill/>
                </a:ln>
                <a:solidFill>
                  <a:prstClr val="white"/>
                </a:solidFill>
                <a:effectLst/>
                <a:uLnTx/>
                <a:uFillTx/>
                <a:latin typeface="Calibri" panose="020F0502020204030204"/>
                <a:ea typeface="+mj-ea"/>
                <a:cs typeface="+mj-cs"/>
              </a:rPr>
              <a:t>INFRASTRUKTURNI TROŠKOVI I TROŠKOVI RADOVA</a:t>
            </a:r>
            <a:endParaRPr kumimoji="0" lang="en-US" sz="3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4" name="TextBox 3">
            <a:extLst>
              <a:ext uri="{FF2B5EF4-FFF2-40B4-BE49-F238E27FC236}">
                <a16:creationId xmlns:a16="http://schemas.microsoft.com/office/drawing/2014/main" id="{7A85548D-13C0-2794-3C38-55676A1A5A6C}"/>
              </a:ext>
            </a:extLst>
          </p:cNvPr>
          <p:cNvSpPr txBox="1"/>
          <p:nvPr/>
        </p:nvSpPr>
        <p:spPr>
          <a:xfrm>
            <a:off x="243468" y="1877860"/>
            <a:ext cx="8363321" cy="430887"/>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DOKUMENTACIJA (u okviru SCO 1 – realan trošak):</a:t>
            </a:r>
            <a:endPar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762FFB9-FBBA-FF21-1CE3-0B97B0CCFA21}"/>
              </a:ext>
            </a:extLst>
          </p:cNvPr>
          <p:cNvSpPr txBox="1"/>
          <p:nvPr/>
        </p:nvSpPr>
        <p:spPr>
          <a:xfrm>
            <a:off x="243468" y="5932515"/>
            <a:ext cx="11711246" cy="769441"/>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U okviru SCO 2, </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kao dio fiksne stope do 40 % izravnih (stvarnih) troškova osoblja </a:t>
            </a:r>
            <a:r>
              <a:rPr kumimoji="0" lang="hr-HR" sz="2200" b="1" i="0" u="none" strike="noStrike" kern="1200" cap="none" spc="0" normalizeH="0" baseline="0" noProof="0" dirty="0">
                <a:ln>
                  <a:noFill/>
                </a:ln>
                <a:solidFill>
                  <a:srgbClr val="2F5597"/>
                </a:solidFill>
                <a:effectLst/>
                <a:uLnTx/>
                <a:uFillTx/>
                <a:latin typeface="Calibri" panose="020F0502020204030204"/>
                <a:ea typeface="+mn-ea"/>
                <a:cs typeface="+mn-cs"/>
              </a:rPr>
              <a:t>-  </a:t>
            </a:r>
            <a:r>
              <a:rPr kumimoji="0" lang="hr-HR" sz="2200" i="0" u="none" strike="noStrike" kern="1200" cap="none" spc="0" normalizeH="0" baseline="0" noProof="0" dirty="0">
                <a:ln>
                  <a:noFill/>
                </a:ln>
                <a:solidFill>
                  <a:srgbClr val="2F5597"/>
                </a:solidFill>
                <a:effectLst/>
                <a:uLnTx/>
                <a:uFillTx/>
                <a:latin typeface="Calibri" panose="020F0502020204030204"/>
                <a:ea typeface="+mn-ea"/>
                <a:cs typeface="+mn-cs"/>
              </a:rPr>
              <a:t>nije potrebno dostavljati popratnu dokumentaciju za ovu kategoriju troškova! </a:t>
            </a:r>
          </a:p>
        </p:txBody>
      </p:sp>
    </p:spTree>
    <p:extLst>
      <p:ext uri="{BB962C8B-B14F-4D97-AF65-F5344CB8AC3E}">
        <p14:creationId xmlns:p14="http://schemas.microsoft.com/office/powerpoint/2010/main" val="2018992408"/>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5">
            <a:extLst>
              <a:ext uri="{FF2B5EF4-FFF2-40B4-BE49-F238E27FC236}">
                <a16:creationId xmlns:a16="http://schemas.microsoft.com/office/drawing/2014/main" id="{545FE92C-5EC5-CD2F-C9C3-86B20A638EF2}"/>
              </a:ext>
            </a:extLst>
          </p:cNvPr>
          <p:cNvGraphicFramePr>
            <a:graphicFrameLocks noGrp="1"/>
          </p:cNvGraphicFramePr>
          <p:nvPr>
            <p:ph idx="1"/>
          </p:nvPr>
        </p:nvGraphicFramePr>
        <p:xfrm>
          <a:off x="970672" y="1701735"/>
          <a:ext cx="8362900" cy="4556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10" name="Title 3">
            <a:extLst>
              <a:ext uri="{FF2B5EF4-FFF2-40B4-BE49-F238E27FC236}">
                <a16:creationId xmlns:a16="http://schemas.microsoft.com/office/drawing/2014/main" id="{F4CAFB5B-AF58-F770-2685-6910B9F527A4}"/>
              </a:ext>
            </a:extLst>
          </p:cNvPr>
          <p:cNvSpPr txBox="1">
            <a:spLocks/>
          </p:cNvSpPr>
          <p:nvPr/>
        </p:nvSpPr>
        <p:spPr>
          <a:xfrm>
            <a:off x="5865541" y="279154"/>
            <a:ext cx="6089173"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DOKUMENTIRANJE TROŠKOVA</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4" name="Picture 3" descr="A person holding a file folder&#10;&#10;Description automatically generated">
            <a:extLst>
              <a:ext uri="{FF2B5EF4-FFF2-40B4-BE49-F238E27FC236}">
                <a16:creationId xmlns:a16="http://schemas.microsoft.com/office/drawing/2014/main" id="{2C2F193F-431D-5A2C-65CF-A52E6B424D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484967" y="1388021"/>
            <a:ext cx="2469747" cy="1522447"/>
          </a:xfrm>
          <a:prstGeom prst="rect">
            <a:avLst/>
          </a:prstGeom>
        </p:spPr>
      </p:pic>
    </p:spTree>
    <p:extLst>
      <p:ext uri="{BB962C8B-B14F-4D97-AF65-F5344CB8AC3E}">
        <p14:creationId xmlns:p14="http://schemas.microsoft.com/office/powerpoint/2010/main" val="3764948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10" name="Title 3">
            <a:extLst>
              <a:ext uri="{FF2B5EF4-FFF2-40B4-BE49-F238E27FC236}">
                <a16:creationId xmlns:a16="http://schemas.microsoft.com/office/drawing/2014/main" id="{F4CAFB5B-AF58-F770-2685-6910B9F527A4}"/>
              </a:ext>
            </a:extLst>
          </p:cNvPr>
          <p:cNvSpPr txBox="1">
            <a:spLocks/>
          </p:cNvSpPr>
          <p:nvPr/>
        </p:nvSpPr>
        <p:spPr>
          <a:xfrm>
            <a:off x="5865541" y="279154"/>
            <a:ext cx="6089173"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PRERAČUNAVANJE TROŠKOVA</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3" name="Picture 2" descr="A calculator with a question mark&#10;&#10;Description automatically generated">
            <a:extLst>
              <a:ext uri="{FF2B5EF4-FFF2-40B4-BE49-F238E27FC236}">
                <a16:creationId xmlns:a16="http://schemas.microsoft.com/office/drawing/2014/main" id="{2CF379A9-E160-CA53-5462-483386FC8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3572" y="1596721"/>
            <a:ext cx="2508509" cy="1254255"/>
          </a:xfrm>
          <a:prstGeom prst="rect">
            <a:avLst/>
          </a:prstGeom>
        </p:spPr>
      </p:pic>
      <p:graphicFrame>
        <p:nvGraphicFramePr>
          <p:cNvPr id="8" name="Content Placeholder 5">
            <a:extLst>
              <a:ext uri="{FF2B5EF4-FFF2-40B4-BE49-F238E27FC236}">
                <a16:creationId xmlns:a16="http://schemas.microsoft.com/office/drawing/2014/main" id="{45EAAFF7-5BEF-B1AB-4870-D24FC00E2AF0}"/>
              </a:ext>
            </a:extLst>
          </p:cNvPr>
          <p:cNvGraphicFramePr>
            <a:graphicFrameLocks noGrp="1"/>
          </p:cNvGraphicFramePr>
          <p:nvPr>
            <p:ph idx="1"/>
            <p:extLst>
              <p:ext uri="{D42A27DB-BD31-4B8C-83A1-F6EECF244321}">
                <p14:modId xmlns:p14="http://schemas.microsoft.com/office/powerpoint/2010/main" val="2151148806"/>
              </p:ext>
            </p:extLst>
          </p:nvPr>
        </p:nvGraphicFramePr>
        <p:xfrm>
          <a:off x="970672" y="1701735"/>
          <a:ext cx="8362900" cy="45562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5842714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24" name="TextBox 9">
            <a:extLst>
              <a:ext uri="{FF2B5EF4-FFF2-40B4-BE49-F238E27FC236}">
                <a16:creationId xmlns:a16="http://schemas.microsoft.com/office/drawing/2014/main" id="{4E072194-A404-E01F-47D2-DFE7DBF2D374}"/>
              </a:ext>
            </a:extLst>
          </p:cNvPr>
          <p:cNvSpPr txBox="1"/>
          <p:nvPr/>
        </p:nvSpPr>
        <p:spPr>
          <a:xfrm>
            <a:off x="484707" y="2798957"/>
            <a:ext cx="11222586" cy="3339376"/>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4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hr-HR" sz="30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Važnost osiguravanja revizorskog traga!</a:t>
            </a: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3000" dirty="0">
                <a:solidFill>
                  <a:srgbClr val="003399"/>
                </a:solidFill>
                <a:latin typeface="Calibri" panose="020F0502020204030204"/>
                <a:ea typeface="Calibri" panose="020F0502020204030204" pitchFamily="34" charset="0"/>
              </a:rPr>
              <a:t>Važnost vidljivosti i provjerljivosti troškova!</a:t>
            </a: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hr-HR" sz="30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Možete koristiti ili svoj redoviti r</a:t>
            </a:r>
            <a:r>
              <a:rPr lang="hr-HR" sz="3000" dirty="0" err="1">
                <a:solidFill>
                  <a:srgbClr val="003399"/>
                </a:solidFill>
                <a:latin typeface="Calibri" panose="020F0502020204030204"/>
                <a:ea typeface="Calibri" panose="020F0502020204030204" pitchFamily="34" charset="0"/>
              </a:rPr>
              <a:t>ačunovodstveni</a:t>
            </a:r>
            <a:r>
              <a:rPr lang="hr-HR" sz="3000" dirty="0">
                <a:solidFill>
                  <a:srgbClr val="003399"/>
                </a:solidFill>
                <a:latin typeface="Calibri" panose="020F0502020204030204"/>
                <a:ea typeface="Calibri" panose="020F0502020204030204" pitchFamily="34" charset="0"/>
              </a:rPr>
              <a:t> sustav ili kreirati zasebni</a:t>
            </a:r>
            <a:endParaRPr kumimoji="0" lang="hr-HR" sz="30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4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2" name="Title 3">
            <a:extLst>
              <a:ext uri="{FF2B5EF4-FFF2-40B4-BE49-F238E27FC236}">
                <a16:creationId xmlns:a16="http://schemas.microsoft.com/office/drawing/2014/main" id="{58988E0C-44AD-9320-6612-88E7D962EAF5}"/>
              </a:ext>
            </a:extLst>
          </p:cNvPr>
          <p:cNvSpPr txBox="1">
            <a:spLocks/>
          </p:cNvSpPr>
          <p:nvPr/>
        </p:nvSpPr>
        <p:spPr>
          <a:xfrm>
            <a:off x="5163015" y="279154"/>
            <a:ext cx="6791699" cy="8432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RAČUNOVODSTVENE  EVIDENCIJE</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4" name="Picture 3" descr="A hand holding a magnifying glass over papers&#10;&#10;Description automatically generated">
            <a:extLst>
              <a:ext uri="{FF2B5EF4-FFF2-40B4-BE49-F238E27FC236}">
                <a16:creationId xmlns:a16="http://schemas.microsoft.com/office/drawing/2014/main" id="{B6AE3CB6-F3B0-B962-59F6-35292F823E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7038" y="1376073"/>
            <a:ext cx="2710255" cy="1422884"/>
          </a:xfrm>
          <a:prstGeom prst="rect">
            <a:avLst/>
          </a:prstGeom>
        </p:spPr>
      </p:pic>
    </p:spTree>
    <p:extLst>
      <p:ext uri="{BB962C8B-B14F-4D97-AF65-F5344CB8AC3E}">
        <p14:creationId xmlns:p14="http://schemas.microsoft.com/office/powerpoint/2010/main" val="462376973"/>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9" name="TextBox 8">
            <a:extLst>
              <a:ext uri="{FF2B5EF4-FFF2-40B4-BE49-F238E27FC236}">
                <a16:creationId xmlns:a16="http://schemas.microsoft.com/office/drawing/2014/main" id="{507E1E57-921F-39F4-A87A-9E924DE5057D}"/>
              </a:ext>
            </a:extLst>
          </p:cNvPr>
          <p:cNvSpPr txBox="1"/>
          <p:nvPr/>
        </p:nvSpPr>
        <p:spPr>
          <a:xfrm>
            <a:off x="484707" y="1671906"/>
            <a:ext cx="11222586" cy="584775"/>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hr-HR" sz="3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Popis referentnih dokumenata:</a:t>
            </a: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TextBox 9">
            <a:extLst>
              <a:ext uri="{FF2B5EF4-FFF2-40B4-BE49-F238E27FC236}">
                <a16:creationId xmlns:a16="http://schemas.microsoft.com/office/drawing/2014/main" id="{4E072194-A404-E01F-47D2-DFE7DBF2D374}"/>
              </a:ext>
            </a:extLst>
          </p:cNvPr>
          <p:cNvSpPr txBox="1"/>
          <p:nvPr/>
        </p:nvSpPr>
        <p:spPr>
          <a:xfrm>
            <a:off x="766461" y="2578180"/>
            <a:ext cx="10659078" cy="2544736"/>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342900" indent="-342900" algn="just">
              <a:lnSpc>
                <a:spcPct val="115000"/>
              </a:lnSpc>
              <a:spcAft>
                <a:spcPts val="1000"/>
              </a:spcAft>
              <a:buFont typeface="Arial" panose="020B0604020202020204" pitchFamily="34" charset="0"/>
              <a:buChar char="●"/>
              <a:defRPr/>
            </a:pPr>
            <a:r>
              <a:rPr lang="en-US" sz="2100" dirty="0" err="1">
                <a:solidFill>
                  <a:srgbClr val="003399"/>
                </a:solidFill>
                <a:latin typeface="Calibri" panose="020F0502020204030204"/>
              </a:rPr>
              <a:t>Programme</a:t>
            </a:r>
            <a:r>
              <a:rPr lang="en-US" sz="2100" dirty="0">
                <a:solidFill>
                  <a:srgbClr val="003399"/>
                </a:solidFill>
                <a:latin typeface="Calibri" panose="020F0502020204030204"/>
              </a:rPr>
              <a:t> </a:t>
            </a:r>
            <a:r>
              <a:rPr lang="hr-HR" sz="2100" dirty="0">
                <a:solidFill>
                  <a:srgbClr val="003399"/>
                </a:solidFill>
                <a:latin typeface="Calibri" panose="020F0502020204030204"/>
              </a:rPr>
              <a:t>Manual on </a:t>
            </a:r>
            <a:r>
              <a:rPr lang="hr-HR" sz="2100" dirty="0" err="1">
                <a:solidFill>
                  <a:srgbClr val="003399"/>
                </a:solidFill>
                <a:latin typeface="Calibri" panose="020F0502020204030204"/>
              </a:rPr>
              <a:t>Eligibility</a:t>
            </a:r>
            <a:endParaRPr lang="hr-HR" sz="2100" dirty="0">
              <a:solidFill>
                <a:srgbClr val="003399"/>
              </a:solidFill>
              <a:latin typeface="Calibri" panose="020F0502020204030204"/>
            </a:endParaRPr>
          </a:p>
          <a:p>
            <a:pPr marL="342900" indent="-342900" algn="just">
              <a:lnSpc>
                <a:spcPct val="115000"/>
              </a:lnSpc>
              <a:spcAft>
                <a:spcPts val="1000"/>
              </a:spcAft>
              <a:buFont typeface="Arial" panose="020B0604020202020204" pitchFamily="34" charset="0"/>
              <a:buChar char="●"/>
              <a:defRPr/>
            </a:pPr>
            <a:r>
              <a:rPr lang="en-US" sz="2100" dirty="0">
                <a:solidFill>
                  <a:srgbClr val="003399"/>
                </a:solidFill>
                <a:latin typeface="Calibri" panose="020F0502020204030204"/>
              </a:rPr>
              <a:t>Project Implementation Manual</a:t>
            </a:r>
            <a:r>
              <a:rPr lang="hr-HR" sz="2100" dirty="0">
                <a:solidFill>
                  <a:srgbClr val="003399"/>
                </a:solidFill>
                <a:latin typeface="Calibri" panose="020F0502020204030204"/>
              </a:rPr>
              <a:t> (PIM)</a:t>
            </a:r>
          </a:p>
          <a:p>
            <a:pPr marL="342900" indent="-342900" algn="just">
              <a:lnSpc>
                <a:spcPct val="115000"/>
              </a:lnSpc>
              <a:spcAft>
                <a:spcPts val="1000"/>
              </a:spcAft>
              <a:buFont typeface="Arial" panose="020B0604020202020204" pitchFamily="34" charset="0"/>
              <a:buChar char="●"/>
              <a:defRPr/>
            </a:pPr>
            <a:r>
              <a:rPr lang="hr-HR" sz="2100" dirty="0" err="1">
                <a:solidFill>
                  <a:srgbClr val="003399"/>
                </a:solidFill>
                <a:latin typeface="Calibri" panose="020F0502020204030204"/>
              </a:rPr>
              <a:t>Public</a:t>
            </a:r>
            <a:r>
              <a:rPr lang="hr-HR" sz="2100" dirty="0">
                <a:solidFill>
                  <a:srgbClr val="003399"/>
                </a:solidFill>
                <a:latin typeface="Calibri" panose="020F0502020204030204"/>
              </a:rPr>
              <a:t> </a:t>
            </a:r>
            <a:r>
              <a:rPr lang="hr-HR" sz="2100" dirty="0" err="1">
                <a:solidFill>
                  <a:srgbClr val="003399"/>
                </a:solidFill>
                <a:latin typeface="Calibri" panose="020F0502020204030204"/>
              </a:rPr>
              <a:t>procurement</a:t>
            </a:r>
            <a:r>
              <a:rPr lang="hr-HR" sz="2100" dirty="0">
                <a:solidFill>
                  <a:srgbClr val="003399"/>
                </a:solidFill>
                <a:latin typeface="Calibri" panose="020F0502020204030204"/>
              </a:rPr>
              <a:t> </a:t>
            </a:r>
            <a:r>
              <a:rPr lang="hr-HR" sz="2100" dirty="0" err="1">
                <a:solidFill>
                  <a:srgbClr val="003399"/>
                </a:solidFill>
                <a:latin typeface="Calibri" panose="020F0502020204030204"/>
              </a:rPr>
              <a:t>rules</a:t>
            </a:r>
            <a:r>
              <a:rPr lang="hr-HR" sz="2100" dirty="0">
                <a:solidFill>
                  <a:srgbClr val="003399"/>
                </a:solidFill>
                <a:latin typeface="Calibri" panose="020F0502020204030204"/>
              </a:rPr>
              <a:t> for </a:t>
            </a:r>
            <a:r>
              <a:rPr lang="hr-HR" sz="2100" dirty="0" err="1">
                <a:solidFill>
                  <a:srgbClr val="003399"/>
                </a:solidFill>
                <a:latin typeface="Calibri" panose="020F0502020204030204"/>
              </a:rPr>
              <a:t>all</a:t>
            </a:r>
            <a:r>
              <a:rPr lang="hr-HR" sz="2100" dirty="0">
                <a:solidFill>
                  <a:srgbClr val="003399"/>
                </a:solidFill>
                <a:latin typeface="Calibri" panose="020F0502020204030204"/>
              </a:rPr>
              <a:t> IPA </a:t>
            </a:r>
            <a:r>
              <a:rPr lang="hr-HR" sz="2100" dirty="0" err="1">
                <a:solidFill>
                  <a:srgbClr val="003399"/>
                </a:solidFill>
                <a:latin typeface="Calibri" panose="020F0502020204030204"/>
              </a:rPr>
              <a:t>beneficiaries</a:t>
            </a:r>
            <a:r>
              <a:rPr lang="hr-HR" sz="2100" dirty="0">
                <a:solidFill>
                  <a:srgbClr val="003399"/>
                </a:solidFill>
                <a:latin typeface="Calibri" panose="020F0502020204030204"/>
              </a:rPr>
              <a:t> </a:t>
            </a:r>
            <a:r>
              <a:rPr lang="hr-HR" sz="2100" dirty="0" err="1">
                <a:solidFill>
                  <a:srgbClr val="003399"/>
                </a:solidFill>
                <a:latin typeface="Calibri" panose="020F0502020204030204"/>
              </a:rPr>
              <a:t>and</a:t>
            </a:r>
            <a:r>
              <a:rPr lang="hr-HR" sz="2100" dirty="0">
                <a:solidFill>
                  <a:srgbClr val="003399"/>
                </a:solidFill>
                <a:latin typeface="Calibri" panose="020F0502020204030204"/>
              </a:rPr>
              <a:t> Croatian </a:t>
            </a:r>
            <a:r>
              <a:rPr lang="hr-HR" sz="2100" dirty="0" err="1">
                <a:solidFill>
                  <a:srgbClr val="003399"/>
                </a:solidFill>
                <a:latin typeface="Calibri" panose="020F0502020204030204"/>
              </a:rPr>
              <a:t>private</a:t>
            </a:r>
            <a:r>
              <a:rPr lang="hr-HR" sz="2100" dirty="0">
                <a:solidFill>
                  <a:srgbClr val="003399"/>
                </a:solidFill>
                <a:latin typeface="Calibri" panose="020F0502020204030204"/>
              </a:rPr>
              <a:t> </a:t>
            </a:r>
            <a:r>
              <a:rPr lang="hr-HR" sz="2100" dirty="0" err="1">
                <a:solidFill>
                  <a:srgbClr val="003399"/>
                </a:solidFill>
                <a:latin typeface="Calibri" panose="020F0502020204030204"/>
              </a:rPr>
              <a:t>partners</a:t>
            </a:r>
            <a:endParaRPr lang="hr-HR" sz="2100" dirty="0">
              <a:solidFill>
                <a:srgbClr val="003399"/>
              </a:solidFill>
              <a:latin typeface="Calibri" panose="020F0502020204030204"/>
            </a:endParaRPr>
          </a:p>
          <a:p>
            <a:pPr marL="342900" indent="-342900" algn="just">
              <a:lnSpc>
                <a:spcPct val="115000"/>
              </a:lnSpc>
              <a:spcAft>
                <a:spcPts val="1000"/>
              </a:spcAft>
              <a:buFont typeface="Arial" panose="020B0604020202020204" pitchFamily="34" charset="0"/>
              <a:buChar char="●"/>
              <a:defRPr/>
            </a:pPr>
            <a:r>
              <a:rPr lang="en-US" sz="2400" b="0" i="0" dirty="0">
                <a:solidFill>
                  <a:srgbClr val="122347"/>
                </a:solidFill>
                <a:effectLst/>
                <a:latin typeface="Montserrat" panose="00000500000000000000" pitchFamily="2" charset="0"/>
              </a:rPr>
              <a:t> </a:t>
            </a:r>
            <a:r>
              <a:rPr lang="hr-HR" sz="2100" dirty="0" err="1">
                <a:solidFill>
                  <a:srgbClr val="003399"/>
                </a:solidFill>
                <a:latin typeface="Calibri" panose="020F0502020204030204"/>
              </a:rPr>
              <a:t>Jems</a:t>
            </a:r>
            <a:r>
              <a:rPr lang="hr-HR" sz="2100" dirty="0">
                <a:solidFill>
                  <a:srgbClr val="003399"/>
                </a:solidFill>
                <a:latin typeface="Calibri" panose="020F0502020204030204"/>
              </a:rPr>
              <a:t> </a:t>
            </a:r>
            <a:r>
              <a:rPr lang="hr-HR" sz="2100" dirty="0" err="1">
                <a:solidFill>
                  <a:srgbClr val="003399"/>
                </a:solidFill>
                <a:latin typeface="Calibri" panose="020F0502020204030204"/>
              </a:rPr>
              <a:t>user</a:t>
            </a:r>
            <a:r>
              <a:rPr lang="hr-HR" sz="2100" dirty="0">
                <a:solidFill>
                  <a:srgbClr val="003399"/>
                </a:solidFill>
                <a:latin typeface="Calibri" panose="020F0502020204030204"/>
              </a:rPr>
              <a:t> manual</a:t>
            </a:r>
          </a:p>
          <a:p>
            <a:pPr marL="342900" indent="-342900" algn="just">
              <a:lnSpc>
                <a:spcPct val="115000"/>
              </a:lnSpc>
              <a:spcAft>
                <a:spcPts val="1000"/>
              </a:spcAft>
              <a:buFont typeface="Arial" panose="020B0604020202020204" pitchFamily="34" charset="0"/>
              <a:buChar char="●"/>
              <a:defRPr/>
            </a:pPr>
            <a:r>
              <a:rPr kumimoji="0" lang="hr-HR" sz="2100" b="0" i="0" u="none" strike="noStrike" kern="1200" cap="none" spc="0" normalizeH="0" baseline="0" noProof="0" dirty="0">
                <a:ln>
                  <a:noFill/>
                </a:ln>
                <a:solidFill>
                  <a:srgbClr val="003399"/>
                </a:solidFill>
                <a:effectLst/>
                <a:uLnTx/>
                <a:uFillTx/>
                <a:latin typeface="Calibri" panose="020F0502020204030204"/>
                <a:ea typeface="+mn-ea"/>
                <a:cs typeface="+mn-cs"/>
              </a:rPr>
              <a:t>Interreg brand design manual</a:t>
            </a:r>
            <a:endParaRPr kumimoji="0" lang="hr-HR" sz="24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3" name="Title 3">
            <a:extLst>
              <a:ext uri="{FF2B5EF4-FFF2-40B4-BE49-F238E27FC236}">
                <a16:creationId xmlns:a16="http://schemas.microsoft.com/office/drawing/2014/main" id="{A2694192-01A5-F0F9-4540-AC5845E5B60A}"/>
              </a:ext>
            </a:extLst>
          </p:cNvPr>
          <p:cNvSpPr txBox="1">
            <a:spLocks/>
          </p:cNvSpPr>
          <p:nvPr/>
        </p:nvSpPr>
        <p:spPr>
          <a:xfrm>
            <a:off x="7025268" y="279154"/>
            <a:ext cx="4929446" cy="1044708"/>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400" b="1" i="0" u="none" strike="noStrike" kern="1200" cap="none" spc="0" normalizeH="0" baseline="0" noProof="0" dirty="0">
                <a:ln>
                  <a:noFill/>
                </a:ln>
                <a:solidFill>
                  <a:prstClr val="white"/>
                </a:solidFill>
                <a:effectLst/>
                <a:uLnTx/>
                <a:uFillTx/>
                <a:latin typeface="Calibri" panose="020F0502020204030204"/>
                <a:ea typeface="+mj-ea"/>
                <a:cs typeface="+mj-cs"/>
              </a:rPr>
              <a:t>REFERENTNI DOKUMENTI</a:t>
            </a:r>
            <a:endParaRPr kumimoji="0" lang="en-US" sz="3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2" name="TextBox 9">
            <a:extLst>
              <a:ext uri="{FF2B5EF4-FFF2-40B4-BE49-F238E27FC236}">
                <a16:creationId xmlns:a16="http://schemas.microsoft.com/office/drawing/2014/main" id="{03C495AF-8158-5C64-6836-681020A2E176}"/>
              </a:ext>
            </a:extLst>
          </p:cNvPr>
          <p:cNvSpPr txBox="1"/>
          <p:nvPr/>
        </p:nvSpPr>
        <p:spPr>
          <a:xfrm>
            <a:off x="766461" y="5547955"/>
            <a:ext cx="10659078" cy="830997"/>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r>
              <a:rPr lang="hr-HR" sz="2400" dirty="0">
                <a:solidFill>
                  <a:srgbClr val="FF0000"/>
                </a:solidFill>
                <a:latin typeface="Calibri" panose="020F0502020204030204" pitchFamily="34" charset="0"/>
                <a:cs typeface="Calibri" panose="020F0502020204030204" pitchFamily="34" charset="0"/>
              </a:rPr>
              <a:t>Svi navedeni dokumenti dostupni su na Programskom web-u: </a:t>
            </a:r>
            <a:r>
              <a:rPr lang="hr-HR" sz="2400" dirty="0">
                <a:solidFill>
                  <a:srgbClr val="003399"/>
                </a:solidFill>
                <a:latin typeface="Calibri" panose="020F0502020204030204"/>
              </a:rPr>
              <a:t>https://interreg-hr-ba-me.eu/documents</a:t>
            </a:r>
          </a:p>
        </p:txBody>
      </p:sp>
    </p:spTree>
    <p:extLst>
      <p:ext uri="{BB962C8B-B14F-4D97-AF65-F5344CB8AC3E}">
        <p14:creationId xmlns:p14="http://schemas.microsoft.com/office/powerpoint/2010/main" val="2167933056"/>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9C7F78-8135-887A-9731-4C698CA2BDA8}"/>
              </a:ext>
            </a:extLst>
          </p:cNvPr>
          <p:cNvSpPr/>
          <p:nvPr/>
        </p:nvSpPr>
        <p:spPr>
          <a:xfrm>
            <a:off x="1159828" y="1641195"/>
            <a:ext cx="4868841" cy="457333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pic>
        <p:nvPicPr>
          <p:cNvPr id="7" name="Picture 6">
            <a:extLst>
              <a:ext uri="{FF2B5EF4-FFF2-40B4-BE49-F238E27FC236}">
                <a16:creationId xmlns:a16="http://schemas.microsoft.com/office/drawing/2014/main" id="{734AF48F-CF6E-9EE6-7D7A-F89346B93F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54849" y="0"/>
            <a:ext cx="4237151" cy="6857999"/>
          </a:xfrm>
          <a:prstGeom prst="rect">
            <a:avLst/>
          </a:prstGeom>
        </p:spPr>
      </p:pic>
      <p:sp>
        <p:nvSpPr>
          <p:cNvPr id="2" name="Title 1">
            <a:extLst>
              <a:ext uri="{FF2B5EF4-FFF2-40B4-BE49-F238E27FC236}">
                <a16:creationId xmlns:a16="http://schemas.microsoft.com/office/drawing/2014/main" id="{4583ED03-E8A5-D7F0-E9EF-2C81260B07E8}"/>
              </a:ext>
            </a:extLst>
          </p:cNvPr>
          <p:cNvSpPr>
            <a:spLocks noGrp="1"/>
          </p:cNvSpPr>
          <p:nvPr>
            <p:ph type="ctrTitle"/>
          </p:nvPr>
        </p:nvSpPr>
        <p:spPr>
          <a:xfrm>
            <a:off x="1279625" y="2509934"/>
            <a:ext cx="4749044" cy="1624291"/>
          </a:xfrm>
        </p:spPr>
        <p:txBody>
          <a:bodyPr>
            <a:normAutofit/>
          </a:bodyPr>
          <a:lstStyle/>
          <a:p>
            <a:pPr algn="l" defTabSz="740664"/>
            <a:r>
              <a:rPr lang="hr-HR" sz="3600" b="1" kern="1200" dirty="0">
                <a:solidFill>
                  <a:schemeClr val="bg1"/>
                </a:solidFill>
                <a:latin typeface="+mn-lt"/>
                <a:ea typeface="+mj-ea"/>
                <a:cs typeface="+mj-cs"/>
              </a:rPr>
              <a:t>Modifikacija</a:t>
            </a:r>
            <a:r>
              <a:rPr lang="hr-HR" sz="3240" b="1" kern="1200" dirty="0">
                <a:solidFill>
                  <a:schemeClr val="bg1"/>
                </a:solidFill>
                <a:latin typeface="+mn-lt"/>
                <a:ea typeface="+mj-ea"/>
                <a:cs typeface="+mj-cs"/>
              </a:rPr>
              <a:t> </a:t>
            </a:r>
            <a:r>
              <a:rPr lang="hr-HR" sz="3600" b="1" kern="1200" dirty="0">
                <a:solidFill>
                  <a:schemeClr val="bg1"/>
                </a:solidFill>
                <a:latin typeface="+mn-lt"/>
                <a:ea typeface="+mj-ea"/>
                <a:cs typeface="+mj-cs"/>
              </a:rPr>
              <a:t>projekta</a:t>
            </a:r>
            <a:endParaRPr lang="hr-HR" sz="3600" dirty="0">
              <a:solidFill>
                <a:schemeClr val="bg1"/>
              </a:solidFill>
            </a:endParaRP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279625" y="363895"/>
            <a:ext cx="3861542" cy="1203736"/>
          </a:xfrm>
          <a:prstGeom prst="rect">
            <a:avLst/>
          </a:prstGeom>
        </p:spPr>
      </p:pic>
      <p:pic>
        <p:nvPicPr>
          <p:cNvPr id="12" name="Picture 11" descr="A person and person sitting on a computer&#10;&#10;Description automatically generated">
            <a:extLst>
              <a:ext uri="{FF2B5EF4-FFF2-40B4-BE49-F238E27FC236}">
                <a16:creationId xmlns:a16="http://schemas.microsoft.com/office/drawing/2014/main" id="{7991A09F-2A66-D38F-A54A-B2D8840DC4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3748" y="1641195"/>
            <a:ext cx="4469026" cy="4572000"/>
          </a:xfrm>
          <a:prstGeom prst="rect">
            <a:avLst/>
          </a:prstGeom>
        </p:spPr>
      </p:pic>
    </p:spTree>
    <p:extLst>
      <p:ext uri="{BB962C8B-B14F-4D97-AF65-F5344CB8AC3E}">
        <p14:creationId xmlns:p14="http://schemas.microsoft.com/office/powerpoint/2010/main" val="3417531198"/>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9" name="TextBox 8">
            <a:extLst>
              <a:ext uri="{FF2B5EF4-FFF2-40B4-BE49-F238E27FC236}">
                <a16:creationId xmlns:a16="http://schemas.microsoft.com/office/drawing/2014/main" id="{507E1E57-921F-39F4-A87A-9E924DE5057D}"/>
              </a:ext>
            </a:extLst>
          </p:cNvPr>
          <p:cNvSpPr txBox="1"/>
          <p:nvPr/>
        </p:nvSpPr>
        <p:spPr>
          <a:xfrm>
            <a:off x="378010" y="1147616"/>
            <a:ext cx="11222586" cy="1600438"/>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hr-HR" sz="3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hr-HR" sz="3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Modifikacija: </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24" name="TextBox 9">
            <a:extLst>
              <a:ext uri="{FF2B5EF4-FFF2-40B4-BE49-F238E27FC236}">
                <a16:creationId xmlns:a16="http://schemas.microsoft.com/office/drawing/2014/main" id="{4E072194-A404-E01F-47D2-DFE7DBF2D374}"/>
              </a:ext>
            </a:extLst>
          </p:cNvPr>
          <p:cNvSpPr txBox="1"/>
          <p:nvPr/>
        </p:nvSpPr>
        <p:spPr>
          <a:xfrm>
            <a:off x="378011" y="3191033"/>
            <a:ext cx="11222586" cy="2489912"/>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4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može nastati usljed okolnosti i/ili rizika koji utječu </a:t>
            </a:r>
            <a:r>
              <a:rPr kumimoji="0" lang="hr-HR" sz="2400" b="0" i="0" u="none" strike="noStrike" kern="1200" cap="none" spc="0" normalizeH="0" baseline="0" noProof="0">
                <a:ln>
                  <a:noFill/>
                </a:ln>
                <a:solidFill>
                  <a:srgbClr val="003399"/>
                </a:solidFill>
                <a:effectLst/>
                <a:uLnTx/>
                <a:uFillTx/>
                <a:latin typeface="Calibri" panose="020F0502020204030204"/>
                <a:ea typeface="Calibri" panose="020F0502020204030204" pitchFamily="34" charset="0"/>
                <a:cs typeface="+mn-cs"/>
              </a:rPr>
              <a:t>na provedbu projekta</a:t>
            </a:r>
            <a:endPar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endParaRP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400" dirty="0">
                <a:solidFill>
                  <a:srgbClr val="003399"/>
                </a:solidFill>
                <a:latin typeface="Calibri" panose="020F0502020204030204"/>
                <a:ea typeface="Calibri" panose="020F0502020204030204" pitchFamily="34" charset="0"/>
              </a:rPr>
              <a:t>mora biti nužna i opravdana</a:t>
            </a: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400" dirty="0">
                <a:solidFill>
                  <a:srgbClr val="003399"/>
                </a:solidFill>
                <a:latin typeface="Calibri" panose="020F0502020204030204"/>
                <a:ea typeface="Calibri" panose="020F0502020204030204" pitchFamily="34" charset="0"/>
              </a:rPr>
              <a:t>n</a:t>
            </a:r>
            <a:r>
              <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e smije ugroziti temeljnu svrhu i ciljeve projekta.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400" b="0" i="0" u="none" strike="noStrike" kern="1200" cap="none" spc="0" normalizeH="0" baseline="0" noProof="0" dirty="0">
              <a:ln>
                <a:noFill/>
              </a:ln>
              <a:solidFill>
                <a:srgbClr val="2F5597"/>
              </a:solidFill>
              <a:effectLst/>
              <a:uLnTx/>
              <a:uFillTx/>
              <a:latin typeface="Calibri" panose="020F0502020204030204"/>
              <a:ea typeface="+mn-ea"/>
              <a:cs typeface="+mn-cs"/>
            </a:endParaRPr>
          </a:p>
        </p:txBody>
      </p:sp>
      <p:sp>
        <p:nvSpPr>
          <p:cNvPr id="2" name="Title 3">
            <a:extLst>
              <a:ext uri="{FF2B5EF4-FFF2-40B4-BE49-F238E27FC236}">
                <a16:creationId xmlns:a16="http://schemas.microsoft.com/office/drawing/2014/main" id="{355B3FC6-FDE8-53B3-4252-B07AE7331543}"/>
              </a:ext>
            </a:extLst>
          </p:cNvPr>
          <p:cNvSpPr txBox="1">
            <a:spLocks/>
          </p:cNvSpPr>
          <p:nvPr/>
        </p:nvSpPr>
        <p:spPr>
          <a:xfrm>
            <a:off x="6720840" y="284990"/>
            <a:ext cx="5153864" cy="566666"/>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400" b="1" i="0" u="none" strike="noStrike" kern="1200" cap="none" spc="0" normalizeH="0" baseline="0" noProof="0" dirty="0">
                <a:ln>
                  <a:noFill/>
                </a:ln>
                <a:solidFill>
                  <a:prstClr val="white"/>
                </a:solidFill>
                <a:effectLst/>
                <a:uLnTx/>
                <a:uFillTx/>
                <a:latin typeface="Calibri" panose="020F0502020204030204"/>
                <a:ea typeface="+mj-ea"/>
                <a:cs typeface="+mj-cs"/>
              </a:rPr>
              <a:t>MODIFIKACIJA</a:t>
            </a:r>
            <a:r>
              <a:rPr kumimoji="0" lang="hr-HR" sz="3600" b="1" i="0" u="none" strike="noStrike" kern="1200" cap="none" spc="0" normalizeH="0" baseline="0" noProof="0" dirty="0">
                <a:ln>
                  <a:noFill/>
                </a:ln>
                <a:solidFill>
                  <a:prstClr val="white"/>
                </a:solidFill>
                <a:effectLst/>
                <a:uLnTx/>
                <a:uFillTx/>
                <a:latin typeface="Calibri" panose="020F0502020204030204"/>
                <a:ea typeface="+mj-ea"/>
                <a:cs typeface="+mj-cs"/>
              </a:rPr>
              <a:t> </a:t>
            </a:r>
            <a:r>
              <a:rPr kumimoji="0" lang="hr-HR" sz="3400" b="1" i="0" u="none" strike="noStrike" kern="1200" cap="none" spc="0" normalizeH="0" baseline="0" noProof="0" dirty="0">
                <a:ln>
                  <a:noFill/>
                </a:ln>
                <a:solidFill>
                  <a:prstClr val="white"/>
                </a:solidFill>
                <a:effectLst/>
                <a:uLnTx/>
                <a:uFillTx/>
                <a:latin typeface="Calibri" panose="020F0502020204030204"/>
                <a:ea typeface="+mj-ea"/>
                <a:cs typeface="+mj-cs"/>
              </a:rPr>
              <a:t>PROJEKTA</a:t>
            </a:r>
            <a:endParaRPr kumimoji="0" lang="en-US" sz="3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1139748339"/>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0EAFB54B-7426-4CCE-3FC1-DED44ADCCB5B}"/>
              </a:ext>
            </a:extLst>
          </p:cNvPr>
          <p:cNvSpPr txBox="1">
            <a:spLocks/>
          </p:cNvSpPr>
          <p:nvPr/>
        </p:nvSpPr>
        <p:spPr>
          <a:xfrm>
            <a:off x="5419037" y="158747"/>
            <a:ext cx="6323096"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600" b="1" dirty="0">
                <a:solidFill>
                  <a:schemeClr val="bg1"/>
                </a:solidFill>
              </a:rPr>
              <a:t>UPOTREBA JEMS-a</a:t>
            </a:r>
            <a:endParaRPr lang="en-US" sz="3600" b="1" dirty="0">
              <a:solidFill>
                <a:schemeClr val="bg1"/>
              </a:solidFill>
            </a:endParaRPr>
          </a:p>
        </p:txBody>
      </p:sp>
      <p:pic>
        <p:nvPicPr>
          <p:cNvPr id="4" name="Picture 3">
            <a:extLst>
              <a:ext uri="{FF2B5EF4-FFF2-40B4-BE49-F238E27FC236}">
                <a16:creationId xmlns:a16="http://schemas.microsoft.com/office/drawing/2014/main" id="{75AA70A3-F1E5-7B79-F54A-16429100413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pic>
        <p:nvPicPr>
          <p:cNvPr id="9" name="Picture 8">
            <a:extLst>
              <a:ext uri="{FF2B5EF4-FFF2-40B4-BE49-F238E27FC236}">
                <a16:creationId xmlns:a16="http://schemas.microsoft.com/office/drawing/2014/main" id="{33E5CEE2-941F-6F2D-17BB-CA31E0B15F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0" y="1122363"/>
            <a:ext cx="6585195" cy="5452541"/>
          </a:xfrm>
          <a:prstGeom prst="rect">
            <a:avLst/>
          </a:prstGeom>
        </p:spPr>
      </p:pic>
      <p:sp>
        <p:nvSpPr>
          <p:cNvPr id="11" name="TextBox 10">
            <a:extLst>
              <a:ext uri="{FF2B5EF4-FFF2-40B4-BE49-F238E27FC236}">
                <a16:creationId xmlns:a16="http://schemas.microsoft.com/office/drawing/2014/main" id="{A5C67A53-4F76-87EF-049A-7FBB70052E0B}"/>
              </a:ext>
            </a:extLst>
          </p:cNvPr>
          <p:cNvSpPr txBox="1"/>
          <p:nvPr/>
        </p:nvSpPr>
        <p:spPr>
          <a:xfrm>
            <a:off x="6381286" y="1683164"/>
            <a:ext cx="5539368" cy="400110"/>
          </a:xfrm>
          <a:prstGeom prst="rect">
            <a:avLst/>
          </a:prstGeom>
          <a:noFill/>
        </p:spPr>
        <p:txBody>
          <a:bodyPr wrap="square">
            <a:spAutoFit/>
          </a:bodyPr>
          <a:lstStyle/>
          <a:p>
            <a:pPr lvl="0" rtl="0"/>
            <a:r>
              <a:rPr lang="hr-HR" sz="2000" i="0" baseline="0" dirty="0">
                <a:solidFill>
                  <a:schemeClr val="accent1">
                    <a:lumMod val="75000"/>
                  </a:schemeClr>
                </a:solidFill>
              </a:rPr>
              <a:t>Ugovaranje, upravljanje i administriranje projektom</a:t>
            </a:r>
            <a:endParaRPr lang="hr-HR" sz="2000" dirty="0">
              <a:solidFill>
                <a:schemeClr val="accent1">
                  <a:lumMod val="75000"/>
                </a:schemeClr>
              </a:solidFill>
            </a:endParaRPr>
          </a:p>
        </p:txBody>
      </p:sp>
      <p:sp>
        <p:nvSpPr>
          <p:cNvPr id="13" name="TextBox 12">
            <a:extLst>
              <a:ext uri="{FF2B5EF4-FFF2-40B4-BE49-F238E27FC236}">
                <a16:creationId xmlns:a16="http://schemas.microsoft.com/office/drawing/2014/main" id="{1FFB20AA-F902-5B43-6AAD-3DFAD53F8269}"/>
              </a:ext>
            </a:extLst>
          </p:cNvPr>
          <p:cNvSpPr txBox="1"/>
          <p:nvPr/>
        </p:nvSpPr>
        <p:spPr>
          <a:xfrm>
            <a:off x="6381286" y="2644075"/>
            <a:ext cx="5450158" cy="1015663"/>
          </a:xfrm>
          <a:prstGeom prst="rect">
            <a:avLst/>
          </a:prstGeom>
          <a:noFill/>
        </p:spPr>
        <p:txBody>
          <a:bodyPr wrap="square">
            <a:spAutoFit/>
          </a:bodyPr>
          <a:lstStyle/>
          <a:p>
            <a:pPr lvl="0" rtl="0"/>
            <a:r>
              <a:rPr lang="hr-HR" sz="2000" i="0" baseline="0" dirty="0">
                <a:solidFill>
                  <a:schemeClr val="accent1">
                    <a:lumMod val="75000"/>
                  </a:schemeClr>
                </a:solidFill>
              </a:rPr>
              <a:t>Pohrana svih relevantnih informacija o ugovaranju,  implementaciji, postignućima, modifikacijama i zatvaranju ugovorenog projekta</a:t>
            </a:r>
            <a:endParaRPr lang="hr-HR" sz="2000" dirty="0">
              <a:solidFill>
                <a:schemeClr val="accent1">
                  <a:lumMod val="75000"/>
                </a:schemeClr>
              </a:solidFill>
            </a:endParaRPr>
          </a:p>
        </p:txBody>
      </p:sp>
      <p:sp>
        <p:nvSpPr>
          <p:cNvPr id="15" name="TextBox 14">
            <a:extLst>
              <a:ext uri="{FF2B5EF4-FFF2-40B4-BE49-F238E27FC236}">
                <a16:creationId xmlns:a16="http://schemas.microsoft.com/office/drawing/2014/main" id="{8A7A61F3-D5E4-4B58-A724-A309388AFBDD}"/>
              </a:ext>
            </a:extLst>
          </p:cNvPr>
          <p:cNvSpPr txBox="1"/>
          <p:nvPr/>
        </p:nvSpPr>
        <p:spPr>
          <a:xfrm>
            <a:off x="6381286" y="4320334"/>
            <a:ext cx="5679952" cy="400110"/>
          </a:xfrm>
          <a:prstGeom prst="rect">
            <a:avLst/>
          </a:prstGeom>
          <a:noFill/>
        </p:spPr>
        <p:txBody>
          <a:bodyPr wrap="square">
            <a:spAutoFit/>
          </a:bodyPr>
          <a:lstStyle/>
          <a:p>
            <a:pPr lvl="0" rtl="0"/>
            <a:r>
              <a:rPr lang="hr-HR" sz="2000" i="0" baseline="0" dirty="0">
                <a:solidFill>
                  <a:schemeClr val="accent1">
                    <a:lumMod val="75000"/>
                  </a:schemeClr>
                </a:solidFill>
              </a:rPr>
              <a:t>Komunikacija između korisnika i programskih tijela</a:t>
            </a:r>
            <a:endParaRPr lang="hr-HR" sz="2000" dirty="0">
              <a:solidFill>
                <a:schemeClr val="accent1">
                  <a:lumMod val="75000"/>
                </a:schemeClr>
              </a:solidFill>
            </a:endParaRPr>
          </a:p>
        </p:txBody>
      </p:sp>
      <p:sp>
        <p:nvSpPr>
          <p:cNvPr id="17" name="TextBox 16">
            <a:extLst>
              <a:ext uri="{FF2B5EF4-FFF2-40B4-BE49-F238E27FC236}">
                <a16:creationId xmlns:a16="http://schemas.microsoft.com/office/drawing/2014/main" id="{3D791E33-0E71-0782-3351-0A242D6FC1C1}"/>
              </a:ext>
            </a:extLst>
          </p:cNvPr>
          <p:cNvSpPr txBox="1"/>
          <p:nvPr/>
        </p:nvSpPr>
        <p:spPr>
          <a:xfrm>
            <a:off x="6381286" y="5411210"/>
            <a:ext cx="5539368" cy="707886"/>
          </a:xfrm>
          <a:prstGeom prst="rect">
            <a:avLst/>
          </a:prstGeom>
          <a:noFill/>
        </p:spPr>
        <p:txBody>
          <a:bodyPr wrap="square">
            <a:spAutoFit/>
          </a:bodyPr>
          <a:lstStyle/>
          <a:p>
            <a:pPr lvl="0" rtl="0"/>
            <a:r>
              <a:rPr lang="hr-HR" sz="2000" i="0" baseline="0" dirty="0">
                <a:solidFill>
                  <a:schemeClr val="accent1">
                    <a:lumMod val="75000"/>
                  </a:schemeClr>
                </a:solidFill>
              </a:rPr>
              <a:t>Tehnički vodič o </a:t>
            </a:r>
            <a:r>
              <a:rPr lang="hr-HR" sz="2000" b="1" i="0" baseline="0" dirty="0">
                <a:solidFill>
                  <a:schemeClr val="accent1">
                    <a:lumMod val="75000"/>
                  </a:schemeClr>
                </a:solidFill>
              </a:rPr>
              <a:t>Jems</a:t>
            </a:r>
            <a:r>
              <a:rPr lang="hr-HR" sz="2000" i="0" baseline="0" dirty="0">
                <a:solidFill>
                  <a:schemeClr val="accent1">
                    <a:lumMod val="75000"/>
                  </a:schemeClr>
                </a:solidFill>
              </a:rPr>
              <a:t>-u dostupan na programskim web stranicama</a:t>
            </a:r>
            <a:endParaRPr lang="hr-HR" sz="2000" dirty="0">
              <a:solidFill>
                <a:schemeClr val="accent1">
                  <a:lumMod val="75000"/>
                </a:schemeClr>
              </a:solidFill>
            </a:endParaRPr>
          </a:p>
        </p:txBody>
      </p:sp>
    </p:spTree>
    <p:extLst>
      <p:ext uri="{BB962C8B-B14F-4D97-AF65-F5344CB8AC3E}">
        <p14:creationId xmlns:p14="http://schemas.microsoft.com/office/powerpoint/2010/main" val="2289004496"/>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35F488-D11C-6CAC-8706-13716622DA8B}"/>
              </a:ext>
            </a:extLst>
          </p:cNvPr>
          <p:cNvSpPr>
            <a:spLocks noGrp="1"/>
          </p:cNvSpPr>
          <p:nvPr>
            <p:ph type="title"/>
          </p:nvPr>
        </p:nvSpPr>
        <p:spPr>
          <a:xfrm>
            <a:off x="6629399" y="308333"/>
            <a:ext cx="5211955" cy="568325"/>
          </a:xfrm>
          <a:solidFill>
            <a:schemeClr val="accent1">
              <a:lumMod val="75000"/>
            </a:schemeClr>
          </a:solidFill>
        </p:spPr>
        <p:txBody>
          <a:bodyPr>
            <a:noAutofit/>
          </a:bodyPr>
          <a:lstStyle/>
          <a:p>
            <a:pPr algn="r"/>
            <a:r>
              <a:rPr lang="hr-HR" sz="3400" b="1" dirty="0">
                <a:solidFill>
                  <a:schemeClr val="bg1"/>
                </a:solidFill>
                <a:latin typeface="+mn-lt"/>
              </a:rPr>
              <a:t>MODIFIKACIJA PROJEKTA</a:t>
            </a:r>
            <a:endParaRPr lang="en-US" sz="3400" b="1" dirty="0">
              <a:solidFill>
                <a:schemeClr val="bg1"/>
              </a:solidFill>
              <a:latin typeface="+mn-lt"/>
            </a:endParaRP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grpSp>
        <p:nvGrpSpPr>
          <p:cNvPr id="33" name="Group 32">
            <a:extLst>
              <a:ext uri="{FF2B5EF4-FFF2-40B4-BE49-F238E27FC236}">
                <a16:creationId xmlns:a16="http://schemas.microsoft.com/office/drawing/2014/main" id="{43BF57C3-4784-2E21-0545-41A0A9C05571}"/>
              </a:ext>
            </a:extLst>
          </p:cNvPr>
          <p:cNvGrpSpPr/>
          <p:nvPr/>
        </p:nvGrpSpPr>
        <p:grpSpPr>
          <a:xfrm>
            <a:off x="833719" y="1780758"/>
            <a:ext cx="10735484" cy="2065162"/>
            <a:chOff x="851025" y="1474354"/>
            <a:chExt cx="10296952" cy="878186"/>
          </a:xfrm>
        </p:grpSpPr>
        <p:sp>
          <p:nvSpPr>
            <p:cNvPr id="34" name="Rectangle 33">
              <a:extLst>
                <a:ext uri="{FF2B5EF4-FFF2-40B4-BE49-F238E27FC236}">
                  <a16:creationId xmlns:a16="http://schemas.microsoft.com/office/drawing/2014/main" id="{184E38ED-FCE9-2E33-E90A-450380C4688B}"/>
                </a:ext>
              </a:extLst>
            </p:cNvPr>
            <p:cNvSpPr/>
            <p:nvPr/>
          </p:nvSpPr>
          <p:spPr>
            <a:xfrm>
              <a:off x="851025" y="1474354"/>
              <a:ext cx="2704711" cy="878186"/>
            </a:xfrm>
            <a:prstGeom prst="rect">
              <a:avLst/>
            </a:prstGeom>
            <a:solidFill>
              <a:schemeClr val="accent5">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Rectangle 34">
              <a:extLst>
                <a:ext uri="{FF2B5EF4-FFF2-40B4-BE49-F238E27FC236}">
                  <a16:creationId xmlns:a16="http://schemas.microsoft.com/office/drawing/2014/main" id="{38F1A342-570F-2EDA-29F1-9E26A779D3D5}"/>
                </a:ext>
              </a:extLst>
            </p:cNvPr>
            <p:cNvSpPr/>
            <p:nvPr/>
          </p:nvSpPr>
          <p:spPr>
            <a:xfrm>
              <a:off x="3515257" y="1474354"/>
              <a:ext cx="7632720" cy="878186"/>
            </a:xfrm>
            <a:prstGeom prst="rect">
              <a:avLst/>
            </a:prstGeom>
            <a:solidFill>
              <a:schemeClr val="bg1">
                <a:lumMod val="9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B2D5358-CA7D-206F-AAC6-181980596396}"/>
                </a:ext>
              </a:extLst>
            </p:cNvPr>
            <p:cNvSpPr txBox="1"/>
            <p:nvPr/>
          </p:nvSpPr>
          <p:spPr>
            <a:xfrm>
              <a:off x="895645" y="1784519"/>
              <a:ext cx="2553725" cy="2975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Manje modifikacije</a:t>
              </a:r>
              <a:endParaRPr kumimoji="0" lang="hr-HR"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922FCAB5-F084-C427-1B01-26B656369F27}"/>
                </a:ext>
              </a:extLst>
            </p:cNvPr>
            <p:cNvSpPr txBox="1"/>
            <p:nvPr/>
          </p:nvSpPr>
          <p:spPr>
            <a:xfrm>
              <a:off x="4096445" y="1686396"/>
              <a:ext cx="6889705" cy="58895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r-HR" sz="2200" dirty="0">
                  <a:solidFill>
                    <a:srgbClr val="4472C4">
                      <a:lumMod val="75000"/>
                    </a:srgbClr>
                  </a:solidFill>
                  <a:latin typeface="Calibri" panose="020F0502020204030204"/>
                </a:rPr>
                <a:t>a</a:t>
              </a:r>
              <a:r>
                <a:rPr kumimoji="0" lang="hr-HR" sz="2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dministrativne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r-HR" sz="2200" dirty="0">
                  <a:solidFill>
                    <a:srgbClr val="4472C4">
                      <a:lumMod val="75000"/>
                    </a:srgbClr>
                  </a:solidFill>
                  <a:latin typeface="Calibri" panose="020F0502020204030204"/>
                </a:rPr>
                <a:t>p</a:t>
              </a:r>
              <a:r>
                <a:rPr kumimoji="0" lang="hr-HR" sz="2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romjene plana rada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r-HR" sz="2200" dirty="0">
                  <a:solidFill>
                    <a:srgbClr val="4472C4">
                      <a:lumMod val="75000"/>
                    </a:srgbClr>
                  </a:solidFill>
                  <a:latin typeface="Calibri" panose="020F0502020204030204"/>
                </a:rPr>
                <a:t>proračunske</a:t>
              </a:r>
              <a:endParaRPr kumimoji="0" lang="hr-HR" sz="2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mn-cs"/>
              </a:endParaRPr>
            </a:p>
          </p:txBody>
        </p:sp>
      </p:grpSp>
      <p:grpSp>
        <p:nvGrpSpPr>
          <p:cNvPr id="38" name="Group 37">
            <a:extLst>
              <a:ext uri="{FF2B5EF4-FFF2-40B4-BE49-F238E27FC236}">
                <a16:creationId xmlns:a16="http://schemas.microsoft.com/office/drawing/2014/main" id="{D53DB3E1-52F9-A732-7674-8DA005B45803}"/>
              </a:ext>
            </a:extLst>
          </p:cNvPr>
          <p:cNvGrpSpPr/>
          <p:nvPr/>
        </p:nvGrpSpPr>
        <p:grpSpPr>
          <a:xfrm>
            <a:off x="791516" y="4338272"/>
            <a:ext cx="10713310" cy="1846350"/>
            <a:chOff x="851025" y="1474354"/>
            <a:chExt cx="10275684" cy="879547"/>
          </a:xfrm>
        </p:grpSpPr>
        <p:sp>
          <p:nvSpPr>
            <p:cNvPr id="39" name="Rectangle 38">
              <a:extLst>
                <a:ext uri="{FF2B5EF4-FFF2-40B4-BE49-F238E27FC236}">
                  <a16:creationId xmlns:a16="http://schemas.microsoft.com/office/drawing/2014/main" id="{296A5F56-6919-E587-43C1-E2D467BCA7F8}"/>
                </a:ext>
              </a:extLst>
            </p:cNvPr>
            <p:cNvSpPr/>
            <p:nvPr/>
          </p:nvSpPr>
          <p:spPr>
            <a:xfrm>
              <a:off x="851025" y="1474354"/>
              <a:ext cx="2704711" cy="878186"/>
            </a:xfrm>
            <a:prstGeom prst="rect">
              <a:avLst/>
            </a:prstGeom>
            <a:solidFill>
              <a:schemeClr val="bg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5238C75D-E290-32B5-3BF9-C0AA30914B37}"/>
                </a:ext>
              </a:extLst>
            </p:cNvPr>
            <p:cNvSpPr/>
            <p:nvPr/>
          </p:nvSpPr>
          <p:spPr>
            <a:xfrm>
              <a:off x="3555736" y="1475715"/>
              <a:ext cx="7570973" cy="878186"/>
            </a:xfrm>
            <a:prstGeom prst="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E70E7BB7-8B94-1866-2FEE-BA07E097D887}"/>
                </a:ext>
              </a:extLst>
            </p:cNvPr>
            <p:cNvSpPr txBox="1"/>
            <p:nvPr/>
          </p:nvSpPr>
          <p:spPr>
            <a:xfrm>
              <a:off x="995881" y="1798854"/>
              <a:ext cx="2317687" cy="278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hr-HR" sz="2400" b="1" i="0" u="none" strike="noStrike" kern="1200" cap="none" spc="0" normalizeH="0" baseline="0" noProof="0" dirty="0">
                  <a:ln>
                    <a:noFill/>
                  </a:ln>
                  <a:solidFill>
                    <a:srgbClr val="4472C4">
                      <a:lumMod val="75000"/>
                    </a:srgbClr>
                  </a:solidFill>
                  <a:effectLst/>
                  <a:uLnTx/>
                  <a:uFillTx/>
                  <a:latin typeface="Calibri" panose="020F0502020204030204" pitchFamily="34" charset="0"/>
                  <a:ea typeface="Calibri" panose="020F0502020204030204" pitchFamily="34" charset="0"/>
                  <a:cs typeface="Times New Roman" panose="02020603050405020304" pitchFamily="18" charset="0"/>
                </a:rPr>
                <a:t>Veće modifikacije</a:t>
              </a:r>
              <a:endParaRPr kumimoji="0" lang="hr-HR" sz="24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16FA5E5E-7FCA-2C97-7D7E-89E3E161E342}"/>
                </a:ext>
              </a:extLst>
            </p:cNvPr>
            <p:cNvSpPr txBox="1"/>
            <p:nvPr/>
          </p:nvSpPr>
          <p:spPr>
            <a:xfrm>
              <a:off x="4138476" y="1490733"/>
              <a:ext cx="3534055" cy="85037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r-HR" sz="2200" dirty="0">
                  <a:solidFill>
                    <a:srgbClr val="4472C4">
                      <a:lumMod val="75000"/>
                    </a:srgbClr>
                  </a:solidFill>
                  <a:latin typeface="Calibri" panose="020F0502020204030204"/>
                </a:rPr>
                <a:t>promjene u </a:t>
              </a:r>
              <a:r>
                <a:rPr kumimoji="0" lang="hr-HR" sz="2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partnerstvu</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proračunska preraspodjela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trajanje projekta</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r-HR" sz="2200" dirty="0">
                  <a:solidFill>
                    <a:srgbClr val="4472C4">
                      <a:lumMod val="75000"/>
                    </a:srgbClr>
                  </a:solidFill>
                  <a:latin typeface="Calibri" panose="020F0502020204030204"/>
                </a:rPr>
                <a:t>r</a:t>
              </a:r>
              <a:r>
                <a:rPr kumimoji="0" lang="hr-HR" sz="2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ezultati/outputi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r-HR" sz="2200" dirty="0">
                  <a:solidFill>
                    <a:srgbClr val="4472C4">
                      <a:lumMod val="75000"/>
                    </a:srgbClr>
                  </a:solidFill>
                  <a:latin typeface="Calibri" panose="020F0502020204030204"/>
                </a:rPr>
                <a:t>lokacije/vrste investicija</a:t>
              </a:r>
              <a:endParaRPr kumimoji="0" lang="hr-HR" sz="22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grpSp>
      <p:grpSp>
        <p:nvGrpSpPr>
          <p:cNvPr id="2" name="Group 1">
            <a:extLst>
              <a:ext uri="{FF2B5EF4-FFF2-40B4-BE49-F238E27FC236}">
                <a16:creationId xmlns:a16="http://schemas.microsoft.com/office/drawing/2014/main" id="{992F5CE1-424B-9598-E66C-173A0243BA8D}"/>
              </a:ext>
            </a:extLst>
          </p:cNvPr>
          <p:cNvGrpSpPr/>
          <p:nvPr/>
        </p:nvGrpSpPr>
        <p:grpSpPr>
          <a:xfrm rot="5400000">
            <a:off x="8629090" y="1115749"/>
            <a:ext cx="1955220" cy="3415871"/>
            <a:chOff x="5646000" y="1298532"/>
            <a:chExt cx="900000" cy="1540836"/>
          </a:xfrm>
        </p:grpSpPr>
        <p:grpSp>
          <p:nvGrpSpPr>
            <p:cNvPr id="3" name="Group 2">
              <a:extLst>
                <a:ext uri="{FF2B5EF4-FFF2-40B4-BE49-F238E27FC236}">
                  <a16:creationId xmlns:a16="http://schemas.microsoft.com/office/drawing/2014/main" id="{67340134-179B-C630-A001-4C9CC4DA98FC}"/>
                </a:ext>
              </a:extLst>
            </p:cNvPr>
            <p:cNvGrpSpPr/>
            <p:nvPr/>
          </p:nvGrpSpPr>
          <p:grpSpPr>
            <a:xfrm>
              <a:off x="6042000" y="2223011"/>
              <a:ext cx="108000" cy="616357"/>
              <a:chOff x="6042000" y="2025600"/>
              <a:chExt cx="108000" cy="616357"/>
            </a:xfrm>
          </p:grpSpPr>
          <p:sp>
            <p:nvSpPr>
              <p:cNvPr id="9" name="Oval 8">
                <a:extLst>
                  <a:ext uri="{FF2B5EF4-FFF2-40B4-BE49-F238E27FC236}">
                    <a16:creationId xmlns:a16="http://schemas.microsoft.com/office/drawing/2014/main" id="{1412B294-78D0-8ED9-BFA3-C3358AE1089E}"/>
                  </a:ext>
                </a:extLst>
              </p:cNvPr>
              <p:cNvSpPr/>
              <p:nvPr/>
            </p:nvSpPr>
            <p:spPr>
              <a:xfrm>
                <a:off x="6042000" y="2533957"/>
                <a:ext cx="108000" cy="108000"/>
              </a:xfrm>
              <a:prstGeom prst="ellipse">
                <a:avLst/>
              </a:prstGeom>
              <a:noFill/>
              <a:ln w="6350">
                <a:solidFill>
                  <a:srgbClr val="F0506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10" name="Straight Connector 9">
                <a:extLst>
                  <a:ext uri="{FF2B5EF4-FFF2-40B4-BE49-F238E27FC236}">
                    <a16:creationId xmlns:a16="http://schemas.microsoft.com/office/drawing/2014/main" id="{A6A5F956-57F3-354B-42F3-9257F62470E4}"/>
                  </a:ext>
                </a:extLst>
              </p:cNvPr>
              <p:cNvCxnSpPr>
                <a:cxnSpLocks/>
              </p:cNvCxnSpPr>
              <p:nvPr/>
            </p:nvCxnSpPr>
            <p:spPr>
              <a:xfrm flipV="1">
                <a:off x="6096000" y="2025600"/>
                <a:ext cx="0" cy="508357"/>
              </a:xfrm>
              <a:prstGeom prst="line">
                <a:avLst/>
              </a:prstGeom>
              <a:ln w="6350">
                <a:solidFill>
                  <a:srgbClr val="F0506E"/>
                </a:solidFill>
                <a:prstDash val="sysDash"/>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FD69D5C-E526-6157-E591-58BE23B8C542}"/>
                </a:ext>
              </a:extLst>
            </p:cNvPr>
            <p:cNvGrpSpPr/>
            <p:nvPr/>
          </p:nvGrpSpPr>
          <p:grpSpPr>
            <a:xfrm>
              <a:off x="5646000" y="1298532"/>
              <a:ext cx="900000" cy="948255"/>
              <a:chOff x="3352800" y="1676400"/>
              <a:chExt cx="900000" cy="948255"/>
            </a:xfrm>
          </p:grpSpPr>
          <p:sp>
            <p:nvSpPr>
              <p:cNvPr id="7" name="Oval 6">
                <a:extLst>
                  <a:ext uri="{FF2B5EF4-FFF2-40B4-BE49-F238E27FC236}">
                    <a16:creationId xmlns:a16="http://schemas.microsoft.com/office/drawing/2014/main" id="{6C147730-4C9C-8E08-F9FB-1668DCB76BED}"/>
                  </a:ext>
                </a:extLst>
              </p:cNvPr>
              <p:cNvSpPr/>
              <p:nvPr/>
            </p:nvSpPr>
            <p:spPr>
              <a:xfrm>
                <a:off x="3352800" y="1676400"/>
                <a:ext cx="900000" cy="900000"/>
              </a:xfrm>
              <a:prstGeom prst="ellipse">
                <a:avLst/>
              </a:prstGeom>
              <a:noFill/>
              <a:ln w="6350">
                <a:solidFill>
                  <a:srgbClr val="F0506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r-HR" dirty="0"/>
                  <a:t>C</a:t>
                </a:r>
              </a:p>
            </p:txBody>
          </p:sp>
          <p:sp>
            <p:nvSpPr>
              <p:cNvPr id="8" name="TextBox 7">
                <a:extLst>
                  <a:ext uri="{FF2B5EF4-FFF2-40B4-BE49-F238E27FC236}">
                    <a16:creationId xmlns:a16="http://schemas.microsoft.com/office/drawing/2014/main" id="{BDAFA6F3-C844-9467-F7EC-68CDAB1FCE38}"/>
                  </a:ext>
                </a:extLst>
              </p:cNvPr>
              <p:cNvSpPr txBox="1"/>
              <p:nvPr/>
            </p:nvSpPr>
            <p:spPr>
              <a:xfrm rot="16200000">
                <a:off x="3335036" y="1994039"/>
                <a:ext cx="946903" cy="314329"/>
              </a:xfrm>
              <a:prstGeom prst="rect">
                <a:avLst/>
              </a:prstGeom>
              <a:noFill/>
              <a:ln w="6350">
                <a:noFill/>
                <a:prstDash val="sysDash"/>
              </a:ln>
            </p:spPr>
            <p:txBody>
              <a:bodyPr wrap="square" rtlCol="0">
                <a:spAutoFit/>
              </a:bodyPr>
              <a:lstStyle/>
              <a:p>
                <a:pPr algn="ctr"/>
                <a:r>
                  <a:rPr lang="hr-HR" sz="2000" b="1" dirty="0">
                    <a:solidFill>
                      <a:srgbClr val="F0506E"/>
                    </a:solidFill>
                  </a:rPr>
                  <a:t>max 1 mj. prije završetka</a:t>
                </a:r>
              </a:p>
            </p:txBody>
          </p:sp>
        </p:grpSp>
      </p:grpSp>
      <p:grpSp>
        <p:nvGrpSpPr>
          <p:cNvPr id="11" name="Group 10">
            <a:extLst>
              <a:ext uri="{FF2B5EF4-FFF2-40B4-BE49-F238E27FC236}">
                <a16:creationId xmlns:a16="http://schemas.microsoft.com/office/drawing/2014/main" id="{A3A57913-EDE7-E9D7-059C-5C1A3B3E2900}"/>
              </a:ext>
            </a:extLst>
          </p:cNvPr>
          <p:cNvGrpSpPr/>
          <p:nvPr/>
        </p:nvGrpSpPr>
        <p:grpSpPr>
          <a:xfrm rot="5400000">
            <a:off x="8751671" y="3464235"/>
            <a:ext cx="1917089" cy="3451207"/>
            <a:chOff x="5688091" y="1251629"/>
            <a:chExt cx="900000" cy="1587739"/>
          </a:xfrm>
        </p:grpSpPr>
        <p:grpSp>
          <p:nvGrpSpPr>
            <p:cNvPr id="12" name="Group 11">
              <a:extLst>
                <a:ext uri="{FF2B5EF4-FFF2-40B4-BE49-F238E27FC236}">
                  <a16:creationId xmlns:a16="http://schemas.microsoft.com/office/drawing/2014/main" id="{9AC19C73-82FD-0F9E-A73D-C6137AB01BE7}"/>
                </a:ext>
              </a:extLst>
            </p:cNvPr>
            <p:cNvGrpSpPr/>
            <p:nvPr/>
          </p:nvGrpSpPr>
          <p:grpSpPr>
            <a:xfrm>
              <a:off x="6042000" y="2223011"/>
              <a:ext cx="108000" cy="616357"/>
              <a:chOff x="6042000" y="2025600"/>
              <a:chExt cx="108000" cy="616357"/>
            </a:xfrm>
          </p:grpSpPr>
          <p:sp>
            <p:nvSpPr>
              <p:cNvPr id="16" name="Oval 15">
                <a:extLst>
                  <a:ext uri="{FF2B5EF4-FFF2-40B4-BE49-F238E27FC236}">
                    <a16:creationId xmlns:a16="http://schemas.microsoft.com/office/drawing/2014/main" id="{AB7A5483-08E8-22DE-4DB6-DE5781669EE2}"/>
                  </a:ext>
                </a:extLst>
              </p:cNvPr>
              <p:cNvSpPr/>
              <p:nvPr/>
            </p:nvSpPr>
            <p:spPr>
              <a:xfrm>
                <a:off x="6042000" y="2533957"/>
                <a:ext cx="108000" cy="108000"/>
              </a:xfrm>
              <a:prstGeom prst="ellipse">
                <a:avLst/>
              </a:prstGeom>
              <a:noFill/>
              <a:ln w="6350">
                <a:solidFill>
                  <a:srgbClr val="F0506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17" name="Straight Connector 16">
                <a:extLst>
                  <a:ext uri="{FF2B5EF4-FFF2-40B4-BE49-F238E27FC236}">
                    <a16:creationId xmlns:a16="http://schemas.microsoft.com/office/drawing/2014/main" id="{B2452FEF-94C0-943B-B176-5E0B7F0A6016}"/>
                  </a:ext>
                </a:extLst>
              </p:cNvPr>
              <p:cNvCxnSpPr>
                <a:cxnSpLocks/>
              </p:cNvCxnSpPr>
              <p:nvPr/>
            </p:nvCxnSpPr>
            <p:spPr>
              <a:xfrm flipV="1">
                <a:off x="6096000" y="2025600"/>
                <a:ext cx="0" cy="508357"/>
              </a:xfrm>
              <a:prstGeom prst="line">
                <a:avLst/>
              </a:prstGeom>
              <a:ln w="6350">
                <a:solidFill>
                  <a:srgbClr val="F0506E"/>
                </a:solidFill>
                <a:prstDash val="sysDash"/>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B4B7B21D-224F-1212-2D3A-6D3529D2CEC2}"/>
                </a:ext>
              </a:extLst>
            </p:cNvPr>
            <p:cNvGrpSpPr/>
            <p:nvPr/>
          </p:nvGrpSpPr>
          <p:grpSpPr>
            <a:xfrm>
              <a:off x="5688091" y="1251629"/>
              <a:ext cx="900000" cy="946903"/>
              <a:chOff x="3394891" y="1629497"/>
              <a:chExt cx="900000" cy="946903"/>
            </a:xfrm>
          </p:grpSpPr>
          <p:sp>
            <p:nvSpPr>
              <p:cNvPr id="14" name="Oval 13">
                <a:extLst>
                  <a:ext uri="{FF2B5EF4-FFF2-40B4-BE49-F238E27FC236}">
                    <a16:creationId xmlns:a16="http://schemas.microsoft.com/office/drawing/2014/main" id="{00FF6B2D-FD24-7F00-44B1-A6EC179378E7}"/>
                  </a:ext>
                </a:extLst>
              </p:cNvPr>
              <p:cNvSpPr/>
              <p:nvPr/>
            </p:nvSpPr>
            <p:spPr>
              <a:xfrm>
                <a:off x="3394891" y="1676400"/>
                <a:ext cx="900000" cy="900000"/>
              </a:xfrm>
              <a:prstGeom prst="ellipse">
                <a:avLst/>
              </a:prstGeom>
              <a:noFill/>
              <a:ln w="6350">
                <a:solidFill>
                  <a:srgbClr val="F0506E"/>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r-HR" dirty="0"/>
                  <a:t>C</a:t>
                </a:r>
              </a:p>
            </p:txBody>
          </p:sp>
          <p:sp>
            <p:nvSpPr>
              <p:cNvPr id="15" name="TextBox 14">
                <a:extLst>
                  <a:ext uri="{FF2B5EF4-FFF2-40B4-BE49-F238E27FC236}">
                    <a16:creationId xmlns:a16="http://schemas.microsoft.com/office/drawing/2014/main" id="{29E4EF92-F508-4392-3BE6-273E0598B841}"/>
                  </a:ext>
                </a:extLst>
              </p:cNvPr>
              <p:cNvSpPr txBox="1"/>
              <p:nvPr/>
            </p:nvSpPr>
            <p:spPr>
              <a:xfrm rot="16200000">
                <a:off x="3399737" y="1936786"/>
                <a:ext cx="946903" cy="332325"/>
              </a:xfrm>
              <a:prstGeom prst="rect">
                <a:avLst/>
              </a:prstGeom>
              <a:noFill/>
              <a:ln w="6350">
                <a:noFill/>
                <a:prstDash val="sysDash"/>
              </a:ln>
            </p:spPr>
            <p:txBody>
              <a:bodyPr wrap="square" rtlCol="0">
                <a:spAutoFit/>
              </a:bodyPr>
              <a:lstStyle/>
              <a:p>
                <a:pPr algn="ctr"/>
                <a:r>
                  <a:rPr lang="hr-HR" sz="2000" b="1" dirty="0">
                    <a:solidFill>
                      <a:srgbClr val="F0506E"/>
                    </a:solidFill>
                  </a:rPr>
                  <a:t>max 3 mj. prije završetka</a:t>
                </a:r>
              </a:p>
            </p:txBody>
          </p:sp>
        </p:grpSp>
      </p:grpSp>
    </p:spTree>
    <p:extLst>
      <p:ext uri="{BB962C8B-B14F-4D97-AF65-F5344CB8AC3E}">
        <p14:creationId xmlns:p14="http://schemas.microsoft.com/office/powerpoint/2010/main" val="275687874"/>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F49A5D9-7272-E086-2CD3-E2AFD3C874B4}"/>
              </a:ext>
            </a:extLst>
          </p:cNvPr>
          <p:cNvSpPr txBox="1">
            <a:spLocks/>
          </p:cNvSpPr>
          <p:nvPr/>
        </p:nvSpPr>
        <p:spPr>
          <a:xfrm>
            <a:off x="6812280" y="304761"/>
            <a:ext cx="4986412"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400" b="1" dirty="0">
                <a:solidFill>
                  <a:schemeClr val="bg1"/>
                </a:solidFill>
              </a:rPr>
              <a:t>MODIFIKACIJA PROJEKTA</a:t>
            </a:r>
            <a:endParaRPr lang="en-US" sz="3400" b="1" dirty="0">
              <a:solidFill>
                <a:schemeClr val="bg1"/>
              </a:solidFill>
            </a:endParaRPr>
          </a:p>
        </p:txBody>
      </p:sp>
      <p:pic>
        <p:nvPicPr>
          <p:cNvPr id="3" name="Picture 2">
            <a:extLst>
              <a:ext uri="{FF2B5EF4-FFF2-40B4-BE49-F238E27FC236}">
                <a16:creationId xmlns:a16="http://schemas.microsoft.com/office/drawing/2014/main" id="{BDAB3DA4-F0D2-2E47-085C-FDD86C05BDA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10" name="Shape 162">
            <a:extLst>
              <a:ext uri="{FF2B5EF4-FFF2-40B4-BE49-F238E27FC236}">
                <a16:creationId xmlns:a16="http://schemas.microsoft.com/office/drawing/2014/main" id="{D5FCAE5A-3F2A-038F-99DD-CC5847136DDA}"/>
              </a:ext>
            </a:extLst>
          </p:cNvPr>
          <p:cNvSpPr txBox="1">
            <a:spLocks/>
          </p:cNvSpPr>
          <p:nvPr/>
        </p:nvSpPr>
        <p:spPr>
          <a:xfrm>
            <a:off x="739711" y="3292967"/>
            <a:ext cx="2841710" cy="778563"/>
          </a:xfrm>
          <a:prstGeom prst="rect">
            <a:avLst/>
          </a:prstGeom>
        </p:spPr>
        <p:txBody>
          <a:bodyPr vert="horz" lIns="91425" tIns="91425" rIns="91425" bIns="91425"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4FA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r-HR" sz="2400" dirty="0">
                <a:solidFill>
                  <a:schemeClr val="bg1"/>
                </a:solidFill>
                <a:latin typeface="+mn-lt"/>
              </a:rPr>
              <a:t>Tko podnosi</a:t>
            </a:r>
            <a:r>
              <a:rPr lang="en-US" sz="2400" dirty="0">
                <a:solidFill>
                  <a:schemeClr val="bg1"/>
                </a:solidFill>
                <a:latin typeface="+mn-lt"/>
              </a:rPr>
              <a:t>:</a:t>
            </a:r>
            <a:endParaRPr lang="en" sz="2400" dirty="0">
              <a:solidFill>
                <a:schemeClr val="bg1"/>
              </a:solidFill>
              <a:latin typeface="+mn-lt"/>
            </a:endParaRPr>
          </a:p>
        </p:txBody>
      </p:sp>
      <p:grpSp>
        <p:nvGrpSpPr>
          <p:cNvPr id="36" name="Group 35">
            <a:extLst>
              <a:ext uri="{FF2B5EF4-FFF2-40B4-BE49-F238E27FC236}">
                <a16:creationId xmlns:a16="http://schemas.microsoft.com/office/drawing/2014/main" id="{EBC6934D-E2EB-D04A-5D60-4A7BD7823638}"/>
              </a:ext>
            </a:extLst>
          </p:cNvPr>
          <p:cNvGrpSpPr/>
          <p:nvPr/>
        </p:nvGrpSpPr>
        <p:grpSpPr>
          <a:xfrm>
            <a:off x="596284" y="1266395"/>
            <a:ext cx="7670384" cy="1130221"/>
            <a:chOff x="624858" y="1591271"/>
            <a:chExt cx="8684703" cy="778785"/>
          </a:xfrm>
        </p:grpSpPr>
        <p:grpSp>
          <p:nvGrpSpPr>
            <p:cNvPr id="5" name="Shape 149">
              <a:extLst>
                <a:ext uri="{FF2B5EF4-FFF2-40B4-BE49-F238E27FC236}">
                  <a16:creationId xmlns:a16="http://schemas.microsoft.com/office/drawing/2014/main" id="{D254DC22-5B53-66C0-9784-57EA5021F355}"/>
                </a:ext>
              </a:extLst>
            </p:cNvPr>
            <p:cNvGrpSpPr/>
            <p:nvPr/>
          </p:nvGrpSpPr>
          <p:grpSpPr>
            <a:xfrm>
              <a:off x="624858" y="1591271"/>
              <a:ext cx="8566791" cy="778772"/>
              <a:chOff x="424810" y="1177875"/>
              <a:chExt cx="8566791" cy="849900"/>
            </a:xfrm>
          </p:grpSpPr>
          <p:sp>
            <p:nvSpPr>
              <p:cNvPr id="28" name="Shape 150">
                <a:extLst>
                  <a:ext uri="{FF2B5EF4-FFF2-40B4-BE49-F238E27FC236}">
                    <a16:creationId xmlns:a16="http://schemas.microsoft.com/office/drawing/2014/main" id="{39065F6B-483C-35E4-E015-BB4417D459E6}"/>
                  </a:ext>
                </a:extLst>
              </p:cNvPr>
              <p:cNvSpPr/>
              <p:nvPr/>
            </p:nvSpPr>
            <p:spPr>
              <a:xfrm>
                <a:off x="2790827" y="1177875"/>
                <a:ext cx="6200774" cy="849900"/>
              </a:xfrm>
              <a:prstGeom prst="rect">
                <a:avLst/>
              </a:prstGeom>
              <a:solidFill>
                <a:schemeClr val="bg1"/>
              </a:solidFill>
              <a:ln>
                <a:solidFill>
                  <a:schemeClr val="accent1">
                    <a:lumMod val="75000"/>
                  </a:schemeClr>
                </a:solidFill>
              </a:ln>
            </p:spPr>
            <p:txBody>
              <a:bodyPr lIns="91425" tIns="91425" rIns="91425" bIns="91425" anchor="ctr" anchorCtr="0">
                <a:noAutofit/>
              </a:bodyPr>
              <a:lstStyle/>
              <a:p>
                <a:pPr lvl="0">
                  <a:spcBef>
                    <a:spcPts val="0"/>
                  </a:spcBef>
                  <a:buNone/>
                </a:pPr>
                <a:endParaRPr sz="2400" dirty="0"/>
              </a:p>
            </p:txBody>
          </p:sp>
          <p:sp>
            <p:nvSpPr>
              <p:cNvPr id="29" name="Shape 151">
                <a:extLst>
                  <a:ext uri="{FF2B5EF4-FFF2-40B4-BE49-F238E27FC236}">
                    <a16:creationId xmlns:a16="http://schemas.microsoft.com/office/drawing/2014/main" id="{0EE53926-6985-EFC1-A100-DE183232AD9D}"/>
                  </a:ext>
                </a:extLst>
              </p:cNvPr>
              <p:cNvSpPr/>
              <p:nvPr/>
            </p:nvSpPr>
            <p:spPr>
              <a:xfrm>
                <a:off x="424810" y="1177875"/>
                <a:ext cx="3200194" cy="849899"/>
              </a:xfrm>
              <a:prstGeom prst="homePlate">
                <a:avLst>
                  <a:gd name="adj" fmla="val 26719"/>
                </a:avLst>
              </a:prstGeom>
              <a:solidFill>
                <a:schemeClr val="accent1">
                  <a:lumMod val="75000"/>
                </a:schemeClr>
              </a:solidFill>
              <a:ln>
                <a:solidFill>
                  <a:schemeClr val="accent1">
                    <a:lumMod val="75000"/>
                  </a:schemeClr>
                </a:solidFill>
              </a:ln>
            </p:spPr>
            <p:txBody>
              <a:bodyPr lIns="91425" tIns="91425" rIns="91425" bIns="91425" anchor="ctr" anchorCtr="0">
                <a:noAutofit/>
              </a:bodyPr>
              <a:lstStyle/>
              <a:p>
                <a:pPr lvl="0">
                  <a:spcBef>
                    <a:spcPts val="0"/>
                  </a:spcBef>
                  <a:buNone/>
                </a:pPr>
                <a:endParaRPr dirty="0"/>
              </a:p>
            </p:txBody>
          </p:sp>
        </p:grpSp>
        <p:sp>
          <p:nvSpPr>
            <p:cNvPr id="6" name="Shape 152">
              <a:extLst>
                <a:ext uri="{FF2B5EF4-FFF2-40B4-BE49-F238E27FC236}">
                  <a16:creationId xmlns:a16="http://schemas.microsoft.com/office/drawing/2014/main" id="{504BE1A3-5F74-AC7C-80FD-A3E64A23D1AB}"/>
                </a:ext>
              </a:extLst>
            </p:cNvPr>
            <p:cNvSpPr txBox="1">
              <a:spLocks/>
            </p:cNvSpPr>
            <p:nvPr/>
          </p:nvSpPr>
          <p:spPr>
            <a:xfrm>
              <a:off x="1263298" y="1591493"/>
              <a:ext cx="2234447" cy="778563"/>
            </a:xfrm>
            <a:prstGeom prst="rect">
              <a:avLst/>
            </a:prstGeom>
          </p:spPr>
          <p:txBody>
            <a:bodyPr vert="horz" lIns="91425" tIns="91425" rIns="91425" bIns="91425"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4FA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r-HR" sz="2400" dirty="0">
                  <a:solidFill>
                    <a:schemeClr val="bg1"/>
                  </a:solidFill>
                  <a:latin typeface="+mn-lt"/>
                </a:rPr>
                <a:t>Dostava zahtjeva</a:t>
              </a:r>
              <a:endParaRPr lang="en" sz="2400" dirty="0">
                <a:solidFill>
                  <a:schemeClr val="bg1"/>
                </a:solidFill>
                <a:latin typeface="+mn-lt"/>
              </a:endParaRPr>
            </a:p>
          </p:txBody>
        </p:sp>
        <p:sp>
          <p:nvSpPr>
            <p:cNvPr id="30" name="Rectangle 29">
              <a:extLst>
                <a:ext uri="{FF2B5EF4-FFF2-40B4-BE49-F238E27FC236}">
                  <a16:creationId xmlns:a16="http://schemas.microsoft.com/office/drawing/2014/main" id="{3730EAA2-00F9-01A8-5F6D-FC106B4545FA}"/>
                </a:ext>
              </a:extLst>
            </p:cNvPr>
            <p:cNvSpPr/>
            <p:nvPr/>
          </p:nvSpPr>
          <p:spPr>
            <a:xfrm>
              <a:off x="764208" y="1864209"/>
              <a:ext cx="407606" cy="24806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1</a:t>
              </a:r>
              <a:endParaRPr lang="en-US" dirty="0"/>
            </a:p>
          </p:txBody>
        </p:sp>
        <p:sp>
          <p:nvSpPr>
            <p:cNvPr id="35" name="TextBox 34">
              <a:extLst>
                <a:ext uri="{FF2B5EF4-FFF2-40B4-BE49-F238E27FC236}">
                  <a16:creationId xmlns:a16="http://schemas.microsoft.com/office/drawing/2014/main" id="{4DBE9814-99D6-49E6-0AC1-202DA441F5D6}"/>
                </a:ext>
              </a:extLst>
            </p:cNvPr>
            <p:cNvSpPr txBox="1"/>
            <p:nvPr/>
          </p:nvSpPr>
          <p:spPr>
            <a:xfrm>
              <a:off x="4034447" y="1720462"/>
              <a:ext cx="5275114" cy="530188"/>
            </a:xfrm>
            <a:prstGeom prst="rect">
              <a:avLst/>
            </a:prstGeom>
            <a:noFill/>
          </p:spPr>
          <p:txBody>
            <a:bodyPr wrap="square" rtlCol="0">
              <a:spAutoFit/>
            </a:bodyPr>
            <a:lstStyle/>
            <a:p>
              <a:r>
                <a:rPr lang="hr-HR" sz="2200" dirty="0">
                  <a:solidFill>
                    <a:srgbClr val="004FA8"/>
                  </a:solidFill>
                </a:rPr>
                <a:t>LP popunjene programske obrasce </a:t>
              </a:r>
              <a:r>
                <a:rPr lang="hr-HR" sz="2200" b="1" dirty="0">
                  <a:solidFill>
                    <a:srgbClr val="004FA8"/>
                  </a:solidFill>
                </a:rPr>
                <a:t>e-mailom</a:t>
              </a:r>
              <a:r>
                <a:rPr lang="hr-HR" sz="2200" dirty="0">
                  <a:solidFill>
                    <a:srgbClr val="004FA8"/>
                  </a:solidFill>
                </a:rPr>
                <a:t> dostavlja u JS.</a:t>
              </a:r>
              <a:endParaRPr lang="en-US" sz="2200" dirty="0">
                <a:solidFill>
                  <a:srgbClr val="004FA8"/>
                </a:solidFill>
              </a:endParaRPr>
            </a:p>
          </p:txBody>
        </p:sp>
      </p:grpSp>
      <p:grpSp>
        <p:nvGrpSpPr>
          <p:cNvPr id="41" name="Group 40">
            <a:extLst>
              <a:ext uri="{FF2B5EF4-FFF2-40B4-BE49-F238E27FC236}">
                <a16:creationId xmlns:a16="http://schemas.microsoft.com/office/drawing/2014/main" id="{AA3975AA-8663-7717-9082-6915FBB2E544}"/>
              </a:ext>
            </a:extLst>
          </p:cNvPr>
          <p:cNvGrpSpPr/>
          <p:nvPr/>
        </p:nvGrpSpPr>
        <p:grpSpPr>
          <a:xfrm>
            <a:off x="581006" y="2631876"/>
            <a:ext cx="7566242" cy="1130219"/>
            <a:chOff x="624859" y="1591271"/>
            <a:chExt cx="8566790" cy="778785"/>
          </a:xfrm>
        </p:grpSpPr>
        <p:grpSp>
          <p:nvGrpSpPr>
            <p:cNvPr id="42" name="Shape 149">
              <a:extLst>
                <a:ext uri="{FF2B5EF4-FFF2-40B4-BE49-F238E27FC236}">
                  <a16:creationId xmlns:a16="http://schemas.microsoft.com/office/drawing/2014/main" id="{1AF8D4F3-2FA4-B391-9C90-3565580626D0}"/>
                </a:ext>
              </a:extLst>
            </p:cNvPr>
            <p:cNvGrpSpPr/>
            <p:nvPr/>
          </p:nvGrpSpPr>
          <p:grpSpPr>
            <a:xfrm>
              <a:off x="624859" y="1591271"/>
              <a:ext cx="8566790" cy="778772"/>
              <a:chOff x="424811" y="1177875"/>
              <a:chExt cx="8566790" cy="849900"/>
            </a:xfrm>
          </p:grpSpPr>
          <p:sp>
            <p:nvSpPr>
              <p:cNvPr id="46" name="Shape 150">
                <a:extLst>
                  <a:ext uri="{FF2B5EF4-FFF2-40B4-BE49-F238E27FC236}">
                    <a16:creationId xmlns:a16="http://schemas.microsoft.com/office/drawing/2014/main" id="{1363D11E-6577-311F-480A-D5D8C75CB782}"/>
                  </a:ext>
                </a:extLst>
              </p:cNvPr>
              <p:cNvSpPr/>
              <p:nvPr/>
            </p:nvSpPr>
            <p:spPr>
              <a:xfrm>
                <a:off x="2790827" y="1177875"/>
                <a:ext cx="6200774" cy="849900"/>
              </a:xfrm>
              <a:prstGeom prst="rect">
                <a:avLst/>
              </a:prstGeom>
              <a:solidFill>
                <a:schemeClr val="bg1"/>
              </a:solidFill>
              <a:ln>
                <a:solidFill>
                  <a:schemeClr val="accent1">
                    <a:lumMod val="75000"/>
                  </a:schemeClr>
                </a:solidFill>
              </a:ln>
            </p:spPr>
            <p:txBody>
              <a:bodyPr lIns="91425" tIns="91425" rIns="91425" bIns="91425" anchor="ctr" anchorCtr="0">
                <a:noAutofit/>
              </a:bodyPr>
              <a:lstStyle/>
              <a:p>
                <a:pPr lvl="0">
                  <a:spcBef>
                    <a:spcPts val="0"/>
                  </a:spcBef>
                  <a:buNone/>
                </a:pPr>
                <a:endParaRPr sz="2400" dirty="0"/>
              </a:p>
            </p:txBody>
          </p:sp>
          <p:sp>
            <p:nvSpPr>
              <p:cNvPr id="47" name="Shape 151">
                <a:extLst>
                  <a:ext uri="{FF2B5EF4-FFF2-40B4-BE49-F238E27FC236}">
                    <a16:creationId xmlns:a16="http://schemas.microsoft.com/office/drawing/2014/main" id="{F36A3396-25A6-BA16-B22D-C1C1BCEA100D}"/>
                  </a:ext>
                </a:extLst>
              </p:cNvPr>
              <p:cNvSpPr/>
              <p:nvPr/>
            </p:nvSpPr>
            <p:spPr>
              <a:xfrm>
                <a:off x="424811" y="1177875"/>
                <a:ext cx="3217493" cy="849899"/>
              </a:xfrm>
              <a:prstGeom prst="homePlate">
                <a:avLst>
                  <a:gd name="adj" fmla="val 26719"/>
                </a:avLst>
              </a:prstGeom>
              <a:solidFill>
                <a:schemeClr val="accent1">
                  <a:lumMod val="75000"/>
                </a:schemeClr>
              </a:solidFill>
              <a:ln>
                <a:solidFill>
                  <a:schemeClr val="accent1">
                    <a:lumMod val="75000"/>
                  </a:schemeClr>
                </a:solidFill>
              </a:ln>
            </p:spPr>
            <p:txBody>
              <a:bodyPr lIns="91425" tIns="91425" rIns="91425" bIns="91425" anchor="ctr" anchorCtr="0">
                <a:noAutofit/>
              </a:bodyPr>
              <a:lstStyle/>
              <a:p>
                <a:pPr lvl="0">
                  <a:spcBef>
                    <a:spcPts val="0"/>
                  </a:spcBef>
                  <a:buNone/>
                </a:pPr>
                <a:endParaRPr/>
              </a:p>
            </p:txBody>
          </p:sp>
        </p:grpSp>
        <p:sp>
          <p:nvSpPr>
            <p:cNvPr id="43" name="Shape 152">
              <a:extLst>
                <a:ext uri="{FF2B5EF4-FFF2-40B4-BE49-F238E27FC236}">
                  <a16:creationId xmlns:a16="http://schemas.microsoft.com/office/drawing/2014/main" id="{C9186541-A576-CF82-22F7-50F7C8168B3B}"/>
                </a:ext>
              </a:extLst>
            </p:cNvPr>
            <p:cNvSpPr txBox="1">
              <a:spLocks/>
            </p:cNvSpPr>
            <p:nvPr/>
          </p:nvSpPr>
          <p:spPr>
            <a:xfrm>
              <a:off x="1263298" y="1591493"/>
              <a:ext cx="2234447" cy="778563"/>
            </a:xfrm>
            <a:prstGeom prst="rect">
              <a:avLst/>
            </a:prstGeom>
          </p:spPr>
          <p:txBody>
            <a:bodyPr vert="horz" lIns="91425" tIns="91425" rIns="91425" bIns="91425"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4FA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r-HR" sz="2400" dirty="0">
                  <a:solidFill>
                    <a:schemeClr val="bg1"/>
                  </a:solidFill>
                  <a:latin typeface="+mn-lt"/>
                </a:rPr>
                <a:t>Razmatranje/odobrenje</a:t>
              </a:r>
              <a:endParaRPr lang="en" sz="2400" dirty="0">
                <a:solidFill>
                  <a:schemeClr val="bg1"/>
                </a:solidFill>
                <a:latin typeface="+mn-lt"/>
              </a:endParaRPr>
            </a:p>
          </p:txBody>
        </p:sp>
        <p:sp>
          <p:nvSpPr>
            <p:cNvPr id="44" name="Rectangle 43">
              <a:extLst>
                <a:ext uri="{FF2B5EF4-FFF2-40B4-BE49-F238E27FC236}">
                  <a16:creationId xmlns:a16="http://schemas.microsoft.com/office/drawing/2014/main" id="{ABBA28B1-D02B-6C7A-3BDE-D5C2F7B9E729}"/>
                </a:ext>
              </a:extLst>
            </p:cNvPr>
            <p:cNvSpPr/>
            <p:nvPr/>
          </p:nvSpPr>
          <p:spPr>
            <a:xfrm>
              <a:off x="764208" y="1864209"/>
              <a:ext cx="407606" cy="24806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2</a:t>
              </a:r>
              <a:endParaRPr lang="en-US" dirty="0"/>
            </a:p>
          </p:txBody>
        </p:sp>
        <p:sp>
          <p:nvSpPr>
            <p:cNvPr id="45" name="TextBox 44">
              <a:extLst>
                <a:ext uri="{FF2B5EF4-FFF2-40B4-BE49-F238E27FC236}">
                  <a16:creationId xmlns:a16="http://schemas.microsoft.com/office/drawing/2014/main" id="{115498C3-1E2F-CF64-90B1-D44E90A06695}"/>
                </a:ext>
              </a:extLst>
            </p:cNvPr>
            <p:cNvSpPr txBox="1"/>
            <p:nvPr/>
          </p:nvSpPr>
          <p:spPr>
            <a:xfrm>
              <a:off x="3994634" y="1689610"/>
              <a:ext cx="4999147" cy="530189"/>
            </a:xfrm>
            <a:prstGeom prst="rect">
              <a:avLst/>
            </a:prstGeom>
            <a:noFill/>
          </p:spPr>
          <p:txBody>
            <a:bodyPr wrap="square" rtlCol="0">
              <a:spAutoFit/>
            </a:bodyPr>
            <a:lstStyle/>
            <a:p>
              <a:r>
                <a:rPr lang="hr-HR" sz="2200" dirty="0">
                  <a:solidFill>
                    <a:srgbClr val="004FA8"/>
                  </a:solidFill>
                </a:rPr>
                <a:t>JS (male modifikacije), MA/MC (velike modifikacije).</a:t>
              </a:r>
              <a:endParaRPr lang="en-US" sz="2200" dirty="0">
                <a:solidFill>
                  <a:srgbClr val="004FA8"/>
                </a:solidFill>
              </a:endParaRPr>
            </a:p>
          </p:txBody>
        </p:sp>
      </p:grpSp>
      <p:grpSp>
        <p:nvGrpSpPr>
          <p:cNvPr id="48" name="Group 47">
            <a:extLst>
              <a:ext uri="{FF2B5EF4-FFF2-40B4-BE49-F238E27FC236}">
                <a16:creationId xmlns:a16="http://schemas.microsoft.com/office/drawing/2014/main" id="{F88EB4FB-C800-DD89-FD83-B37C86D87515}"/>
              </a:ext>
            </a:extLst>
          </p:cNvPr>
          <p:cNvGrpSpPr/>
          <p:nvPr/>
        </p:nvGrpSpPr>
        <p:grpSpPr>
          <a:xfrm>
            <a:off x="581005" y="3976130"/>
            <a:ext cx="7566243" cy="1130221"/>
            <a:chOff x="624858" y="1591271"/>
            <a:chExt cx="8566791" cy="778785"/>
          </a:xfrm>
        </p:grpSpPr>
        <p:grpSp>
          <p:nvGrpSpPr>
            <p:cNvPr id="49" name="Shape 149">
              <a:extLst>
                <a:ext uri="{FF2B5EF4-FFF2-40B4-BE49-F238E27FC236}">
                  <a16:creationId xmlns:a16="http://schemas.microsoft.com/office/drawing/2014/main" id="{D6448505-E454-8524-39B1-22129C2048CB}"/>
                </a:ext>
              </a:extLst>
            </p:cNvPr>
            <p:cNvGrpSpPr/>
            <p:nvPr/>
          </p:nvGrpSpPr>
          <p:grpSpPr>
            <a:xfrm>
              <a:off x="624858" y="1591271"/>
              <a:ext cx="8566791" cy="778772"/>
              <a:chOff x="424810" y="1177875"/>
              <a:chExt cx="8566791" cy="849900"/>
            </a:xfrm>
          </p:grpSpPr>
          <p:sp>
            <p:nvSpPr>
              <p:cNvPr id="53" name="Shape 150">
                <a:extLst>
                  <a:ext uri="{FF2B5EF4-FFF2-40B4-BE49-F238E27FC236}">
                    <a16:creationId xmlns:a16="http://schemas.microsoft.com/office/drawing/2014/main" id="{DD423333-3B45-14D0-9A71-55E0D306973E}"/>
                  </a:ext>
                </a:extLst>
              </p:cNvPr>
              <p:cNvSpPr/>
              <p:nvPr/>
            </p:nvSpPr>
            <p:spPr>
              <a:xfrm>
                <a:off x="2790827" y="1177875"/>
                <a:ext cx="6200774" cy="849900"/>
              </a:xfrm>
              <a:prstGeom prst="rect">
                <a:avLst/>
              </a:prstGeom>
              <a:solidFill>
                <a:schemeClr val="bg1"/>
              </a:solidFill>
              <a:ln>
                <a:solidFill>
                  <a:schemeClr val="accent1">
                    <a:lumMod val="75000"/>
                  </a:schemeClr>
                </a:solidFill>
              </a:ln>
            </p:spPr>
            <p:txBody>
              <a:bodyPr lIns="91425" tIns="91425" rIns="91425" bIns="91425" anchor="ctr" anchorCtr="0">
                <a:noAutofit/>
              </a:bodyPr>
              <a:lstStyle/>
              <a:p>
                <a:pPr lvl="0">
                  <a:spcBef>
                    <a:spcPts val="0"/>
                  </a:spcBef>
                  <a:buNone/>
                </a:pPr>
                <a:endParaRPr sz="2400" dirty="0"/>
              </a:p>
            </p:txBody>
          </p:sp>
          <p:sp>
            <p:nvSpPr>
              <p:cNvPr id="54" name="Shape 151">
                <a:extLst>
                  <a:ext uri="{FF2B5EF4-FFF2-40B4-BE49-F238E27FC236}">
                    <a16:creationId xmlns:a16="http://schemas.microsoft.com/office/drawing/2014/main" id="{5AB3D599-8170-5D40-0852-7A86F525D5F1}"/>
                  </a:ext>
                </a:extLst>
              </p:cNvPr>
              <p:cNvSpPr/>
              <p:nvPr/>
            </p:nvSpPr>
            <p:spPr>
              <a:xfrm>
                <a:off x="424810" y="1177875"/>
                <a:ext cx="3192255" cy="849899"/>
              </a:xfrm>
              <a:prstGeom prst="homePlate">
                <a:avLst>
                  <a:gd name="adj" fmla="val 26719"/>
                </a:avLst>
              </a:prstGeom>
              <a:solidFill>
                <a:schemeClr val="accent1">
                  <a:lumMod val="75000"/>
                </a:schemeClr>
              </a:solidFill>
              <a:ln>
                <a:solidFill>
                  <a:schemeClr val="accent1">
                    <a:lumMod val="75000"/>
                  </a:schemeClr>
                </a:solidFill>
              </a:ln>
            </p:spPr>
            <p:txBody>
              <a:bodyPr lIns="91425" tIns="91425" rIns="91425" bIns="91425" anchor="ctr" anchorCtr="0">
                <a:noAutofit/>
              </a:bodyPr>
              <a:lstStyle/>
              <a:p>
                <a:pPr lvl="0">
                  <a:spcBef>
                    <a:spcPts val="0"/>
                  </a:spcBef>
                  <a:buNone/>
                </a:pPr>
                <a:endParaRPr/>
              </a:p>
            </p:txBody>
          </p:sp>
        </p:grpSp>
        <p:sp>
          <p:nvSpPr>
            <p:cNvPr id="50" name="Shape 152">
              <a:extLst>
                <a:ext uri="{FF2B5EF4-FFF2-40B4-BE49-F238E27FC236}">
                  <a16:creationId xmlns:a16="http://schemas.microsoft.com/office/drawing/2014/main" id="{A26BFEA6-D4AA-E79C-E66F-E20438E676A1}"/>
                </a:ext>
              </a:extLst>
            </p:cNvPr>
            <p:cNvSpPr txBox="1">
              <a:spLocks/>
            </p:cNvSpPr>
            <p:nvPr/>
          </p:nvSpPr>
          <p:spPr>
            <a:xfrm>
              <a:off x="1263298" y="1591493"/>
              <a:ext cx="2234447" cy="778563"/>
            </a:xfrm>
            <a:prstGeom prst="rect">
              <a:avLst/>
            </a:prstGeom>
          </p:spPr>
          <p:txBody>
            <a:bodyPr vert="horz" lIns="91425" tIns="91425" rIns="91425" bIns="91425"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4FA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r-HR" sz="2400" dirty="0">
                  <a:solidFill>
                    <a:schemeClr val="bg1"/>
                  </a:solidFill>
                  <a:latin typeface="+mn-lt"/>
                </a:rPr>
                <a:t>Otvaranje modifikacije</a:t>
              </a:r>
              <a:endParaRPr lang="en" sz="2400" dirty="0">
                <a:solidFill>
                  <a:schemeClr val="bg1"/>
                </a:solidFill>
                <a:latin typeface="+mn-lt"/>
              </a:endParaRPr>
            </a:p>
          </p:txBody>
        </p:sp>
        <p:sp>
          <p:nvSpPr>
            <p:cNvPr id="51" name="Rectangle 50">
              <a:extLst>
                <a:ext uri="{FF2B5EF4-FFF2-40B4-BE49-F238E27FC236}">
                  <a16:creationId xmlns:a16="http://schemas.microsoft.com/office/drawing/2014/main" id="{335601F4-CF01-3221-47D9-3D132AD8349A}"/>
                </a:ext>
              </a:extLst>
            </p:cNvPr>
            <p:cNvSpPr/>
            <p:nvPr/>
          </p:nvSpPr>
          <p:spPr>
            <a:xfrm>
              <a:off x="764208" y="1864209"/>
              <a:ext cx="407606" cy="24806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3</a:t>
              </a:r>
              <a:endParaRPr lang="en-US" dirty="0"/>
            </a:p>
          </p:txBody>
        </p:sp>
        <p:sp>
          <p:nvSpPr>
            <p:cNvPr id="52" name="TextBox 51">
              <a:extLst>
                <a:ext uri="{FF2B5EF4-FFF2-40B4-BE49-F238E27FC236}">
                  <a16:creationId xmlns:a16="http://schemas.microsoft.com/office/drawing/2014/main" id="{4A383462-E0C3-FACF-FF1C-3EAB6BFFC476}"/>
                </a:ext>
              </a:extLst>
            </p:cNvPr>
            <p:cNvSpPr txBox="1"/>
            <p:nvPr/>
          </p:nvSpPr>
          <p:spPr>
            <a:xfrm>
              <a:off x="3929975" y="1718481"/>
              <a:ext cx="5031380" cy="530188"/>
            </a:xfrm>
            <a:prstGeom prst="rect">
              <a:avLst/>
            </a:prstGeom>
            <a:noFill/>
          </p:spPr>
          <p:txBody>
            <a:bodyPr wrap="square" rtlCol="0">
              <a:spAutoFit/>
            </a:bodyPr>
            <a:lstStyle/>
            <a:p>
              <a:r>
                <a:rPr lang="hr-HR" sz="2200" dirty="0">
                  <a:solidFill>
                    <a:srgbClr val="004FA8"/>
                  </a:solidFill>
                </a:rPr>
                <a:t>JS otvara modifikaciju u Jemsu, LP unosi izmjene.</a:t>
              </a:r>
              <a:endParaRPr lang="en-US" sz="2200" dirty="0">
                <a:solidFill>
                  <a:srgbClr val="004FA8"/>
                </a:solidFill>
              </a:endParaRPr>
            </a:p>
          </p:txBody>
        </p:sp>
      </p:grpSp>
      <p:grpSp>
        <p:nvGrpSpPr>
          <p:cNvPr id="55" name="Group 54">
            <a:extLst>
              <a:ext uri="{FF2B5EF4-FFF2-40B4-BE49-F238E27FC236}">
                <a16:creationId xmlns:a16="http://schemas.microsoft.com/office/drawing/2014/main" id="{86266FBB-CE59-482F-D33B-19FD13C26295}"/>
              </a:ext>
            </a:extLst>
          </p:cNvPr>
          <p:cNvGrpSpPr/>
          <p:nvPr/>
        </p:nvGrpSpPr>
        <p:grpSpPr>
          <a:xfrm>
            <a:off x="581005" y="5324622"/>
            <a:ext cx="7599955" cy="1130223"/>
            <a:chOff x="624858" y="1591270"/>
            <a:chExt cx="8604961" cy="778786"/>
          </a:xfrm>
        </p:grpSpPr>
        <p:grpSp>
          <p:nvGrpSpPr>
            <p:cNvPr id="56" name="Shape 149">
              <a:extLst>
                <a:ext uri="{FF2B5EF4-FFF2-40B4-BE49-F238E27FC236}">
                  <a16:creationId xmlns:a16="http://schemas.microsoft.com/office/drawing/2014/main" id="{494F8C2C-F928-83CC-7B51-37C539F37C0D}"/>
                </a:ext>
              </a:extLst>
            </p:cNvPr>
            <p:cNvGrpSpPr/>
            <p:nvPr/>
          </p:nvGrpSpPr>
          <p:grpSpPr>
            <a:xfrm>
              <a:off x="624858" y="1591270"/>
              <a:ext cx="8566791" cy="778774"/>
              <a:chOff x="424810" y="1177873"/>
              <a:chExt cx="8566791" cy="849902"/>
            </a:xfrm>
          </p:grpSpPr>
          <p:sp>
            <p:nvSpPr>
              <p:cNvPr id="60" name="Shape 150">
                <a:extLst>
                  <a:ext uri="{FF2B5EF4-FFF2-40B4-BE49-F238E27FC236}">
                    <a16:creationId xmlns:a16="http://schemas.microsoft.com/office/drawing/2014/main" id="{36D63FEA-2825-E311-B6DD-C40428E345FB}"/>
                  </a:ext>
                </a:extLst>
              </p:cNvPr>
              <p:cNvSpPr/>
              <p:nvPr/>
            </p:nvSpPr>
            <p:spPr>
              <a:xfrm>
                <a:off x="2790827" y="1177875"/>
                <a:ext cx="6200774" cy="849900"/>
              </a:xfrm>
              <a:prstGeom prst="rect">
                <a:avLst/>
              </a:prstGeom>
              <a:solidFill>
                <a:schemeClr val="bg1"/>
              </a:solidFill>
              <a:ln>
                <a:solidFill>
                  <a:schemeClr val="accent1">
                    <a:lumMod val="75000"/>
                  </a:schemeClr>
                </a:solidFill>
              </a:ln>
            </p:spPr>
            <p:txBody>
              <a:bodyPr lIns="91425" tIns="91425" rIns="91425" bIns="91425" anchor="ctr" anchorCtr="0">
                <a:noAutofit/>
              </a:bodyPr>
              <a:lstStyle/>
              <a:p>
                <a:pPr lvl="0">
                  <a:spcBef>
                    <a:spcPts val="0"/>
                  </a:spcBef>
                  <a:buNone/>
                </a:pPr>
                <a:endParaRPr sz="2400" dirty="0"/>
              </a:p>
            </p:txBody>
          </p:sp>
          <p:sp>
            <p:nvSpPr>
              <p:cNvPr id="61" name="Shape 151">
                <a:extLst>
                  <a:ext uri="{FF2B5EF4-FFF2-40B4-BE49-F238E27FC236}">
                    <a16:creationId xmlns:a16="http://schemas.microsoft.com/office/drawing/2014/main" id="{04CCC573-8B99-857D-DE6C-47E02C195A77}"/>
                  </a:ext>
                </a:extLst>
              </p:cNvPr>
              <p:cNvSpPr/>
              <p:nvPr/>
            </p:nvSpPr>
            <p:spPr>
              <a:xfrm>
                <a:off x="424810" y="1177873"/>
                <a:ext cx="3192256" cy="849899"/>
              </a:xfrm>
              <a:prstGeom prst="homePlate">
                <a:avLst>
                  <a:gd name="adj" fmla="val 26719"/>
                </a:avLst>
              </a:prstGeom>
              <a:solidFill>
                <a:schemeClr val="accent1">
                  <a:lumMod val="75000"/>
                </a:schemeClr>
              </a:solidFill>
              <a:ln>
                <a:solidFill>
                  <a:srgbClr val="4285F4"/>
                </a:solidFill>
              </a:ln>
            </p:spPr>
            <p:txBody>
              <a:bodyPr lIns="91425" tIns="91425" rIns="91425" bIns="91425" anchor="ctr" anchorCtr="0">
                <a:noAutofit/>
              </a:bodyPr>
              <a:lstStyle/>
              <a:p>
                <a:pPr lvl="0">
                  <a:spcBef>
                    <a:spcPts val="0"/>
                  </a:spcBef>
                  <a:buNone/>
                </a:pPr>
                <a:endParaRPr/>
              </a:p>
            </p:txBody>
          </p:sp>
        </p:grpSp>
        <p:sp>
          <p:nvSpPr>
            <p:cNvPr id="57" name="Shape 152">
              <a:extLst>
                <a:ext uri="{FF2B5EF4-FFF2-40B4-BE49-F238E27FC236}">
                  <a16:creationId xmlns:a16="http://schemas.microsoft.com/office/drawing/2014/main" id="{5DA2ABD9-88E6-3D43-894B-B810A5C096B4}"/>
                </a:ext>
              </a:extLst>
            </p:cNvPr>
            <p:cNvSpPr txBox="1">
              <a:spLocks/>
            </p:cNvSpPr>
            <p:nvPr/>
          </p:nvSpPr>
          <p:spPr>
            <a:xfrm>
              <a:off x="1263298" y="1591493"/>
              <a:ext cx="2338124" cy="778563"/>
            </a:xfrm>
            <a:prstGeom prst="rect">
              <a:avLst/>
            </a:prstGeom>
          </p:spPr>
          <p:txBody>
            <a:bodyPr vert="horz" lIns="91425" tIns="91425" rIns="91425" bIns="91425"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4FA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r-HR" sz="2400" dirty="0">
                  <a:solidFill>
                    <a:schemeClr val="bg1"/>
                  </a:solidFill>
                  <a:latin typeface="+mn-lt"/>
                </a:rPr>
                <a:t>Prihvatanje modifikacije</a:t>
              </a:r>
              <a:endParaRPr lang="en" sz="2400" dirty="0">
                <a:solidFill>
                  <a:schemeClr val="bg1"/>
                </a:solidFill>
                <a:latin typeface="+mn-lt"/>
              </a:endParaRPr>
            </a:p>
          </p:txBody>
        </p:sp>
        <p:sp>
          <p:nvSpPr>
            <p:cNvPr id="58" name="Rectangle 57">
              <a:extLst>
                <a:ext uri="{FF2B5EF4-FFF2-40B4-BE49-F238E27FC236}">
                  <a16:creationId xmlns:a16="http://schemas.microsoft.com/office/drawing/2014/main" id="{B96AC4D0-4745-C88B-D63B-B89C01AA10DE}"/>
                </a:ext>
              </a:extLst>
            </p:cNvPr>
            <p:cNvSpPr/>
            <p:nvPr/>
          </p:nvSpPr>
          <p:spPr>
            <a:xfrm>
              <a:off x="764208" y="1864209"/>
              <a:ext cx="407606" cy="248060"/>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4</a:t>
              </a:r>
              <a:endParaRPr lang="en-US" dirty="0"/>
            </a:p>
          </p:txBody>
        </p:sp>
        <p:sp>
          <p:nvSpPr>
            <p:cNvPr id="59" name="TextBox 58">
              <a:extLst>
                <a:ext uri="{FF2B5EF4-FFF2-40B4-BE49-F238E27FC236}">
                  <a16:creationId xmlns:a16="http://schemas.microsoft.com/office/drawing/2014/main" id="{2AC8E16F-E82A-DE48-9802-23E305105E7F}"/>
                </a:ext>
              </a:extLst>
            </p:cNvPr>
            <p:cNvSpPr txBox="1"/>
            <p:nvPr/>
          </p:nvSpPr>
          <p:spPr>
            <a:xfrm>
              <a:off x="3994634" y="1715561"/>
              <a:ext cx="5235185" cy="530187"/>
            </a:xfrm>
            <a:prstGeom prst="rect">
              <a:avLst/>
            </a:prstGeom>
            <a:noFill/>
          </p:spPr>
          <p:txBody>
            <a:bodyPr wrap="square" rtlCol="0">
              <a:spAutoFit/>
            </a:bodyPr>
            <a:lstStyle/>
            <a:p>
              <a:r>
                <a:rPr lang="hr-HR" sz="2200" dirty="0">
                  <a:solidFill>
                    <a:srgbClr val="004FA8"/>
                  </a:solidFill>
                </a:rPr>
                <a:t>Provjera unosa</a:t>
              </a:r>
              <a:r>
                <a:rPr lang="hr-HR" sz="2200">
                  <a:solidFill>
                    <a:srgbClr val="004FA8"/>
                  </a:solidFill>
                </a:rPr>
                <a:t>, prihvatanje </a:t>
              </a:r>
              <a:r>
                <a:rPr lang="hr-HR" sz="2200" dirty="0">
                  <a:solidFill>
                    <a:srgbClr val="004FA8"/>
                  </a:solidFill>
                </a:rPr>
                <a:t>modifikacije</a:t>
              </a:r>
              <a:r>
                <a:rPr lang="hr-HR" sz="2200">
                  <a:solidFill>
                    <a:srgbClr val="004FA8"/>
                  </a:solidFill>
                </a:rPr>
                <a:t>, obavijest LP-u.</a:t>
              </a:r>
              <a:endParaRPr lang="en-US" sz="2200" dirty="0">
                <a:solidFill>
                  <a:srgbClr val="004FA8"/>
                </a:solidFill>
              </a:endParaRPr>
            </a:p>
          </p:txBody>
        </p:sp>
      </p:grpSp>
      <p:pic>
        <p:nvPicPr>
          <p:cNvPr id="9" name="Picture 8" descr="A blue background with black text&#10;&#10;Description automatically generated">
            <a:extLst>
              <a:ext uri="{FF2B5EF4-FFF2-40B4-BE49-F238E27FC236}">
                <a16:creationId xmlns:a16="http://schemas.microsoft.com/office/drawing/2014/main" id="{B38BA267-BE37-A2A2-9CF9-38D112F7D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8873" y="3949876"/>
            <a:ext cx="3149047" cy="1180893"/>
          </a:xfrm>
          <a:prstGeom prst="rect">
            <a:avLst/>
          </a:prstGeom>
        </p:spPr>
      </p:pic>
      <p:pic>
        <p:nvPicPr>
          <p:cNvPr id="12" name="Picture 11" descr="A screen shot of a computer&#10;&#10;Description automatically generated">
            <a:extLst>
              <a:ext uri="{FF2B5EF4-FFF2-40B4-BE49-F238E27FC236}">
                <a16:creationId xmlns:a16="http://schemas.microsoft.com/office/drawing/2014/main" id="{EF80B02C-E56A-469D-1E7B-BFB2DDCD427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38874" y="5274055"/>
            <a:ext cx="2163664" cy="1200389"/>
          </a:xfrm>
          <a:prstGeom prst="rect">
            <a:avLst/>
          </a:prstGeom>
        </p:spPr>
      </p:pic>
      <p:pic>
        <p:nvPicPr>
          <p:cNvPr id="16" name="Picture 15" descr="A form with text and a box&#10;&#10;Description automatically generated with medium confidence">
            <a:extLst>
              <a:ext uri="{FF2B5EF4-FFF2-40B4-BE49-F238E27FC236}">
                <a16:creationId xmlns:a16="http://schemas.microsoft.com/office/drawing/2014/main" id="{48813386-2021-3CCD-1CF8-D947111C62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4775" y="1232286"/>
            <a:ext cx="3523918" cy="1481484"/>
          </a:xfrm>
          <a:prstGeom prst="rect">
            <a:avLst/>
          </a:prstGeom>
        </p:spPr>
      </p:pic>
    </p:spTree>
    <p:extLst>
      <p:ext uri="{BB962C8B-B14F-4D97-AF65-F5344CB8AC3E}">
        <p14:creationId xmlns:p14="http://schemas.microsoft.com/office/powerpoint/2010/main" val="1075656395"/>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35F488-D11C-6CAC-8706-13716622DA8B}"/>
              </a:ext>
            </a:extLst>
          </p:cNvPr>
          <p:cNvSpPr>
            <a:spLocks noGrp="1"/>
          </p:cNvSpPr>
          <p:nvPr>
            <p:ph type="title"/>
          </p:nvPr>
        </p:nvSpPr>
        <p:spPr>
          <a:xfrm>
            <a:off x="6723509" y="330837"/>
            <a:ext cx="5011138" cy="568325"/>
          </a:xfrm>
          <a:solidFill>
            <a:schemeClr val="accent1">
              <a:lumMod val="75000"/>
            </a:schemeClr>
          </a:solidFill>
        </p:spPr>
        <p:txBody>
          <a:bodyPr>
            <a:noAutofit/>
          </a:bodyPr>
          <a:lstStyle/>
          <a:p>
            <a:pPr algn="r"/>
            <a:r>
              <a:rPr lang="hr-HR" sz="3400" b="1" dirty="0">
                <a:solidFill>
                  <a:schemeClr val="bg1"/>
                </a:solidFill>
                <a:latin typeface="+mn-lt"/>
              </a:rPr>
              <a:t>MODIFIKACIJA PROJEKTA</a:t>
            </a:r>
            <a:endParaRPr lang="en-US" sz="3400" b="1" dirty="0">
              <a:solidFill>
                <a:schemeClr val="bg1"/>
              </a:solidFill>
              <a:latin typeface="+mn-lt"/>
            </a:endParaRP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6" name="Oval 5">
            <a:extLst>
              <a:ext uri="{FF2B5EF4-FFF2-40B4-BE49-F238E27FC236}">
                <a16:creationId xmlns:a16="http://schemas.microsoft.com/office/drawing/2014/main" id="{3E2B34F2-B950-7817-7963-8A297E8BD457}"/>
              </a:ext>
            </a:extLst>
          </p:cNvPr>
          <p:cNvSpPr/>
          <p:nvPr/>
        </p:nvSpPr>
        <p:spPr>
          <a:xfrm rot="3519713">
            <a:off x="4903683" y="2946917"/>
            <a:ext cx="1785258" cy="1785258"/>
          </a:xfrm>
          <a:prstGeom prst="ellipse">
            <a:avLst/>
          </a:prstGeom>
          <a:noFill/>
          <a:ln w="127000">
            <a:gradFill>
              <a:gsLst>
                <a:gs pos="0">
                  <a:srgbClr val="4285F4"/>
                </a:gs>
                <a:gs pos="100000">
                  <a:srgbClr val="D65CC5"/>
                </a:gs>
              </a:gsLst>
              <a:lin ang="5400000" scaled="1"/>
            </a:gradFill>
            <a:prstDash val="lgDash"/>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grpSp>
        <p:nvGrpSpPr>
          <p:cNvPr id="24" name="Group 23">
            <a:extLst>
              <a:ext uri="{FF2B5EF4-FFF2-40B4-BE49-F238E27FC236}">
                <a16:creationId xmlns:a16="http://schemas.microsoft.com/office/drawing/2014/main" id="{55EC7ACF-CED6-A010-CBD8-80090CBE5021}"/>
              </a:ext>
            </a:extLst>
          </p:cNvPr>
          <p:cNvGrpSpPr/>
          <p:nvPr/>
        </p:nvGrpSpPr>
        <p:grpSpPr>
          <a:xfrm rot="2821247">
            <a:off x="6779145" y="2643047"/>
            <a:ext cx="108000" cy="616357"/>
            <a:chOff x="6042000" y="2025600"/>
            <a:chExt cx="108000" cy="616357"/>
          </a:xfrm>
        </p:grpSpPr>
        <p:sp>
          <p:nvSpPr>
            <p:cNvPr id="18" name="Oval 17">
              <a:extLst>
                <a:ext uri="{FF2B5EF4-FFF2-40B4-BE49-F238E27FC236}">
                  <a16:creationId xmlns:a16="http://schemas.microsoft.com/office/drawing/2014/main" id="{9744C304-B004-51CF-4E22-54DCC1CC2159}"/>
                </a:ext>
              </a:extLst>
            </p:cNvPr>
            <p:cNvSpPr/>
            <p:nvPr/>
          </p:nvSpPr>
          <p:spPr>
            <a:xfrm>
              <a:off x="6042000" y="2533957"/>
              <a:ext cx="108000" cy="108000"/>
            </a:xfrm>
            <a:prstGeom prst="ellipse">
              <a:avLst/>
            </a:prstGeom>
            <a:noFill/>
            <a:ln w="28575">
              <a:solidFill>
                <a:srgbClr val="4285F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21" name="Straight Connector 20">
              <a:extLst>
                <a:ext uri="{FF2B5EF4-FFF2-40B4-BE49-F238E27FC236}">
                  <a16:creationId xmlns:a16="http://schemas.microsoft.com/office/drawing/2014/main" id="{B0244CA6-149A-107D-8704-77BB4ED69CED}"/>
                </a:ext>
              </a:extLst>
            </p:cNvPr>
            <p:cNvCxnSpPr>
              <a:cxnSpLocks/>
            </p:cNvCxnSpPr>
            <p:nvPr/>
          </p:nvCxnSpPr>
          <p:spPr>
            <a:xfrm flipV="1">
              <a:off x="6096000" y="2025600"/>
              <a:ext cx="0" cy="508357"/>
            </a:xfrm>
            <a:prstGeom prst="line">
              <a:avLst/>
            </a:prstGeom>
            <a:ln w="28575">
              <a:solidFill>
                <a:srgbClr val="4285F4"/>
              </a:solidFill>
              <a:prstDash val="solid"/>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1B9D6B40-EF1E-87B8-5975-DDE565968C47}"/>
              </a:ext>
            </a:extLst>
          </p:cNvPr>
          <p:cNvGrpSpPr/>
          <p:nvPr/>
        </p:nvGrpSpPr>
        <p:grpSpPr>
          <a:xfrm>
            <a:off x="7072446" y="1168242"/>
            <a:ext cx="3596967" cy="1335348"/>
            <a:chOff x="6608075" y="1303028"/>
            <a:chExt cx="2881745" cy="844484"/>
          </a:xfrm>
        </p:grpSpPr>
        <p:sp>
          <p:nvSpPr>
            <p:cNvPr id="28" name="Rectangle: Rounded Corners 27">
              <a:extLst>
                <a:ext uri="{FF2B5EF4-FFF2-40B4-BE49-F238E27FC236}">
                  <a16:creationId xmlns:a16="http://schemas.microsoft.com/office/drawing/2014/main" id="{EED79403-D13F-EBFB-C938-9890B6F6FC7C}"/>
                </a:ext>
              </a:extLst>
            </p:cNvPr>
            <p:cNvSpPr/>
            <p:nvPr/>
          </p:nvSpPr>
          <p:spPr>
            <a:xfrm>
              <a:off x="6608075" y="1303028"/>
              <a:ext cx="2881745" cy="844484"/>
            </a:xfrm>
            <a:prstGeom prst="roundRect">
              <a:avLst/>
            </a:prstGeom>
            <a:noFill/>
            <a:ln w="28575">
              <a:solidFill>
                <a:srgbClr val="4285F4"/>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30" name="TextBox 29">
              <a:extLst>
                <a:ext uri="{FF2B5EF4-FFF2-40B4-BE49-F238E27FC236}">
                  <a16:creationId xmlns:a16="http://schemas.microsoft.com/office/drawing/2014/main" id="{7E4AA556-7B2C-3B7D-F8A9-55680CA0BE9E}"/>
                </a:ext>
              </a:extLst>
            </p:cNvPr>
            <p:cNvSpPr txBox="1"/>
            <p:nvPr/>
          </p:nvSpPr>
          <p:spPr>
            <a:xfrm>
              <a:off x="6663492" y="1355938"/>
              <a:ext cx="2770909" cy="759097"/>
            </a:xfrm>
            <a:prstGeom prst="rect">
              <a:avLst/>
            </a:prstGeom>
            <a:noFill/>
            <a:ln w="28575">
              <a:noFill/>
              <a:prstDash val="solid"/>
            </a:ln>
          </p:spPr>
          <p:txBody>
            <a:bodyPr wrap="square" rtlCol="0">
              <a:spAutoFit/>
            </a:bodyPr>
            <a:lstStyle/>
            <a:p>
              <a:pPr algn="ctr"/>
              <a:r>
                <a:rPr lang="hr-HR" sz="2400" b="1" dirty="0">
                  <a:solidFill>
                    <a:srgbClr val="4285F4"/>
                  </a:solidFill>
                </a:rPr>
                <a:t>Odrađena u Jemsu prije isteka izvještajnog perioda.</a:t>
              </a:r>
            </a:p>
          </p:txBody>
        </p:sp>
      </p:grpSp>
      <p:grpSp>
        <p:nvGrpSpPr>
          <p:cNvPr id="33" name="Group 32">
            <a:extLst>
              <a:ext uri="{FF2B5EF4-FFF2-40B4-BE49-F238E27FC236}">
                <a16:creationId xmlns:a16="http://schemas.microsoft.com/office/drawing/2014/main" id="{7335C0E9-8711-E494-669F-9364007CFEF7}"/>
              </a:ext>
            </a:extLst>
          </p:cNvPr>
          <p:cNvGrpSpPr/>
          <p:nvPr/>
        </p:nvGrpSpPr>
        <p:grpSpPr>
          <a:xfrm rot="18483582">
            <a:off x="4774528" y="2431457"/>
            <a:ext cx="108000" cy="616357"/>
            <a:chOff x="6042000" y="2025600"/>
            <a:chExt cx="108000" cy="616357"/>
          </a:xfrm>
        </p:grpSpPr>
        <p:sp>
          <p:nvSpPr>
            <p:cNvPr id="37" name="Oval 36">
              <a:extLst>
                <a:ext uri="{FF2B5EF4-FFF2-40B4-BE49-F238E27FC236}">
                  <a16:creationId xmlns:a16="http://schemas.microsoft.com/office/drawing/2014/main" id="{660F0A18-741A-6C1B-D20A-6AB3D04BAA0E}"/>
                </a:ext>
              </a:extLst>
            </p:cNvPr>
            <p:cNvSpPr/>
            <p:nvPr/>
          </p:nvSpPr>
          <p:spPr>
            <a:xfrm>
              <a:off x="6042000" y="2533957"/>
              <a:ext cx="108000" cy="108000"/>
            </a:xfrm>
            <a:prstGeom prst="ellipse">
              <a:avLst/>
            </a:prstGeom>
            <a:noFill/>
            <a:ln w="28575">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38" name="Straight Connector 37">
              <a:extLst>
                <a:ext uri="{FF2B5EF4-FFF2-40B4-BE49-F238E27FC236}">
                  <a16:creationId xmlns:a16="http://schemas.microsoft.com/office/drawing/2014/main" id="{B6E9C20E-8BF1-528D-AB08-1B142E9669C5}"/>
                </a:ext>
              </a:extLst>
            </p:cNvPr>
            <p:cNvCxnSpPr>
              <a:cxnSpLocks/>
            </p:cNvCxnSpPr>
            <p:nvPr/>
          </p:nvCxnSpPr>
          <p:spPr>
            <a:xfrm flipV="1">
              <a:off x="6096000" y="2025600"/>
              <a:ext cx="0" cy="508357"/>
            </a:xfrm>
            <a:prstGeom prst="line">
              <a:avLst/>
            </a:prstGeom>
            <a:ln w="28575">
              <a:solidFill>
                <a:srgbClr val="FFAB40"/>
              </a:solidFill>
            </a:ln>
          </p:spPr>
          <p:style>
            <a:lnRef idx="1">
              <a:schemeClr val="accent1"/>
            </a:lnRef>
            <a:fillRef idx="0">
              <a:schemeClr val="accent1"/>
            </a:fillRef>
            <a:effectRef idx="0">
              <a:schemeClr val="accent1"/>
            </a:effectRef>
            <a:fontRef idx="minor">
              <a:schemeClr val="tx1"/>
            </a:fontRef>
          </p:style>
        </p:cxnSp>
      </p:grpSp>
      <p:sp>
        <p:nvSpPr>
          <p:cNvPr id="44" name="Oval 43">
            <a:extLst>
              <a:ext uri="{FF2B5EF4-FFF2-40B4-BE49-F238E27FC236}">
                <a16:creationId xmlns:a16="http://schemas.microsoft.com/office/drawing/2014/main" id="{F3A202D6-D8EA-3AAA-3B7E-7EDDE5ABEE80}"/>
              </a:ext>
            </a:extLst>
          </p:cNvPr>
          <p:cNvSpPr/>
          <p:nvPr/>
        </p:nvSpPr>
        <p:spPr>
          <a:xfrm rot="16200000">
            <a:off x="4520177" y="3780495"/>
            <a:ext cx="108000" cy="108000"/>
          </a:xfrm>
          <a:prstGeom prst="ellipse">
            <a:avLst/>
          </a:prstGeom>
          <a:noFill/>
          <a:ln w="28575">
            <a:solidFill>
              <a:srgbClr val="00D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45" name="Straight Connector 44">
            <a:extLst>
              <a:ext uri="{FF2B5EF4-FFF2-40B4-BE49-F238E27FC236}">
                <a16:creationId xmlns:a16="http://schemas.microsoft.com/office/drawing/2014/main" id="{981A1405-4337-FAF4-0221-D71417B03889}"/>
              </a:ext>
            </a:extLst>
          </p:cNvPr>
          <p:cNvCxnSpPr>
            <a:cxnSpLocks/>
          </p:cNvCxnSpPr>
          <p:nvPr/>
        </p:nvCxnSpPr>
        <p:spPr>
          <a:xfrm flipH="1">
            <a:off x="3509969" y="3834494"/>
            <a:ext cx="978685" cy="0"/>
          </a:xfrm>
          <a:prstGeom prst="line">
            <a:avLst/>
          </a:prstGeom>
          <a:ln w="28575">
            <a:solidFill>
              <a:srgbClr val="00D897"/>
            </a:solidFil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B4004F67-D777-BB41-6B49-781CCF8DC65B}"/>
              </a:ext>
            </a:extLst>
          </p:cNvPr>
          <p:cNvGrpSpPr/>
          <p:nvPr/>
        </p:nvGrpSpPr>
        <p:grpSpPr>
          <a:xfrm rot="13839756">
            <a:off x="4785976" y="4744531"/>
            <a:ext cx="131328" cy="764816"/>
            <a:chOff x="6042000" y="2025600"/>
            <a:chExt cx="108000" cy="616357"/>
          </a:xfrm>
        </p:grpSpPr>
        <p:sp>
          <p:nvSpPr>
            <p:cNvPr id="51" name="Oval 50">
              <a:extLst>
                <a:ext uri="{FF2B5EF4-FFF2-40B4-BE49-F238E27FC236}">
                  <a16:creationId xmlns:a16="http://schemas.microsoft.com/office/drawing/2014/main" id="{DD3AC77B-653D-831D-0945-D232514CC50C}"/>
                </a:ext>
              </a:extLst>
            </p:cNvPr>
            <p:cNvSpPr/>
            <p:nvPr/>
          </p:nvSpPr>
          <p:spPr>
            <a:xfrm>
              <a:off x="6042000" y="2533957"/>
              <a:ext cx="108000" cy="108000"/>
            </a:xfrm>
            <a:prstGeom prst="ellipse">
              <a:avLst/>
            </a:prstGeom>
            <a:noFill/>
            <a:ln w="2857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52" name="Straight Connector 51">
              <a:extLst>
                <a:ext uri="{FF2B5EF4-FFF2-40B4-BE49-F238E27FC236}">
                  <a16:creationId xmlns:a16="http://schemas.microsoft.com/office/drawing/2014/main" id="{802E38FF-6085-73E0-6022-DA8E5C7A087A}"/>
                </a:ext>
              </a:extLst>
            </p:cNvPr>
            <p:cNvCxnSpPr>
              <a:cxnSpLocks/>
            </p:cNvCxnSpPr>
            <p:nvPr/>
          </p:nvCxnSpPr>
          <p:spPr>
            <a:xfrm flipV="1">
              <a:off x="6096000" y="2025600"/>
              <a:ext cx="0" cy="508357"/>
            </a:xfrm>
            <a:prstGeom prst="line">
              <a:avLst/>
            </a:prstGeom>
            <a:ln w="28575">
              <a:solidFill>
                <a:srgbClr val="666666"/>
              </a:solidFill>
            </a:ln>
          </p:spPr>
          <p:style>
            <a:lnRef idx="1">
              <a:schemeClr val="accent1"/>
            </a:lnRef>
            <a:fillRef idx="0">
              <a:schemeClr val="accent1"/>
            </a:fillRef>
            <a:effectRef idx="0">
              <a:schemeClr val="accent1"/>
            </a:effectRef>
            <a:fontRef idx="minor">
              <a:schemeClr val="tx1"/>
            </a:fontRef>
          </p:style>
        </p:cxnSp>
      </p:grpSp>
      <p:grpSp>
        <p:nvGrpSpPr>
          <p:cNvPr id="56" name="Group 55">
            <a:extLst>
              <a:ext uri="{FF2B5EF4-FFF2-40B4-BE49-F238E27FC236}">
                <a16:creationId xmlns:a16="http://schemas.microsoft.com/office/drawing/2014/main" id="{B06F95FA-2645-215A-2757-AE6655B76221}"/>
              </a:ext>
            </a:extLst>
          </p:cNvPr>
          <p:cNvGrpSpPr/>
          <p:nvPr/>
        </p:nvGrpSpPr>
        <p:grpSpPr>
          <a:xfrm rot="5400000">
            <a:off x="7332927" y="3394281"/>
            <a:ext cx="108000" cy="628961"/>
            <a:chOff x="6042000" y="2025600"/>
            <a:chExt cx="108000" cy="616357"/>
          </a:xfrm>
        </p:grpSpPr>
        <p:sp>
          <p:nvSpPr>
            <p:cNvPr id="60" name="Oval 59">
              <a:extLst>
                <a:ext uri="{FF2B5EF4-FFF2-40B4-BE49-F238E27FC236}">
                  <a16:creationId xmlns:a16="http://schemas.microsoft.com/office/drawing/2014/main" id="{AD189961-6277-02B0-A94F-4C149B4B2137}"/>
                </a:ext>
              </a:extLst>
            </p:cNvPr>
            <p:cNvSpPr/>
            <p:nvPr/>
          </p:nvSpPr>
          <p:spPr>
            <a:xfrm>
              <a:off x="6042000" y="2533957"/>
              <a:ext cx="108000" cy="108000"/>
            </a:xfrm>
            <a:prstGeom prst="ellipse">
              <a:avLst/>
            </a:prstGeom>
            <a:noFill/>
            <a:ln w="28575">
              <a:solidFill>
                <a:srgbClr val="F0506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61" name="Straight Connector 60">
              <a:extLst>
                <a:ext uri="{FF2B5EF4-FFF2-40B4-BE49-F238E27FC236}">
                  <a16:creationId xmlns:a16="http://schemas.microsoft.com/office/drawing/2014/main" id="{D370512E-816D-1AD3-4142-EEADB07C35DF}"/>
                </a:ext>
              </a:extLst>
            </p:cNvPr>
            <p:cNvCxnSpPr>
              <a:cxnSpLocks/>
            </p:cNvCxnSpPr>
            <p:nvPr/>
          </p:nvCxnSpPr>
          <p:spPr>
            <a:xfrm flipV="1">
              <a:off x="6096000" y="2025600"/>
              <a:ext cx="0" cy="508357"/>
            </a:xfrm>
            <a:prstGeom prst="line">
              <a:avLst/>
            </a:prstGeom>
            <a:ln w="28575">
              <a:solidFill>
                <a:srgbClr val="F0506E"/>
              </a:solidFill>
              <a:prstDash val="solid"/>
            </a:ln>
          </p:spPr>
          <p:style>
            <a:lnRef idx="1">
              <a:schemeClr val="accent1"/>
            </a:lnRef>
            <a:fillRef idx="0">
              <a:schemeClr val="accent1"/>
            </a:fillRef>
            <a:effectRef idx="0">
              <a:schemeClr val="accent1"/>
            </a:effectRef>
            <a:fontRef idx="minor">
              <a:schemeClr val="tx1"/>
            </a:fontRef>
          </p:style>
        </p:cxnSp>
      </p:grpSp>
      <p:grpSp>
        <p:nvGrpSpPr>
          <p:cNvPr id="63" name="Group 62">
            <a:extLst>
              <a:ext uri="{FF2B5EF4-FFF2-40B4-BE49-F238E27FC236}">
                <a16:creationId xmlns:a16="http://schemas.microsoft.com/office/drawing/2014/main" id="{22049FE5-9123-056F-45C4-992DC1D654A1}"/>
              </a:ext>
            </a:extLst>
          </p:cNvPr>
          <p:cNvGrpSpPr/>
          <p:nvPr/>
        </p:nvGrpSpPr>
        <p:grpSpPr>
          <a:xfrm rot="7396186">
            <a:off x="6982334" y="4457277"/>
            <a:ext cx="137244" cy="799270"/>
            <a:chOff x="6042000" y="2025600"/>
            <a:chExt cx="108000" cy="616357"/>
          </a:xfrm>
        </p:grpSpPr>
        <p:sp>
          <p:nvSpPr>
            <p:cNvPr id="67" name="Oval 66">
              <a:extLst>
                <a:ext uri="{FF2B5EF4-FFF2-40B4-BE49-F238E27FC236}">
                  <a16:creationId xmlns:a16="http://schemas.microsoft.com/office/drawing/2014/main" id="{84F42816-469F-0215-6D98-65BB4F76267B}"/>
                </a:ext>
              </a:extLst>
            </p:cNvPr>
            <p:cNvSpPr/>
            <p:nvPr/>
          </p:nvSpPr>
          <p:spPr>
            <a:xfrm>
              <a:off x="6042000" y="2533957"/>
              <a:ext cx="108000" cy="108000"/>
            </a:xfrm>
            <a:prstGeom prst="ellipse">
              <a:avLst/>
            </a:prstGeom>
            <a:noFill/>
            <a:ln w="28575">
              <a:solidFill>
                <a:srgbClr val="D65CC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4285F4"/>
                </a:solidFill>
              </a:endParaRPr>
            </a:p>
          </p:txBody>
        </p:sp>
        <p:cxnSp>
          <p:nvCxnSpPr>
            <p:cNvPr id="68" name="Straight Connector 67">
              <a:extLst>
                <a:ext uri="{FF2B5EF4-FFF2-40B4-BE49-F238E27FC236}">
                  <a16:creationId xmlns:a16="http://schemas.microsoft.com/office/drawing/2014/main" id="{1243B878-5CCA-8ACD-FB1B-1E710CF46616}"/>
                </a:ext>
              </a:extLst>
            </p:cNvPr>
            <p:cNvCxnSpPr>
              <a:cxnSpLocks/>
            </p:cNvCxnSpPr>
            <p:nvPr/>
          </p:nvCxnSpPr>
          <p:spPr>
            <a:xfrm flipV="1">
              <a:off x="6096000" y="2025600"/>
              <a:ext cx="0" cy="508357"/>
            </a:xfrm>
            <a:prstGeom prst="line">
              <a:avLst/>
            </a:prstGeom>
            <a:ln w="28575">
              <a:solidFill>
                <a:srgbClr val="D65CC5"/>
              </a:solidFill>
              <a:prstDash val="solid"/>
            </a:ln>
          </p:spPr>
          <p:style>
            <a:lnRef idx="1">
              <a:schemeClr val="accent1"/>
            </a:lnRef>
            <a:fillRef idx="0">
              <a:schemeClr val="accent1"/>
            </a:fillRef>
            <a:effectRef idx="0">
              <a:schemeClr val="accent1"/>
            </a:effectRef>
            <a:fontRef idx="minor">
              <a:schemeClr val="tx1"/>
            </a:fontRef>
          </p:style>
        </p:cxnSp>
      </p:grpSp>
      <p:grpSp>
        <p:nvGrpSpPr>
          <p:cNvPr id="71" name="Group 70">
            <a:extLst>
              <a:ext uri="{FF2B5EF4-FFF2-40B4-BE49-F238E27FC236}">
                <a16:creationId xmlns:a16="http://schemas.microsoft.com/office/drawing/2014/main" id="{0C607F95-E524-E095-EE71-7AC52D2CB6D3}"/>
              </a:ext>
            </a:extLst>
          </p:cNvPr>
          <p:cNvGrpSpPr/>
          <p:nvPr/>
        </p:nvGrpSpPr>
        <p:grpSpPr>
          <a:xfrm>
            <a:off x="1395663" y="1355938"/>
            <a:ext cx="3003082" cy="1310522"/>
            <a:chOff x="6608075" y="1303028"/>
            <a:chExt cx="2881745" cy="844484"/>
          </a:xfrm>
        </p:grpSpPr>
        <p:sp>
          <p:nvSpPr>
            <p:cNvPr id="72" name="Rectangle: Rounded Corners 71">
              <a:extLst>
                <a:ext uri="{FF2B5EF4-FFF2-40B4-BE49-F238E27FC236}">
                  <a16:creationId xmlns:a16="http://schemas.microsoft.com/office/drawing/2014/main" id="{BD7E1548-FCCB-1BBE-8230-3012A7B68758}"/>
                </a:ext>
              </a:extLst>
            </p:cNvPr>
            <p:cNvSpPr/>
            <p:nvPr/>
          </p:nvSpPr>
          <p:spPr>
            <a:xfrm>
              <a:off x="6608075" y="1303028"/>
              <a:ext cx="2881745" cy="844484"/>
            </a:xfrm>
            <a:prstGeom prst="roundRect">
              <a:avLst/>
            </a:prstGeom>
            <a:noFill/>
            <a:ln w="28575">
              <a:solidFill>
                <a:srgbClr val="FFAB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3" name="TextBox 72">
              <a:extLst>
                <a:ext uri="{FF2B5EF4-FFF2-40B4-BE49-F238E27FC236}">
                  <a16:creationId xmlns:a16="http://schemas.microsoft.com/office/drawing/2014/main" id="{B49E8FC7-EEA5-AFD6-3147-C247281727E4}"/>
                </a:ext>
              </a:extLst>
            </p:cNvPr>
            <p:cNvSpPr txBox="1"/>
            <p:nvPr/>
          </p:nvSpPr>
          <p:spPr>
            <a:xfrm>
              <a:off x="6663492" y="1355938"/>
              <a:ext cx="2770909" cy="773477"/>
            </a:xfrm>
            <a:prstGeom prst="rect">
              <a:avLst/>
            </a:prstGeom>
            <a:noFill/>
          </p:spPr>
          <p:txBody>
            <a:bodyPr wrap="square" rtlCol="0">
              <a:spAutoFit/>
            </a:bodyPr>
            <a:lstStyle/>
            <a:p>
              <a:pPr algn="ctr"/>
              <a:r>
                <a:rPr lang="hr-HR" sz="2400" b="1" dirty="0">
                  <a:solidFill>
                    <a:srgbClr val="FFAB40"/>
                  </a:solidFill>
                </a:rPr>
                <a:t>Jedna modifikacija tijekom izvještajnog perioda</a:t>
              </a:r>
              <a:endParaRPr lang="hr-HR" sz="2400" dirty="0">
                <a:solidFill>
                  <a:srgbClr val="FFAB40"/>
                </a:solidFill>
              </a:endParaRPr>
            </a:p>
          </p:txBody>
        </p:sp>
      </p:grpSp>
      <p:grpSp>
        <p:nvGrpSpPr>
          <p:cNvPr id="74" name="Group 73">
            <a:extLst>
              <a:ext uri="{FF2B5EF4-FFF2-40B4-BE49-F238E27FC236}">
                <a16:creationId xmlns:a16="http://schemas.microsoft.com/office/drawing/2014/main" id="{2DD8D088-55C6-3F5C-6ECF-635599C008AA}"/>
              </a:ext>
            </a:extLst>
          </p:cNvPr>
          <p:cNvGrpSpPr/>
          <p:nvPr/>
        </p:nvGrpSpPr>
        <p:grpSpPr>
          <a:xfrm>
            <a:off x="769133" y="3195541"/>
            <a:ext cx="2453304" cy="1310521"/>
            <a:chOff x="6608075" y="1303028"/>
            <a:chExt cx="2881745" cy="844484"/>
          </a:xfrm>
        </p:grpSpPr>
        <p:sp>
          <p:nvSpPr>
            <p:cNvPr id="75" name="Rectangle: Rounded Corners 74">
              <a:extLst>
                <a:ext uri="{FF2B5EF4-FFF2-40B4-BE49-F238E27FC236}">
                  <a16:creationId xmlns:a16="http://schemas.microsoft.com/office/drawing/2014/main" id="{46EA3C31-1969-84B0-24BB-ED68FFFE13B4}"/>
                </a:ext>
              </a:extLst>
            </p:cNvPr>
            <p:cNvSpPr/>
            <p:nvPr/>
          </p:nvSpPr>
          <p:spPr>
            <a:xfrm>
              <a:off x="6608075" y="1303028"/>
              <a:ext cx="2881745" cy="844484"/>
            </a:xfrm>
            <a:prstGeom prst="roundRect">
              <a:avLst/>
            </a:prstGeom>
            <a:noFill/>
            <a:ln w="28575">
              <a:solidFill>
                <a:srgbClr val="00D89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76" name="TextBox 75">
              <a:extLst>
                <a:ext uri="{FF2B5EF4-FFF2-40B4-BE49-F238E27FC236}">
                  <a16:creationId xmlns:a16="http://schemas.microsoft.com/office/drawing/2014/main" id="{D6470E80-23F5-C480-4BD2-7CD15CAF1709}"/>
                </a:ext>
              </a:extLst>
            </p:cNvPr>
            <p:cNvSpPr txBox="1"/>
            <p:nvPr/>
          </p:nvSpPr>
          <p:spPr>
            <a:xfrm>
              <a:off x="6670187" y="1459271"/>
              <a:ext cx="2770910" cy="518711"/>
            </a:xfrm>
            <a:prstGeom prst="rect">
              <a:avLst/>
            </a:prstGeom>
            <a:noFill/>
            <a:ln w="28575">
              <a:noFill/>
            </a:ln>
          </p:spPr>
          <p:txBody>
            <a:bodyPr wrap="square" rtlCol="0">
              <a:spAutoFit/>
            </a:bodyPr>
            <a:lstStyle/>
            <a:p>
              <a:pPr algn="ctr"/>
              <a:r>
                <a:rPr lang="hr-HR" sz="2400" b="1" dirty="0">
                  <a:solidFill>
                    <a:srgbClr val="00D897"/>
                  </a:solidFill>
                </a:rPr>
                <a:t>Bez uvećanja proračuna</a:t>
              </a:r>
              <a:endParaRPr lang="hr-HR" sz="2400" dirty="0">
                <a:solidFill>
                  <a:srgbClr val="00D897"/>
                </a:solidFill>
              </a:endParaRPr>
            </a:p>
          </p:txBody>
        </p:sp>
      </p:grpSp>
      <p:grpSp>
        <p:nvGrpSpPr>
          <p:cNvPr id="78" name="Group 77">
            <a:extLst>
              <a:ext uri="{FF2B5EF4-FFF2-40B4-BE49-F238E27FC236}">
                <a16:creationId xmlns:a16="http://schemas.microsoft.com/office/drawing/2014/main" id="{D0C3BD76-7A65-0A17-4628-D1D42F87EE2E}"/>
              </a:ext>
            </a:extLst>
          </p:cNvPr>
          <p:cNvGrpSpPr/>
          <p:nvPr/>
        </p:nvGrpSpPr>
        <p:grpSpPr>
          <a:xfrm>
            <a:off x="931647" y="4987634"/>
            <a:ext cx="3405223" cy="1283112"/>
            <a:chOff x="6608075" y="1303028"/>
            <a:chExt cx="2881745" cy="844484"/>
          </a:xfrm>
        </p:grpSpPr>
        <p:sp>
          <p:nvSpPr>
            <p:cNvPr id="79" name="Rectangle: Rounded Corners 78">
              <a:extLst>
                <a:ext uri="{FF2B5EF4-FFF2-40B4-BE49-F238E27FC236}">
                  <a16:creationId xmlns:a16="http://schemas.microsoft.com/office/drawing/2014/main" id="{74040DFF-9C56-55C4-E4A5-2B72D15640A9}"/>
                </a:ext>
              </a:extLst>
            </p:cNvPr>
            <p:cNvSpPr/>
            <p:nvPr/>
          </p:nvSpPr>
          <p:spPr>
            <a:xfrm>
              <a:off x="6608075" y="1303028"/>
              <a:ext cx="2881745" cy="844484"/>
            </a:xfrm>
            <a:prstGeom prst="roundRect">
              <a:avLst/>
            </a:prstGeom>
            <a:noFill/>
            <a:ln w="28575">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0" name="TextBox 79">
              <a:extLst>
                <a:ext uri="{FF2B5EF4-FFF2-40B4-BE49-F238E27FC236}">
                  <a16:creationId xmlns:a16="http://schemas.microsoft.com/office/drawing/2014/main" id="{3B37357D-7331-9096-6C0A-648BA62BE3BF}"/>
                </a:ext>
              </a:extLst>
            </p:cNvPr>
            <p:cNvSpPr txBox="1"/>
            <p:nvPr/>
          </p:nvSpPr>
          <p:spPr>
            <a:xfrm>
              <a:off x="6663492" y="1436513"/>
              <a:ext cx="2770909" cy="537163"/>
            </a:xfrm>
            <a:prstGeom prst="rect">
              <a:avLst/>
            </a:prstGeom>
            <a:noFill/>
            <a:ln>
              <a:noFill/>
            </a:ln>
          </p:spPr>
          <p:txBody>
            <a:bodyPr wrap="square" rtlCol="0">
              <a:spAutoFit/>
            </a:bodyPr>
            <a:lstStyle/>
            <a:p>
              <a:pPr algn="ctr"/>
              <a:r>
                <a:rPr lang="hr-HR" sz="2400" b="1" dirty="0">
                  <a:solidFill>
                    <a:srgbClr val="666666"/>
                  </a:solidFill>
                </a:rPr>
                <a:t>Bez preraspodjele </a:t>
              </a:r>
              <a:r>
                <a:rPr lang="hr-HR" sz="2400" b="1" i="1" dirty="0">
                  <a:solidFill>
                    <a:srgbClr val="666666"/>
                  </a:solidFill>
                </a:rPr>
                <a:t>flat rate/lump sum</a:t>
              </a:r>
              <a:endParaRPr lang="hr-HR" sz="2400" i="1" dirty="0">
                <a:solidFill>
                  <a:srgbClr val="666666"/>
                </a:solidFill>
              </a:endParaRPr>
            </a:p>
          </p:txBody>
        </p:sp>
      </p:grpSp>
      <p:grpSp>
        <p:nvGrpSpPr>
          <p:cNvPr id="81" name="Group 80">
            <a:extLst>
              <a:ext uri="{FF2B5EF4-FFF2-40B4-BE49-F238E27FC236}">
                <a16:creationId xmlns:a16="http://schemas.microsoft.com/office/drawing/2014/main" id="{6733BA65-8F45-293B-3243-29DD84CE6AB9}"/>
              </a:ext>
            </a:extLst>
          </p:cNvPr>
          <p:cNvGrpSpPr/>
          <p:nvPr/>
        </p:nvGrpSpPr>
        <p:grpSpPr>
          <a:xfrm>
            <a:off x="7924191" y="2932872"/>
            <a:ext cx="3019733" cy="1322054"/>
            <a:chOff x="6608075" y="1303028"/>
            <a:chExt cx="2881745" cy="870662"/>
          </a:xfrm>
        </p:grpSpPr>
        <p:sp>
          <p:nvSpPr>
            <p:cNvPr id="82" name="Rectangle: Rounded Corners 81">
              <a:extLst>
                <a:ext uri="{FF2B5EF4-FFF2-40B4-BE49-F238E27FC236}">
                  <a16:creationId xmlns:a16="http://schemas.microsoft.com/office/drawing/2014/main" id="{A22E1C97-9B07-955B-8932-3E24D84A6D77}"/>
                </a:ext>
              </a:extLst>
            </p:cNvPr>
            <p:cNvSpPr/>
            <p:nvPr/>
          </p:nvSpPr>
          <p:spPr>
            <a:xfrm>
              <a:off x="6608075" y="1303028"/>
              <a:ext cx="2881745" cy="844484"/>
            </a:xfrm>
            <a:prstGeom prst="roundRect">
              <a:avLst/>
            </a:prstGeom>
            <a:noFill/>
            <a:ln w="28575">
              <a:solidFill>
                <a:srgbClr val="F0506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3" name="TextBox 82">
              <a:extLst>
                <a:ext uri="{FF2B5EF4-FFF2-40B4-BE49-F238E27FC236}">
                  <a16:creationId xmlns:a16="http://schemas.microsoft.com/office/drawing/2014/main" id="{E47AB183-6C69-5A68-2269-294FC68EC944}"/>
                </a:ext>
              </a:extLst>
            </p:cNvPr>
            <p:cNvSpPr txBox="1"/>
            <p:nvPr/>
          </p:nvSpPr>
          <p:spPr>
            <a:xfrm>
              <a:off x="6858326" y="1383192"/>
              <a:ext cx="2369527" cy="790498"/>
            </a:xfrm>
            <a:prstGeom prst="rect">
              <a:avLst/>
            </a:prstGeom>
            <a:noFill/>
            <a:ln w="28575">
              <a:noFill/>
              <a:prstDash val="solid"/>
            </a:ln>
          </p:spPr>
          <p:txBody>
            <a:bodyPr wrap="square" rtlCol="0">
              <a:spAutoFit/>
            </a:bodyPr>
            <a:lstStyle/>
            <a:p>
              <a:pPr algn="ctr"/>
              <a:r>
                <a:rPr lang="hr-HR" sz="2400" b="1" dirty="0">
                  <a:solidFill>
                    <a:srgbClr val="F0506E"/>
                  </a:solidFill>
                </a:rPr>
                <a:t>Vrijedi od dostave 1. zahtjeva u JS – nakon odobrenja</a:t>
              </a:r>
              <a:endParaRPr lang="hr-HR" sz="2400" dirty="0">
                <a:solidFill>
                  <a:srgbClr val="F0506E"/>
                </a:solidFill>
              </a:endParaRPr>
            </a:p>
          </p:txBody>
        </p:sp>
      </p:grpSp>
      <p:grpSp>
        <p:nvGrpSpPr>
          <p:cNvPr id="84" name="Group 83">
            <a:extLst>
              <a:ext uri="{FF2B5EF4-FFF2-40B4-BE49-F238E27FC236}">
                <a16:creationId xmlns:a16="http://schemas.microsoft.com/office/drawing/2014/main" id="{636B3BDE-EC57-DD26-A9CD-504AF05D59AF}"/>
              </a:ext>
            </a:extLst>
          </p:cNvPr>
          <p:cNvGrpSpPr/>
          <p:nvPr/>
        </p:nvGrpSpPr>
        <p:grpSpPr>
          <a:xfrm>
            <a:off x="7747263" y="4753335"/>
            <a:ext cx="3405223" cy="1283492"/>
            <a:chOff x="6608075" y="1303028"/>
            <a:chExt cx="2881745" cy="844484"/>
          </a:xfrm>
        </p:grpSpPr>
        <p:sp>
          <p:nvSpPr>
            <p:cNvPr id="85" name="Rectangle: Rounded Corners 84">
              <a:extLst>
                <a:ext uri="{FF2B5EF4-FFF2-40B4-BE49-F238E27FC236}">
                  <a16:creationId xmlns:a16="http://schemas.microsoft.com/office/drawing/2014/main" id="{48147CA4-B5DB-94B3-061C-D9229F0BC5E2}"/>
                </a:ext>
              </a:extLst>
            </p:cNvPr>
            <p:cNvSpPr/>
            <p:nvPr/>
          </p:nvSpPr>
          <p:spPr>
            <a:xfrm>
              <a:off x="6608075" y="1303028"/>
              <a:ext cx="2881745" cy="844484"/>
            </a:xfrm>
            <a:prstGeom prst="roundRect">
              <a:avLst/>
            </a:prstGeom>
            <a:noFill/>
            <a:ln w="28575">
              <a:solidFill>
                <a:srgbClr val="D65CC5"/>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a:p>
          </p:txBody>
        </p:sp>
        <p:sp>
          <p:nvSpPr>
            <p:cNvPr id="86" name="TextBox 85">
              <a:extLst>
                <a:ext uri="{FF2B5EF4-FFF2-40B4-BE49-F238E27FC236}">
                  <a16:creationId xmlns:a16="http://schemas.microsoft.com/office/drawing/2014/main" id="{8012829E-9B04-3DC3-EEA3-3974EC3B9388}"/>
                </a:ext>
              </a:extLst>
            </p:cNvPr>
            <p:cNvSpPr txBox="1"/>
            <p:nvPr/>
          </p:nvSpPr>
          <p:spPr>
            <a:xfrm>
              <a:off x="6662473" y="1451889"/>
              <a:ext cx="2770909" cy="546761"/>
            </a:xfrm>
            <a:prstGeom prst="rect">
              <a:avLst/>
            </a:prstGeom>
            <a:noFill/>
            <a:ln w="28575">
              <a:noFill/>
              <a:prstDash val="solid"/>
            </a:ln>
          </p:spPr>
          <p:txBody>
            <a:bodyPr wrap="square" rtlCol="0">
              <a:spAutoFit/>
            </a:bodyPr>
            <a:lstStyle/>
            <a:p>
              <a:pPr algn="ctr"/>
              <a:r>
                <a:rPr lang="hr-HR" sz="2400" b="1" dirty="0">
                  <a:solidFill>
                    <a:srgbClr val="D65CC5"/>
                  </a:solidFill>
                </a:rPr>
                <a:t>Odbijena ne može ponovno biti zatražena</a:t>
              </a:r>
              <a:endParaRPr lang="pl-PL" sz="2400" dirty="0">
                <a:solidFill>
                  <a:srgbClr val="D65CC5"/>
                </a:solidFill>
              </a:endParaRPr>
            </a:p>
          </p:txBody>
        </p:sp>
      </p:grpSp>
      <p:pic>
        <p:nvPicPr>
          <p:cNvPr id="3" name="Picture 2" descr="A red exclamation mark and a black background&#10;&#10;Description automatically generated">
            <a:extLst>
              <a:ext uri="{FF2B5EF4-FFF2-40B4-BE49-F238E27FC236}">
                <a16:creationId xmlns:a16="http://schemas.microsoft.com/office/drawing/2014/main" id="{A9AD93E4-C88B-E98A-ABF9-6582E090A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9325" y="2947509"/>
            <a:ext cx="1784325" cy="1784325"/>
          </a:xfrm>
          <a:prstGeom prst="rect">
            <a:avLst/>
          </a:prstGeom>
        </p:spPr>
      </p:pic>
    </p:spTree>
    <p:extLst>
      <p:ext uri="{BB962C8B-B14F-4D97-AF65-F5344CB8AC3E}">
        <p14:creationId xmlns:p14="http://schemas.microsoft.com/office/powerpoint/2010/main" val="1087505329"/>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4AF48F-CF6E-9EE6-7D7A-F89346B93F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5130581"/>
            <a:ext cx="12192001" cy="1829015"/>
          </a:xfrm>
          <a:prstGeom prst="rect">
            <a:avLst/>
          </a:prstGeom>
        </p:spPr>
      </p:pic>
      <p:graphicFrame>
        <p:nvGraphicFramePr>
          <p:cNvPr id="11" name="Content Placeholder 5">
            <a:extLst>
              <a:ext uri="{FF2B5EF4-FFF2-40B4-BE49-F238E27FC236}">
                <a16:creationId xmlns:a16="http://schemas.microsoft.com/office/drawing/2014/main" id="{1186F8B0-78DA-A582-D5C2-2F9DCD5FEA7E}"/>
              </a:ext>
            </a:extLst>
          </p:cNvPr>
          <p:cNvGraphicFramePr>
            <a:graphicFrameLocks noGrp="1"/>
          </p:cNvGraphicFramePr>
          <p:nvPr>
            <p:ph idx="1"/>
          </p:nvPr>
        </p:nvGraphicFramePr>
        <p:xfrm>
          <a:off x="970671" y="1169664"/>
          <a:ext cx="10716846" cy="45562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8" name="Title 3">
            <a:extLst>
              <a:ext uri="{FF2B5EF4-FFF2-40B4-BE49-F238E27FC236}">
                <a16:creationId xmlns:a16="http://schemas.microsoft.com/office/drawing/2014/main" id="{AF36B4B4-8924-3433-1153-BB314C64E04F}"/>
              </a:ext>
            </a:extLst>
          </p:cNvPr>
          <p:cNvSpPr txBox="1">
            <a:spLocks/>
          </p:cNvSpPr>
          <p:nvPr/>
        </p:nvSpPr>
        <p:spPr>
          <a:xfrm>
            <a:off x="7075170" y="279154"/>
            <a:ext cx="4879543" cy="612386"/>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400" b="1" i="0" u="none" strike="noStrike" kern="1200" cap="none" spc="0" normalizeH="0" baseline="0" noProof="0" dirty="0">
                <a:ln>
                  <a:noFill/>
                </a:ln>
                <a:solidFill>
                  <a:prstClr val="white"/>
                </a:solidFill>
                <a:effectLst/>
                <a:uLnTx/>
                <a:uFillTx/>
                <a:latin typeface="Calibri" panose="020F0502020204030204"/>
                <a:ea typeface="+mj-ea"/>
                <a:cs typeface="+mj-cs"/>
              </a:rPr>
              <a:t>MODIFIKACIJA PROJEKTA</a:t>
            </a:r>
            <a:endParaRPr kumimoji="0" lang="en-US" sz="3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2" name="Arrow: Right 1">
            <a:extLst>
              <a:ext uri="{FF2B5EF4-FFF2-40B4-BE49-F238E27FC236}">
                <a16:creationId xmlns:a16="http://schemas.microsoft.com/office/drawing/2014/main" id="{5E97749B-F4A3-93B3-4D1D-917AC6B1A96E}"/>
              </a:ext>
            </a:extLst>
          </p:cNvPr>
          <p:cNvSpPr/>
          <p:nvPr/>
        </p:nvSpPr>
        <p:spPr>
          <a:xfrm>
            <a:off x="6814687" y="2678180"/>
            <a:ext cx="394636" cy="369446"/>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s-Latn-BA" dirty="0">
                <a:ln>
                  <a:solidFill>
                    <a:schemeClr val="bg1"/>
                  </a:solidFill>
                </a:ln>
                <a:solidFill>
                  <a:schemeClr val="bg1"/>
                </a:solidFill>
              </a:rPr>
              <a:t>  </a:t>
            </a:r>
            <a:endParaRPr lang="en-US" dirty="0">
              <a:ln>
                <a:solidFill>
                  <a:schemeClr val="bg1"/>
                </a:solidFill>
              </a:ln>
              <a:solidFill>
                <a:schemeClr val="bg1"/>
              </a:solidFill>
            </a:endParaRPr>
          </a:p>
        </p:txBody>
      </p:sp>
      <p:sp>
        <p:nvSpPr>
          <p:cNvPr id="4" name="Arrow: Right 3">
            <a:extLst>
              <a:ext uri="{FF2B5EF4-FFF2-40B4-BE49-F238E27FC236}">
                <a16:creationId xmlns:a16="http://schemas.microsoft.com/office/drawing/2014/main" id="{3335DFEC-2462-DA5D-E59D-EF9726C283CB}"/>
              </a:ext>
            </a:extLst>
          </p:cNvPr>
          <p:cNvSpPr/>
          <p:nvPr/>
        </p:nvSpPr>
        <p:spPr>
          <a:xfrm>
            <a:off x="5159141" y="3854207"/>
            <a:ext cx="394636" cy="369446"/>
          </a:xfrm>
          <a:prstGeom prst="rightArrow">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bs-Latn-BA" dirty="0">
                <a:ln>
                  <a:solidFill>
                    <a:schemeClr val="bg1"/>
                  </a:solidFill>
                </a:ln>
                <a:solidFill>
                  <a:schemeClr val="bg1"/>
                </a:solidFill>
              </a:rPr>
              <a:t>  </a:t>
            </a:r>
            <a:endParaRPr lang="en-US" dirty="0">
              <a:ln>
                <a:solidFill>
                  <a:schemeClr val="bg1"/>
                </a:solidFill>
              </a:ln>
              <a:solidFill>
                <a:schemeClr val="bg1"/>
              </a:solidFill>
            </a:endParaRPr>
          </a:p>
        </p:txBody>
      </p:sp>
    </p:spTree>
    <p:extLst>
      <p:ext uri="{BB962C8B-B14F-4D97-AF65-F5344CB8AC3E}">
        <p14:creationId xmlns:p14="http://schemas.microsoft.com/office/powerpoint/2010/main" val="14429182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3" name="Content Placeholder 2">
            <a:extLst>
              <a:ext uri="{FF2B5EF4-FFF2-40B4-BE49-F238E27FC236}">
                <a16:creationId xmlns:a16="http://schemas.microsoft.com/office/drawing/2014/main" id="{8418B608-5896-63D9-341A-AEDA2A7F1CAE}"/>
              </a:ext>
            </a:extLst>
          </p:cNvPr>
          <p:cNvSpPr>
            <a:spLocks noGrp="1"/>
          </p:cNvSpPr>
          <p:nvPr>
            <p:ph idx="1"/>
          </p:nvPr>
        </p:nvSpPr>
        <p:spPr>
          <a:xfrm>
            <a:off x="5748828" y="2955589"/>
            <a:ext cx="6105525" cy="1393825"/>
          </a:xfrm>
        </p:spPr>
        <p:txBody>
          <a:bodyPr>
            <a:normAutofit/>
          </a:bodyPr>
          <a:lstStyle/>
          <a:p>
            <a:pPr marL="0" indent="0" algn="ctr">
              <a:buNone/>
            </a:pPr>
            <a:r>
              <a:rPr lang="hr-HR" sz="6600" b="1" dirty="0"/>
              <a:t>Q&amp;A </a:t>
            </a:r>
          </a:p>
          <a:p>
            <a:pPr marL="0" indent="0" algn="ctr">
              <a:buNone/>
            </a:pPr>
            <a:endParaRPr lang="hr-HR" b="1" dirty="0"/>
          </a:p>
        </p:txBody>
      </p:sp>
      <p:pic>
        <p:nvPicPr>
          <p:cNvPr id="9" name="Google Shape;928;p71">
            <a:extLst>
              <a:ext uri="{FF2B5EF4-FFF2-40B4-BE49-F238E27FC236}">
                <a16:creationId xmlns:a16="http://schemas.microsoft.com/office/drawing/2014/main" id="{DBB86512-63EF-F468-22E2-D9752062FE49}"/>
              </a:ext>
            </a:extLst>
          </p:cNvPr>
          <p:cNvPicPr preferRelativeResize="0"/>
          <p:nvPr/>
        </p:nvPicPr>
        <p:blipFill rotWithShape="1">
          <a:blip r:embed="rId3">
            <a:alphaModFix/>
          </a:blip>
          <a:srcRect/>
          <a:stretch/>
        </p:blipFill>
        <p:spPr>
          <a:xfrm>
            <a:off x="925367" y="1717803"/>
            <a:ext cx="5372100" cy="4269885"/>
          </a:xfrm>
          <a:prstGeom prst="rect">
            <a:avLst/>
          </a:prstGeom>
          <a:noFill/>
          <a:ln>
            <a:noFill/>
          </a:ln>
        </p:spPr>
      </p:pic>
      <p:sp>
        <p:nvSpPr>
          <p:cNvPr id="2" name="Title 3">
            <a:extLst>
              <a:ext uri="{FF2B5EF4-FFF2-40B4-BE49-F238E27FC236}">
                <a16:creationId xmlns:a16="http://schemas.microsoft.com/office/drawing/2014/main" id="{25A1455B-973D-CC7B-CA9E-9CF432EAFFFC}"/>
              </a:ext>
            </a:extLst>
          </p:cNvPr>
          <p:cNvSpPr txBox="1">
            <a:spLocks/>
          </p:cNvSpPr>
          <p:nvPr/>
        </p:nvSpPr>
        <p:spPr>
          <a:xfrm>
            <a:off x="7143749" y="279153"/>
            <a:ext cx="4710603" cy="726687"/>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lang="hr-HR" sz="3600" dirty="0">
                <a:solidFill>
                  <a:prstClr val="white"/>
                </a:solidFill>
                <a:latin typeface="Calibri" panose="020F0502020204030204"/>
              </a:rPr>
              <a:t>PITANJA / RASPRAVA</a:t>
            </a:r>
            <a:endParaRPr kumimoji="0" lang="en-US" sz="36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Tree>
    <p:extLst>
      <p:ext uri="{BB962C8B-B14F-4D97-AF65-F5344CB8AC3E}">
        <p14:creationId xmlns:p14="http://schemas.microsoft.com/office/powerpoint/2010/main" val="543355168"/>
      </p:ext>
    </p:extLst>
  </p:cSld>
  <p:clrMapOvr>
    <a:masterClrMapping/>
  </p:clrMapOvr>
  <mc:AlternateContent xmlns:mc="http://schemas.openxmlformats.org/markup-compatibility/2006" xmlns:p14="http://schemas.microsoft.com/office/powerpoint/2010/main">
    <mc:Choice Requires="p14">
      <p:transition spd="med">
        <p14:pan dir="u"/>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43AD9CF-E2C9-D2E0-67CF-F5DBCF07701B}"/>
              </a:ext>
            </a:extLst>
          </p:cNvPr>
          <p:cNvPicPr>
            <a:picLocks noChangeAspect="1"/>
          </p:cNvPicPr>
          <p:nvPr/>
        </p:nvPicPr>
        <p:blipFill>
          <a:blip r:embed="rId2"/>
          <a:stretch>
            <a:fillRect/>
          </a:stretch>
        </p:blipFill>
        <p:spPr>
          <a:xfrm>
            <a:off x="2935115" y="3852719"/>
            <a:ext cx="6321769" cy="2791949"/>
          </a:xfrm>
          <a:prstGeom prst="rect">
            <a:avLst/>
          </a:prstGeom>
        </p:spPr>
      </p:pic>
      <p:sp>
        <p:nvSpPr>
          <p:cNvPr id="2" name="Title 1">
            <a:extLst>
              <a:ext uri="{FF2B5EF4-FFF2-40B4-BE49-F238E27FC236}">
                <a16:creationId xmlns:a16="http://schemas.microsoft.com/office/drawing/2014/main" id="{D8BBC235-2A60-9231-D63A-5CE90F899AB7}"/>
              </a:ext>
            </a:extLst>
          </p:cNvPr>
          <p:cNvSpPr>
            <a:spLocks noGrp="1"/>
          </p:cNvSpPr>
          <p:nvPr>
            <p:ph type="ctrTitle"/>
          </p:nvPr>
        </p:nvSpPr>
        <p:spPr>
          <a:xfrm>
            <a:off x="1472878" y="1540040"/>
            <a:ext cx="9595012" cy="2312679"/>
          </a:xfrm>
        </p:spPr>
        <p:txBody>
          <a:bodyPr>
            <a:normAutofit/>
          </a:bodyPr>
          <a:lstStyle/>
          <a:p>
            <a:r>
              <a:rPr lang="hr-HR" dirty="0"/>
              <a:t>NAJČEŠĆE POGREŠKE PARTNERA U IZVJEŠTAVANJU </a:t>
            </a:r>
            <a:endParaRPr lang="hr-HR" b="1" dirty="0"/>
          </a:p>
        </p:txBody>
      </p:sp>
      <p:pic>
        <p:nvPicPr>
          <p:cNvPr id="4" name="Picture 3" descr="A blue flag with yellow stars&#10;&#10;Description automatically generated with medium confidence">
            <a:extLst>
              <a:ext uri="{FF2B5EF4-FFF2-40B4-BE49-F238E27FC236}">
                <a16:creationId xmlns:a16="http://schemas.microsoft.com/office/drawing/2014/main" id="{F47CB3B9-0614-FE48-1097-688AD092343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9322" y="397692"/>
            <a:ext cx="3463555" cy="1044709"/>
          </a:xfrm>
          <a:prstGeom prst="rect">
            <a:avLst/>
          </a:prstGeom>
        </p:spPr>
      </p:pic>
    </p:spTree>
    <p:extLst>
      <p:ext uri="{BB962C8B-B14F-4D97-AF65-F5344CB8AC3E}">
        <p14:creationId xmlns:p14="http://schemas.microsoft.com/office/powerpoint/2010/main" val="105923239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2465340-26A1-5116-6314-5869BDB432C2}"/>
              </a:ext>
            </a:extLst>
          </p:cNvPr>
          <p:cNvPicPr>
            <a:picLocks noChangeAspect="1"/>
          </p:cNvPicPr>
          <p:nvPr/>
        </p:nvPicPr>
        <p:blipFill>
          <a:blip r:embed="rId2"/>
          <a:stretch>
            <a:fillRect/>
          </a:stretch>
        </p:blipFill>
        <p:spPr>
          <a:xfrm>
            <a:off x="541245" y="990522"/>
            <a:ext cx="10741162" cy="4788058"/>
          </a:xfrm>
          <a:prstGeom prst="rect">
            <a:avLst/>
          </a:prstGeom>
        </p:spPr>
      </p:pic>
      <p:sp>
        <p:nvSpPr>
          <p:cNvPr id="9" name="Title 1">
            <a:extLst>
              <a:ext uri="{FF2B5EF4-FFF2-40B4-BE49-F238E27FC236}">
                <a16:creationId xmlns:a16="http://schemas.microsoft.com/office/drawing/2014/main" id="{936A67DC-0C96-1BCA-0CF3-82C5FE0A7799}"/>
              </a:ext>
            </a:extLst>
          </p:cNvPr>
          <p:cNvSpPr>
            <a:spLocks noGrp="1"/>
          </p:cNvSpPr>
          <p:nvPr>
            <p:ph type="title"/>
          </p:nvPr>
        </p:nvSpPr>
        <p:spPr>
          <a:xfrm>
            <a:off x="150413" y="570578"/>
            <a:ext cx="2601931" cy="629437"/>
          </a:xfrm>
        </p:spPr>
        <p:txBody>
          <a:bodyPr anchor="t">
            <a:noAutofit/>
          </a:bodyPr>
          <a:lstStyle/>
          <a:p>
            <a:pPr algn="ctr"/>
            <a:r>
              <a:rPr lang="hr-HR" sz="2400" b="1" dirty="0">
                <a:solidFill>
                  <a:srgbClr val="002060"/>
                </a:solidFill>
                <a:latin typeface="+mn-lt"/>
              </a:rPr>
              <a:t>JEMS sustav</a:t>
            </a:r>
          </a:p>
        </p:txBody>
      </p:sp>
      <p:sp>
        <p:nvSpPr>
          <p:cNvPr id="10" name="Arrow: Right 9">
            <a:extLst>
              <a:ext uri="{FF2B5EF4-FFF2-40B4-BE49-F238E27FC236}">
                <a16:creationId xmlns:a16="http://schemas.microsoft.com/office/drawing/2014/main" id="{E3E350C9-6A03-F430-6267-2E4F6936F996}"/>
              </a:ext>
            </a:extLst>
          </p:cNvPr>
          <p:cNvSpPr/>
          <p:nvPr/>
        </p:nvSpPr>
        <p:spPr>
          <a:xfrm>
            <a:off x="577080" y="6040534"/>
            <a:ext cx="420624" cy="24688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hr-HR"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2" name="Picture 11">
            <a:extLst>
              <a:ext uri="{FF2B5EF4-FFF2-40B4-BE49-F238E27FC236}">
                <a16:creationId xmlns:a16="http://schemas.microsoft.com/office/drawing/2014/main" id="{3D55C9B4-3083-6D54-D068-BBA02D915F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7279" y="5778580"/>
            <a:ext cx="10760863" cy="690800"/>
          </a:xfrm>
          <a:prstGeom prst="rect">
            <a:avLst/>
          </a:prstGeom>
        </p:spPr>
      </p:pic>
    </p:spTree>
    <p:extLst>
      <p:ext uri="{BB962C8B-B14F-4D97-AF65-F5344CB8AC3E}">
        <p14:creationId xmlns:p14="http://schemas.microsoft.com/office/powerpoint/2010/main" val="36662645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671E9-3668-6F5B-46C2-9510C8F56596}"/>
              </a:ext>
            </a:extLst>
          </p:cNvPr>
          <p:cNvSpPr>
            <a:spLocks noGrp="1"/>
          </p:cNvSpPr>
          <p:nvPr>
            <p:ph type="title"/>
          </p:nvPr>
        </p:nvSpPr>
        <p:spPr>
          <a:xfrm>
            <a:off x="3862877" y="675804"/>
            <a:ext cx="7681452" cy="629437"/>
          </a:xfrm>
        </p:spPr>
        <p:txBody>
          <a:bodyPr anchor="t">
            <a:noAutofit/>
          </a:bodyPr>
          <a:lstStyle/>
          <a:p>
            <a:pPr algn="ctr"/>
            <a:r>
              <a:rPr lang="hr-HR" sz="2400" b="1" dirty="0">
                <a:latin typeface="+mn-lt"/>
              </a:rPr>
              <a:t>Najčešći propusti korisnika prilikom podnošenja </a:t>
            </a:r>
            <a:br>
              <a:rPr lang="hr-HR" sz="2400" b="1" dirty="0">
                <a:latin typeface="+mn-lt"/>
              </a:rPr>
            </a:br>
            <a:r>
              <a:rPr lang="hr-HR" sz="2400" b="1" dirty="0">
                <a:latin typeface="+mn-lt"/>
              </a:rPr>
              <a:t>izvještaja u </a:t>
            </a:r>
            <a:r>
              <a:rPr lang="hr-HR" sz="2400" b="1" dirty="0" err="1">
                <a:latin typeface="+mn-lt"/>
              </a:rPr>
              <a:t>Jems</a:t>
            </a:r>
            <a:r>
              <a:rPr lang="hr-HR" sz="2400" b="1" dirty="0">
                <a:latin typeface="+mn-lt"/>
              </a:rPr>
              <a:t>-u</a:t>
            </a:r>
          </a:p>
        </p:txBody>
      </p:sp>
      <p:pic>
        <p:nvPicPr>
          <p:cNvPr id="4" name="Picture 3" descr="A blue flag with yellow stars&#10;&#10;Description automatically generated with medium confidence">
            <a:extLst>
              <a:ext uri="{FF2B5EF4-FFF2-40B4-BE49-F238E27FC236}">
                <a16:creationId xmlns:a16="http://schemas.microsoft.com/office/drawing/2014/main" id="{5FDFCB70-C2C6-FD45-4C33-E34E5C50146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9322" y="260532"/>
            <a:ext cx="3463555" cy="1044709"/>
          </a:xfrm>
          <a:prstGeom prst="rect">
            <a:avLst/>
          </a:prstGeom>
        </p:spPr>
      </p:pic>
      <p:graphicFrame>
        <p:nvGraphicFramePr>
          <p:cNvPr id="6" name="Content Placeholder 4">
            <a:extLst>
              <a:ext uri="{FF2B5EF4-FFF2-40B4-BE49-F238E27FC236}">
                <a16:creationId xmlns:a16="http://schemas.microsoft.com/office/drawing/2014/main" id="{740EF2D1-A51B-71EF-5449-C5F9F0AE5939}"/>
              </a:ext>
            </a:extLst>
          </p:cNvPr>
          <p:cNvGraphicFramePr>
            <a:graphicFrameLocks noGrp="1"/>
          </p:cNvGraphicFramePr>
          <p:nvPr/>
        </p:nvGraphicFramePr>
        <p:xfrm>
          <a:off x="891294" y="1624336"/>
          <a:ext cx="10409412" cy="49731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13682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7EFE-DC27-BC5D-AB45-C06F8904122C}"/>
            </a:ext>
          </a:extLst>
        </p:cNvPr>
        <p:cNvGrpSpPr/>
        <p:nvPr/>
      </p:nvGrpSpPr>
      <p:grpSpPr>
        <a:xfrm>
          <a:off x="0" y="0"/>
          <a:ext cx="0" cy="0"/>
          <a:chOff x="0" y="0"/>
          <a:chExt cx="0" cy="0"/>
        </a:xfrm>
      </p:grpSpPr>
      <p:pic>
        <p:nvPicPr>
          <p:cNvPr id="4" name="Picture 3" descr="A blue flag with yellow stars&#10;&#10;Description automatically generated with medium confidence">
            <a:extLst>
              <a:ext uri="{FF2B5EF4-FFF2-40B4-BE49-F238E27FC236}">
                <a16:creationId xmlns:a16="http://schemas.microsoft.com/office/drawing/2014/main" id="{C728CA03-495E-1900-D2DD-504824BF92C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9322" y="260532"/>
            <a:ext cx="3463555" cy="1044709"/>
          </a:xfrm>
          <a:prstGeom prst="rect">
            <a:avLst/>
          </a:prstGeom>
        </p:spPr>
      </p:pic>
      <p:graphicFrame>
        <p:nvGraphicFramePr>
          <p:cNvPr id="6" name="Content Placeholder 4">
            <a:extLst>
              <a:ext uri="{FF2B5EF4-FFF2-40B4-BE49-F238E27FC236}">
                <a16:creationId xmlns:a16="http://schemas.microsoft.com/office/drawing/2014/main" id="{EDB3273E-FC80-0381-8D18-CE493E521348}"/>
              </a:ext>
            </a:extLst>
          </p:cNvPr>
          <p:cNvGraphicFramePr>
            <a:graphicFrameLocks noGrp="1"/>
          </p:cNvGraphicFramePr>
          <p:nvPr/>
        </p:nvGraphicFramePr>
        <p:xfrm>
          <a:off x="921196" y="2075312"/>
          <a:ext cx="10349607" cy="42451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itle 1">
            <a:extLst>
              <a:ext uri="{FF2B5EF4-FFF2-40B4-BE49-F238E27FC236}">
                <a16:creationId xmlns:a16="http://schemas.microsoft.com/office/drawing/2014/main" id="{4466212F-576E-58E1-D0D5-8F01CB817067}"/>
              </a:ext>
            </a:extLst>
          </p:cNvPr>
          <p:cNvSpPr>
            <a:spLocks noGrp="1"/>
          </p:cNvSpPr>
          <p:nvPr>
            <p:ph type="title"/>
          </p:nvPr>
        </p:nvSpPr>
        <p:spPr>
          <a:xfrm>
            <a:off x="3862877" y="964468"/>
            <a:ext cx="6884031" cy="681545"/>
          </a:xfrm>
        </p:spPr>
        <p:txBody>
          <a:bodyPr anchor="t">
            <a:noAutofit/>
          </a:bodyPr>
          <a:lstStyle/>
          <a:p>
            <a:pPr algn="ctr"/>
            <a:r>
              <a:rPr lang="hr-HR" sz="2400" b="1" dirty="0">
                <a:latin typeface="+mn-lt"/>
              </a:rPr>
              <a:t>Najčešći propusti korisnika prilikom podnošenja</a:t>
            </a:r>
            <a:br>
              <a:rPr lang="hr-HR" sz="2400" b="1" dirty="0">
                <a:latin typeface="+mn-lt"/>
              </a:rPr>
            </a:br>
            <a:r>
              <a:rPr lang="hr-HR" sz="2400" b="1" dirty="0">
                <a:latin typeface="+mn-lt"/>
              </a:rPr>
              <a:t> izvještaja u </a:t>
            </a:r>
            <a:r>
              <a:rPr lang="hr-HR" sz="2400" b="1" dirty="0" err="1">
                <a:latin typeface="+mn-lt"/>
              </a:rPr>
              <a:t>Jems</a:t>
            </a:r>
            <a:r>
              <a:rPr lang="hr-HR" sz="2400" b="1" dirty="0">
                <a:latin typeface="+mn-lt"/>
              </a:rPr>
              <a:t>-u</a:t>
            </a:r>
          </a:p>
        </p:txBody>
      </p:sp>
    </p:spTree>
    <p:extLst>
      <p:ext uri="{BB962C8B-B14F-4D97-AF65-F5344CB8AC3E}">
        <p14:creationId xmlns:p14="http://schemas.microsoft.com/office/powerpoint/2010/main" val="31834911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BF9AE70F-2E2C-3585-3F0E-974A147B4AEC}"/>
              </a:ext>
            </a:extLst>
          </p:cNvPr>
          <p:cNvGraphicFramePr>
            <a:graphicFrameLocks noGrp="1"/>
          </p:cNvGraphicFramePr>
          <p:nvPr>
            <p:ph idx="1"/>
          </p:nvPr>
        </p:nvGraphicFramePr>
        <p:xfrm>
          <a:off x="1418845" y="2003307"/>
          <a:ext cx="9354309" cy="4306302"/>
        </p:xfrm>
        <a:graphic>
          <a:graphicData uri="http://schemas.openxmlformats.org/drawingml/2006/table">
            <a:tbl>
              <a:tblPr/>
              <a:tblGrid>
                <a:gridCol w="5098493">
                  <a:extLst>
                    <a:ext uri="{9D8B030D-6E8A-4147-A177-3AD203B41FA5}">
                      <a16:colId xmlns:a16="http://schemas.microsoft.com/office/drawing/2014/main" val="3414225047"/>
                    </a:ext>
                  </a:extLst>
                </a:gridCol>
                <a:gridCol w="4255816">
                  <a:extLst>
                    <a:ext uri="{9D8B030D-6E8A-4147-A177-3AD203B41FA5}">
                      <a16:colId xmlns:a16="http://schemas.microsoft.com/office/drawing/2014/main" val="1246340106"/>
                    </a:ext>
                  </a:extLst>
                </a:gridCol>
              </a:tblGrid>
              <a:tr h="747306">
                <a:tc>
                  <a:txBody>
                    <a:bodyPr/>
                    <a:lstStyle/>
                    <a:p>
                      <a:pPr algn="ctr" fontAlgn="base">
                        <a:lnSpc>
                          <a:spcPts val="2550"/>
                        </a:lnSpc>
                        <a:buNone/>
                      </a:pPr>
                      <a:r>
                        <a:rPr lang="hr-HR" sz="2000" b="1" i="0" dirty="0">
                          <a:solidFill>
                            <a:srgbClr val="FFFFFF"/>
                          </a:solidFill>
                          <a:effectLst/>
                          <a:latin typeface="+mn-lt"/>
                        </a:rPr>
                        <a:t>Vrsta pogreške prilikom unosa u</a:t>
                      </a:r>
                      <a:r>
                        <a:rPr lang="hr-HR" sz="2000" b="0" i="0" dirty="0">
                          <a:solidFill>
                            <a:srgbClr val="000000"/>
                          </a:solidFill>
                          <a:effectLst/>
                          <a:latin typeface="+mn-lt"/>
                        </a:rPr>
                        <a:t>​</a:t>
                      </a:r>
                    </a:p>
                    <a:p>
                      <a:pPr algn="ctr" fontAlgn="base">
                        <a:lnSpc>
                          <a:spcPts val="2550"/>
                        </a:lnSpc>
                        <a:buNone/>
                      </a:pPr>
                      <a:r>
                        <a:rPr lang="hr-HR" sz="2000" b="1" i="1" dirty="0" err="1">
                          <a:solidFill>
                            <a:srgbClr val="FFFFFF"/>
                          </a:solidFill>
                          <a:effectLst/>
                          <a:latin typeface="+mn-lt"/>
                        </a:rPr>
                        <a:t>Public</a:t>
                      </a:r>
                      <a:r>
                        <a:rPr lang="hr-HR" sz="2000" b="1" i="1" dirty="0">
                          <a:solidFill>
                            <a:srgbClr val="FFFFFF"/>
                          </a:solidFill>
                          <a:effectLst/>
                          <a:latin typeface="+mn-lt"/>
                        </a:rPr>
                        <a:t> </a:t>
                      </a:r>
                      <a:r>
                        <a:rPr lang="hr-HR" sz="2000" b="1" i="1" dirty="0" err="1">
                          <a:solidFill>
                            <a:srgbClr val="FFFFFF"/>
                          </a:solidFill>
                          <a:effectLst/>
                          <a:latin typeface="+mn-lt"/>
                        </a:rPr>
                        <a:t>procurements</a:t>
                      </a:r>
                      <a:r>
                        <a:rPr lang="hr-HR" sz="2000" b="0" i="0" dirty="0">
                          <a:solidFill>
                            <a:srgbClr val="000000"/>
                          </a:solidFill>
                          <a:effectLst/>
                          <a:latin typeface="+mn-lt"/>
                        </a:rPr>
                        <a:t>​</a:t>
                      </a:r>
                    </a:p>
                  </a:txBody>
                  <a:tcPr marL="72756" marR="72756" marT="36378" marB="36378">
                    <a:lnL w="11582" cap="flat" cmpd="sng" algn="ctr">
                      <a:solidFill>
                        <a:srgbClr val="9BAFB5"/>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82" cap="flat" cmpd="sng" algn="ctr">
                      <a:solidFill>
                        <a:srgbClr val="9BAFB5"/>
                      </a:solidFill>
                      <a:prstDash val="solid"/>
                      <a:round/>
                      <a:headEnd type="none" w="med" len="med"/>
                      <a:tailEnd type="none" w="med" len="med"/>
                    </a:lnT>
                    <a:lnB w="11582" cap="flat" cmpd="sng" algn="ctr">
                      <a:solidFill>
                        <a:srgbClr val="9BAFB5"/>
                      </a:solidFill>
                      <a:prstDash val="solid"/>
                      <a:round/>
                      <a:headEnd type="none" w="med" len="med"/>
                      <a:tailEnd type="none" w="med" len="med"/>
                    </a:lnB>
                    <a:solidFill>
                      <a:srgbClr val="C96731"/>
                    </a:solidFill>
                  </a:tcPr>
                </a:tc>
                <a:tc>
                  <a:txBody>
                    <a:bodyPr/>
                    <a:lstStyle/>
                    <a:p>
                      <a:pPr algn="ctr" fontAlgn="base">
                        <a:lnSpc>
                          <a:spcPts val="2550"/>
                        </a:lnSpc>
                        <a:buNone/>
                      </a:pPr>
                      <a:r>
                        <a:rPr lang="nn-NO" sz="2000" b="1" i="0" dirty="0">
                          <a:solidFill>
                            <a:srgbClr val="FFFFFF"/>
                          </a:solidFill>
                          <a:effectLst/>
                          <a:latin typeface="+mn-lt"/>
                        </a:rPr>
                        <a:t>Interreg IPA HR-RS </a:t>
                      </a:r>
                      <a:r>
                        <a:rPr lang="nn-NO" sz="2000" b="0" i="0" dirty="0">
                          <a:solidFill>
                            <a:srgbClr val="000000"/>
                          </a:solidFill>
                          <a:effectLst/>
                          <a:latin typeface="+mn-lt"/>
                        </a:rPr>
                        <a:t>​</a:t>
                      </a:r>
                    </a:p>
                    <a:p>
                      <a:pPr algn="ctr" fontAlgn="base">
                        <a:lnSpc>
                          <a:spcPts val="1650"/>
                        </a:lnSpc>
                        <a:buNone/>
                      </a:pPr>
                      <a:r>
                        <a:rPr lang="nn-NO" sz="2000" b="1" i="0" dirty="0">
                          <a:solidFill>
                            <a:srgbClr val="FFFFFF"/>
                          </a:solidFill>
                          <a:effectLst/>
                          <a:latin typeface="+mn-lt"/>
                        </a:rPr>
                        <a:t>Interreg IPA HR-BA-ME ​</a:t>
                      </a:r>
                      <a:r>
                        <a:rPr lang="nn-NO" sz="2000" b="0" i="0" dirty="0">
                          <a:solidFill>
                            <a:srgbClr val="000000"/>
                          </a:solidFill>
                          <a:effectLst/>
                          <a:latin typeface="+mn-lt"/>
                        </a:rPr>
                        <a:t>​</a:t>
                      </a:r>
                    </a:p>
                  </a:txBody>
                  <a:tcPr marL="72756" marR="72756" marT="36378" marB="36378">
                    <a:lnL w="12700" cap="flat" cmpd="sng" algn="ctr">
                      <a:solidFill>
                        <a:srgbClr val="FFFFFF"/>
                      </a:solidFill>
                      <a:prstDash val="solid"/>
                      <a:round/>
                      <a:headEnd type="none" w="med" len="med"/>
                      <a:tailEnd type="none" w="med" len="med"/>
                    </a:lnL>
                    <a:lnR w="11582" cap="flat" cmpd="sng" algn="ctr">
                      <a:solidFill>
                        <a:srgbClr val="9BAFB5"/>
                      </a:solidFill>
                      <a:prstDash val="solid"/>
                      <a:round/>
                      <a:headEnd type="none" w="med" len="med"/>
                      <a:tailEnd type="none" w="med" len="med"/>
                    </a:lnR>
                    <a:lnT w="11582" cap="flat" cmpd="sng" algn="ctr">
                      <a:solidFill>
                        <a:srgbClr val="9BAFB5"/>
                      </a:solidFill>
                      <a:prstDash val="solid"/>
                      <a:round/>
                      <a:headEnd type="none" w="med" len="med"/>
                      <a:tailEnd type="none" w="med" len="med"/>
                    </a:lnT>
                    <a:lnB w="11582" cap="flat" cmpd="sng" algn="ctr">
                      <a:solidFill>
                        <a:srgbClr val="9BAFB5"/>
                      </a:solidFill>
                      <a:prstDash val="solid"/>
                      <a:round/>
                      <a:headEnd type="none" w="med" len="med"/>
                      <a:tailEnd type="none" w="med" len="med"/>
                    </a:lnB>
                    <a:solidFill>
                      <a:srgbClr val="C96731"/>
                    </a:solidFill>
                  </a:tcPr>
                </a:tc>
                <a:extLst>
                  <a:ext uri="{0D108BD9-81ED-4DB2-BD59-A6C34878D82A}">
                    <a16:rowId xmlns:a16="http://schemas.microsoft.com/office/drawing/2014/main" val="142815928"/>
                  </a:ext>
                </a:extLst>
              </a:tr>
              <a:tr h="659955">
                <a:tc>
                  <a:txBody>
                    <a:bodyPr/>
                    <a:lstStyle/>
                    <a:p>
                      <a:pPr algn="ctr" fontAlgn="base">
                        <a:lnSpc>
                          <a:spcPts val="1650"/>
                        </a:lnSpc>
                        <a:buNone/>
                      </a:pPr>
                      <a:r>
                        <a:rPr lang="hr-HR" sz="2000" b="0" i="0" dirty="0">
                          <a:solidFill>
                            <a:srgbClr val="000000"/>
                          </a:solidFill>
                          <a:effectLst/>
                          <a:latin typeface="+mn-lt"/>
                        </a:rPr>
                        <a:t>Unesen je ugovoreni iznos tj. </a:t>
                      </a:r>
                      <a:r>
                        <a:rPr lang="hr-HR" sz="2000" b="0" i="1" dirty="0" err="1">
                          <a:solidFill>
                            <a:srgbClr val="000000"/>
                          </a:solidFill>
                          <a:effectLst/>
                          <a:latin typeface="+mn-lt"/>
                        </a:rPr>
                        <a:t>Contract</a:t>
                      </a:r>
                      <a:r>
                        <a:rPr lang="hr-HR" sz="2000" b="0" i="1" dirty="0">
                          <a:solidFill>
                            <a:srgbClr val="000000"/>
                          </a:solidFill>
                          <a:effectLst/>
                          <a:latin typeface="+mn-lt"/>
                        </a:rPr>
                        <a:t> </a:t>
                      </a:r>
                      <a:r>
                        <a:rPr lang="hr-HR" sz="2000" b="0" i="1" dirty="0" err="1">
                          <a:solidFill>
                            <a:srgbClr val="000000"/>
                          </a:solidFill>
                          <a:effectLst/>
                          <a:latin typeface="+mn-lt"/>
                        </a:rPr>
                        <a:t>amount</a:t>
                      </a:r>
                      <a:r>
                        <a:rPr lang="hr-HR" sz="2000" b="0" i="1" dirty="0">
                          <a:solidFill>
                            <a:srgbClr val="000000"/>
                          </a:solidFill>
                          <a:effectLst/>
                          <a:latin typeface="+mn-lt"/>
                        </a:rPr>
                        <a:t> </a:t>
                      </a:r>
                      <a:r>
                        <a:rPr lang="hr-HR" sz="2000" b="1" i="0" dirty="0">
                          <a:solidFill>
                            <a:srgbClr val="FF0000"/>
                          </a:solidFill>
                          <a:effectLst/>
                          <a:latin typeface="+mn-lt"/>
                        </a:rPr>
                        <a:t>s</a:t>
                      </a:r>
                      <a:r>
                        <a:rPr lang="hr-HR" sz="2000" b="0" i="0" dirty="0">
                          <a:solidFill>
                            <a:srgbClr val="000000"/>
                          </a:solidFill>
                          <a:effectLst/>
                          <a:latin typeface="+mn-lt"/>
                        </a:rPr>
                        <a:t> PDV-om​</a:t>
                      </a:r>
                    </a:p>
                  </a:txBody>
                  <a:tcPr marL="72756" marR="72756" marT="36378" marB="36378" anchor="ctr">
                    <a:lnL w="11582" cap="flat" cmpd="sng" algn="ctr">
                      <a:solidFill>
                        <a:srgbClr val="9BAFB5"/>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82" cap="flat" cmpd="sng" algn="ctr">
                      <a:solidFill>
                        <a:srgbClr val="9BAFB5"/>
                      </a:solidFill>
                      <a:prstDash val="solid"/>
                      <a:round/>
                      <a:headEnd type="none" w="med" len="med"/>
                      <a:tailEnd type="none" w="med" len="med"/>
                    </a:lnT>
                    <a:lnB w="11582" cap="flat" cmpd="sng" algn="ctr">
                      <a:solidFill>
                        <a:srgbClr val="9BAFB5"/>
                      </a:solidFill>
                      <a:prstDash val="solid"/>
                      <a:round/>
                      <a:headEnd type="none" w="med" len="med"/>
                      <a:tailEnd type="none" w="med" len="med"/>
                    </a:lnB>
                    <a:solidFill>
                      <a:srgbClr val="FFFFFF"/>
                    </a:solidFill>
                  </a:tcPr>
                </a:tc>
                <a:tc>
                  <a:txBody>
                    <a:bodyPr/>
                    <a:lstStyle/>
                    <a:p>
                      <a:pPr algn="ctr" fontAlgn="auto">
                        <a:lnSpc>
                          <a:spcPts val="1650"/>
                        </a:lnSpc>
                        <a:buNone/>
                      </a:pPr>
                      <a:r>
                        <a:rPr lang="hr-HR" sz="2000" b="1" i="0" dirty="0">
                          <a:solidFill>
                            <a:srgbClr val="000000"/>
                          </a:solidFill>
                          <a:effectLst/>
                          <a:latin typeface="+mn-lt"/>
                        </a:rPr>
                        <a:t>​</a:t>
                      </a:r>
                    </a:p>
                    <a:p>
                      <a:pPr algn="ctr" fontAlgn="base">
                        <a:lnSpc>
                          <a:spcPts val="1650"/>
                        </a:lnSpc>
                        <a:buNone/>
                      </a:pPr>
                      <a:r>
                        <a:rPr lang="hr-HR" sz="2000" b="1" i="0" dirty="0">
                          <a:solidFill>
                            <a:srgbClr val="000000"/>
                          </a:solidFill>
                          <a:effectLst/>
                          <a:latin typeface="+mn-lt"/>
                        </a:rPr>
                        <a:t>za sve iznose nabava</a:t>
                      </a:r>
                      <a:r>
                        <a:rPr lang="hr-HR" sz="2000" b="0" i="0" dirty="0">
                          <a:solidFill>
                            <a:srgbClr val="000000"/>
                          </a:solidFill>
                          <a:effectLst/>
                          <a:latin typeface="+mn-lt"/>
                        </a:rPr>
                        <a:t>​​</a:t>
                      </a:r>
                    </a:p>
                  </a:txBody>
                  <a:tcPr marL="72756" marR="72756" marT="36378" marB="36378">
                    <a:lnL w="12700" cap="flat" cmpd="sng" algn="ctr">
                      <a:solidFill>
                        <a:srgbClr val="FFFFFF"/>
                      </a:solidFill>
                      <a:prstDash val="solid"/>
                      <a:round/>
                      <a:headEnd type="none" w="med" len="med"/>
                      <a:tailEnd type="none" w="med" len="med"/>
                    </a:lnL>
                    <a:lnR w="11582" cap="flat" cmpd="sng" algn="ctr">
                      <a:solidFill>
                        <a:srgbClr val="9BAFB5"/>
                      </a:solidFill>
                      <a:prstDash val="solid"/>
                      <a:round/>
                      <a:headEnd type="none" w="med" len="med"/>
                      <a:tailEnd type="none" w="med" len="med"/>
                    </a:lnR>
                    <a:lnT w="11582" cap="flat" cmpd="sng" algn="ctr">
                      <a:solidFill>
                        <a:srgbClr val="9BAFB5"/>
                      </a:solidFill>
                      <a:prstDash val="solid"/>
                      <a:round/>
                      <a:headEnd type="none" w="med" len="med"/>
                      <a:tailEnd type="none" w="med" len="med"/>
                    </a:lnT>
                    <a:lnB w="11582" cap="flat" cmpd="sng" algn="ctr">
                      <a:solidFill>
                        <a:srgbClr val="9BAFB5"/>
                      </a:solidFill>
                      <a:prstDash val="solid"/>
                      <a:round/>
                      <a:headEnd type="none" w="med" len="med"/>
                      <a:tailEnd type="none" w="med" len="med"/>
                    </a:lnB>
                    <a:solidFill>
                      <a:srgbClr val="FFFFFF"/>
                    </a:solidFill>
                  </a:tcPr>
                </a:tc>
                <a:extLst>
                  <a:ext uri="{0D108BD9-81ED-4DB2-BD59-A6C34878D82A}">
                    <a16:rowId xmlns:a16="http://schemas.microsoft.com/office/drawing/2014/main" val="277661126"/>
                  </a:ext>
                </a:extLst>
              </a:tr>
              <a:tr h="999151">
                <a:tc>
                  <a:txBody>
                    <a:bodyPr/>
                    <a:lstStyle/>
                    <a:p>
                      <a:pPr algn="ctr" fontAlgn="auto">
                        <a:lnSpc>
                          <a:spcPts val="1650"/>
                        </a:lnSpc>
                        <a:buNone/>
                      </a:pPr>
                      <a:r>
                        <a:rPr lang="hr-HR" sz="2000" b="0" i="0" dirty="0">
                          <a:solidFill>
                            <a:srgbClr val="000000"/>
                          </a:solidFill>
                          <a:effectLst/>
                          <a:latin typeface="+mn-lt"/>
                        </a:rPr>
                        <a:t>​</a:t>
                      </a:r>
                    </a:p>
                    <a:p>
                      <a:pPr algn="ctr" fontAlgn="base">
                        <a:lnSpc>
                          <a:spcPts val="1650"/>
                        </a:lnSpc>
                        <a:buNone/>
                      </a:pPr>
                      <a:r>
                        <a:rPr lang="hr-HR" sz="2000" b="0" i="0" dirty="0">
                          <a:solidFill>
                            <a:srgbClr val="000000"/>
                          </a:solidFill>
                          <a:effectLst/>
                          <a:latin typeface="+mn-lt"/>
                        </a:rPr>
                        <a:t>Nedostaju podaci o stvarnim vlasnicima ponuditelja tj. </a:t>
                      </a:r>
                      <a:r>
                        <a:rPr lang="hr-HR" sz="2000" b="0" i="1" dirty="0" err="1">
                          <a:solidFill>
                            <a:srgbClr val="000000"/>
                          </a:solidFill>
                          <a:effectLst/>
                          <a:latin typeface="+mn-lt"/>
                        </a:rPr>
                        <a:t>Beneficial</a:t>
                      </a:r>
                      <a:r>
                        <a:rPr lang="hr-HR" sz="2000" b="0" i="1" dirty="0">
                          <a:solidFill>
                            <a:srgbClr val="000000"/>
                          </a:solidFill>
                          <a:effectLst/>
                          <a:latin typeface="+mn-lt"/>
                        </a:rPr>
                        <a:t> </a:t>
                      </a:r>
                      <a:r>
                        <a:rPr lang="hr-HR" sz="2000" b="0" i="1" dirty="0" err="1">
                          <a:solidFill>
                            <a:srgbClr val="000000"/>
                          </a:solidFill>
                          <a:effectLst/>
                          <a:latin typeface="+mn-lt"/>
                        </a:rPr>
                        <a:t>owner</a:t>
                      </a:r>
                      <a:r>
                        <a:rPr lang="hr-HR" sz="2000" b="0" i="1" dirty="0">
                          <a:solidFill>
                            <a:srgbClr val="000000"/>
                          </a:solidFill>
                          <a:effectLst/>
                          <a:latin typeface="+mn-lt"/>
                        </a:rPr>
                        <a:t>(s)</a:t>
                      </a:r>
                      <a:r>
                        <a:rPr lang="hr-HR" sz="2000" b="0" i="0" dirty="0">
                          <a:solidFill>
                            <a:srgbClr val="000000"/>
                          </a:solidFill>
                          <a:effectLst/>
                          <a:latin typeface="+mn-lt"/>
                        </a:rPr>
                        <a:t>​</a:t>
                      </a:r>
                    </a:p>
                  </a:txBody>
                  <a:tcPr marL="72756" marR="72756" marT="36378" marB="36378">
                    <a:lnL w="11582" cap="flat" cmpd="sng" algn="ctr">
                      <a:solidFill>
                        <a:srgbClr val="9BAFB5"/>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82" cap="flat" cmpd="sng" algn="ctr">
                      <a:solidFill>
                        <a:srgbClr val="9BAFB5"/>
                      </a:solidFill>
                      <a:prstDash val="solid"/>
                      <a:round/>
                      <a:headEnd type="none" w="med" len="med"/>
                      <a:tailEnd type="none" w="med" len="med"/>
                    </a:lnT>
                    <a:lnB w="11582" cap="flat" cmpd="sng" algn="ctr">
                      <a:solidFill>
                        <a:srgbClr val="9BAFB5"/>
                      </a:solidFill>
                      <a:prstDash val="solid"/>
                      <a:round/>
                      <a:headEnd type="none" w="med" len="med"/>
                      <a:tailEnd type="none" w="med" len="med"/>
                    </a:lnB>
                    <a:solidFill>
                      <a:srgbClr val="FFFFFF"/>
                    </a:solidFill>
                  </a:tcPr>
                </a:tc>
                <a:tc>
                  <a:txBody>
                    <a:bodyPr/>
                    <a:lstStyle/>
                    <a:p>
                      <a:pPr algn="ctr" fontAlgn="auto">
                        <a:lnSpc>
                          <a:spcPts val="1650"/>
                        </a:lnSpc>
                        <a:buNone/>
                      </a:pPr>
                      <a:r>
                        <a:rPr lang="pl-PL" sz="2000" b="1" i="0" dirty="0">
                          <a:solidFill>
                            <a:srgbClr val="000000"/>
                          </a:solidFill>
                          <a:effectLst/>
                          <a:latin typeface="+mn-lt"/>
                        </a:rPr>
                        <a:t>​</a:t>
                      </a:r>
                    </a:p>
                    <a:p>
                      <a:pPr algn="ctr" fontAlgn="base">
                        <a:lnSpc>
                          <a:spcPts val="1650"/>
                        </a:lnSpc>
                        <a:buNone/>
                      </a:pPr>
                      <a:r>
                        <a:rPr lang="pl-PL" sz="2000" b="1" i="0" dirty="0">
                          <a:solidFill>
                            <a:srgbClr val="000000"/>
                          </a:solidFill>
                          <a:effectLst/>
                          <a:latin typeface="+mn-lt"/>
                        </a:rPr>
                        <a:t>za ugovore vrijednosti ≥10.000,00 EUR </a:t>
                      </a:r>
                      <a:r>
                        <a:rPr lang="pl-PL" sz="2000" b="0" i="0" dirty="0">
                          <a:solidFill>
                            <a:srgbClr val="000000"/>
                          </a:solidFill>
                          <a:effectLst/>
                          <a:latin typeface="+mn-lt"/>
                        </a:rPr>
                        <a:t>​​</a:t>
                      </a:r>
                      <a:br>
                        <a:rPr lang="pl-PL" sz="2000" b="0" i="0" dirty="0">
                          <a:solidFill>
                            <a:srgbClr val="000000"/>
                          </a:solidFill>
                          <a:effectLst/>
                          <a:latin typeface="+mn-lt"/>
                        </a:rPr>
                      </a:br>
                      <a:r>
                        <a:rPr lang="pl-PL" sz="2000" b="1" i="0" dirty="0">
                          <a:solidFill>
                            <a:srgbClr val="000000"/>
                          </a:solidFill>
                          <a:effectLst/>
                          <a:latin typeface="+mn-lt"/>
                        </a:rPr>
                        <a:t>bez PDV-a </a:t>
                      </a:r>
                      <a:r>
                        <a:rPr lang="pl-PL" sz="2000" b="0" i="0" dirty="0">
                          <a:solidFill>
                            <a:srgbClr val="000000"/>
                          </a:solidFill>
                          <a:effectLst/>
                          <a:latin typeface="+mn-lt"/>
                        </a:rPr>
                        <a:t>​</a:t>
                      </a:r>
                    </a:p>
                  </a:txBody>
                  <a:tcPr marL="72756" marR="72756" marT="36378" marB="36378">
                    <a:lnL w="12700" cap="flat" cmpd="sng" algn="ctr">
                      <a:solidFill>
                        <a:srgbClr val="FFFFFF"/>
                      </a:solidFill>
                      <a:prstDash val="solid"/>
                      <a:round/>
                      <a:headEnd type="none" w="med" len="med"/>
                      <a:tailEnd type="none" w="med" len="med"/>
                    </a:lnL>
                    <a:lnR w="11582" cap="flat" cmpd="sng" algn="ctr">
                      <a:solidFill>
                        <a:srgbClr val="9BAFB5"/>
                      </a:solidFill>
                      <a:prstDash val="solid"/>
                      <a:round/>
                      <a:headEnd type="none" w="med" len="med"/>
                      <a:tailEnd type="none" w="med" len="med"/>
                    </a:lnR>
                    <a:lnT w="11582" cap="flat" cmpd="sng" algn="ctr">
                      <a:solidFill>
                        <a:srgbClr val="9BAFB5"/>
                      </a:solidFill>
                      <a:prstDash val="solid"/>
                      <a:round/>
                      <a:headEnd type="none" w="med" len="med"/>
                      <a:tailEnd type="none" w="med" len="med"/>
                    </a:lnT>
                    <a:lnB w="11582" cap="flat" cmpd="sng" algn="ctr">
                      <a:solidFill>
                        <a:srgbClr val="9BAFB5"/>
                      </a:solidFill>
                      <a:prstDash val="solid"/>
                      <a:round/>
                      <a:headEnd type="none" w="med" len="med"/>
                      <a:tailEnd type="none" w="med" len="med"/>
                    </a:lnB>
                    <a:solidFill>
                      <a:srgbClr val="FFFFFF"/>
                    </a:solidFill>
                  </a:tcPr>
                </a:tc>
                <a:extLst>
                  <a:ext uri="{0D108BD9-81ED-4DB2-BD59-A6C34878D82A}">
                    <a16:rowId xmlns:a16="http://schemas.microsoft.com/office/drawing/2014/main" val="3747236601"/>
                  </a:ext>
                </a:extLst>
              </a:tr>
              <a:tr h="1149719">
                <a:tc>
                  <a:txBody>
                    <a:bodyPr/>
                    <a:lstStyle/>
                    <a:p>
                      <a:pPr algn="ctr" fontAlgn="auto">
                        <a:lnSpc>
                          <a:spcPts val="1650"/>
                        </a:lnSpc>
                        <a:buNone/>
                      </a:pPr>
                      <a:r>
                        <a:rPr lang="hr-HR" sz="2000" b="0" i="0">
                          <a:solidFill>
                            <a:srgbClr val="000000"/>
                          </a:solidFill>
                          <a:effectLst/>
                          <a:latin typeface="+mn-lt"/>
                        </a:rPr>
                        <a:t>​</a:t>
                      </a:r>
                    </a:p>
                    <a:p>
                      <a:pPr algn="ctr" fontAlgn="base">
                        <a:lnSpc>
                          <a:spcPts val="1650"/>
                        </a:lnSpc>
                        <a:buNone/>
                      </a:pPr>
                      <a:r>
                        <a:rPr lang="hr-HR" sz="2000" b="0" i="0">
                          <a:solidFill>
                            <a:srgbClr val="000000"/>
                          </a:solidFill>
                          <a:effectLst/>
                          <a:latin typeface="+mn-lt"/>
                        </a:rPr>
                        <a:t>Trošak nabave u LoE nije povezan (linkan) s odgovarajućom nabavom iz </a:t>
                      </a:r>
                      <a:r>
                        <a:rPr lang="hr-HR" sz="2000" b="0" i="1">
                          <a:solidFill>
                            <a:srgbClr val="000000"/>
                          </a:solidFill>
                          <a:effectLst/>
                          <a:latin typeface="+mn-lt"/>
                        </a:rPr>
                        <a:t>Public procurements ​</a:t>
                      </a:r>
                      <a:r>
                        <a:rPr lang="hr-HR" sz="2000" b="0" i="0">
                          <a:solidFill>
                            <a:srgbClr val="000000"/>
                          </a:solidFill>
                          <a:effectLst/>
                          <a:latin typeface="+mn-lt"/>
                        </a:rPr>
                        <a:t>​</a:t>
                      </a:r>
                    </a:p>
                    <a:p>
                      <a:pPr algn="ctr" fontAlgn="base">
                        <a:lnSpc>
                          <a:spcPts val="1650"/>
                        </a:lnSpc>
                        <a:buNone/>
                      </a:pPr>
                      <a:r>
                        <a:rPr lang="hr-HR" sz="2000" b="0" i="0">
                          <a:solidFill>
                            <a:srgbClr val="000000"/>
                          </a:solidFill>
                          <a:effectLst/>
                          <a:latin typeface="+mn-lt"/>
                        </a:rPr>
                        <a:t>​</a:t>
                      </a:r>
                    </a:p>
                  </a:txBody>
                  <a:tcPr marL="72756" marR="72756" marT="36378" marB="36378">
                    <a:lnL w="11582" cap="flat" cmpd="sng" algn="ctr">
                      <a:solidFill>
                        <a:srgbClr val="9BAFB5"/>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82" cap="flat" cmpd="sng" algn="ctr">
                      <a:solidFill>
                        <a:srgbClr val="9BAFB5"/>
                      </a:solidFill>
                      <a:prstDash val="solid"/>
                      <a:round/>
                      <a:headEnd type="none" w="med" len="med"/>
                      <a:tailEnd type="none" w="med" len="med"/>
                    </a:lnT>
                    <a:lnB w="11582" cap="flat" cmpd="sng" algn="ctr">
                      <a:solidFill>
                        <a:srgbClr val="9BAFB5"/>
                      </a:solidFill>
                      <a:prstDash val="solid"/>
                      <a:round/>
                      <a:headEnd type="none" w="med" len="med"/>
                      <a:tailEnd type="none" w="med" len="med"/>
                    </a:lnB>
                    <a:solidFill>
                      <a:srgbClr val="FFFFFF"/>
                    </a:solidFill>
                  </a:tcPr>
                </a:tc>
                <a:tc>
                  <a:txBody>
                    <a:bodyPr/>
                    <a:lstStyle/>
                    <a:p>
                      <a:pPr algn="ctr" fontAlgn="auto">
                        <a:lnSpc>
                          <a:spcPts val="1650"/>
                        </a:lnSpc>
                        <a:buNone/>
                      </a:pPr>
                      <a:r>
                        <a:rPr lang="hr-HR" sz="2000" b="1" i="0" dirty="0">
                          <a:solidFill>
                            <a:srgbClr val="000000"/>
                          </a:solidFill>
                          <a:effectLst/>
                          <a:latin typeface="+mn-lt"/>
                        </a:rPr>
                        <a:t>​</a:t>
                      </a:r>
                    </a:p>
                    <a:p>
                      <a:pPr algn="ctr" fontAlgn="base">
                        <a:lnSpc>
                          <a:spcPts val="1650"/>
                        </a:lnSpc>
                        <a:buNone/>
                      </a:pPr>
                      <a:endParaRPr lang="hr-HR" sz="2000" b="1" i="0" dirty="0">
                        <a:solidFill>
                          <a:srgbClr val="000000"/>
                        </a:solidFill>
                        <a:effectLst/>
                        <a:latin typeface="+mn-lt"/>
                      </a:endParaRPr>
                    </a:p>
                    <a:p>
                      <a:pPr algn="ctr" fontAlgn="base">
                        <a:lnSpc>
                          <a:spcPts val="1650"/>
                        </a:lnSpc>
                        <a:buNone/>
                      </a:pPr>
                      <a:r>
                        <a:rPr lang="hr-HR" sz="2000" b="1" i="0" dirty="0">
                          <a:solidFill>
                            <a:srgbClr val="000000"/>
                          </a:solidFill>
                          <a:effectLst/>
                          <a:latin typeface="+mn-lt"/>
                        </a:rPr>
                        <a:t>za sve iznose nabava</a:t>
                      </a:r>
                      <a:r>
                        <a:rPr lang="hr-HR" sz="2000" b="0" i="0" dirty="0">
                          <a:solidFill>
                            <a:srgbClr val="000000"/>
                          </a:solidFill>
                          <a:effectLst/>
                          <a:latin typeface="+mn-lt"/>
                        </a:rPr>
                        <a:t>​​</a:t>
                      </a:r>
                    </a:p>
                    <a:p>
                      <a:pPr algn="ctr" fontAlgn="base">
                        <a:lnSpc>
                          <a:spcPts val="1650"/>
                        </a:lnSpc>
                        <a:buNone/>
                      </a:pPr>
                      <a:r>
                        <a:rPr lang="hr-HR" sz="2000" b="1" i="0" dirty="0">
                          <a:solidFill>
                            <a:srgbClr val="000000"/>
                          </a:solidFill>
                          <a:effectLst/>
                          <a:latin typeface="+mn-lt"/>
                        </a:rPr>
                        <a:t>​</a:t>
                      </a:r>
                      <a:r>
                        <a:rPr lang="hr-HR" sz="2000" b="0" i="0" dirty="0">
                          <a:solidFill>
                            <a:srgbClr val="000000"/>
                          </a:solidFill>
                          <a:effectLst/>
                          <a:latin typeface="+mn-lt"/>
                        </a:rPr>
                        <a:t>​</a:t>
                      </a:r>
                    </a:p>
                  </a:txBody>
                  <a:tcPr marL="72756" marR="72756" marT="36378" marB="36378">
                    <a:lnL w="12700" cap="flat" cmpd="sng" algn="ctr">
                      <a:solidFill>
                        <a:srgbClr val="FFFFFF"/>
                      </a:solidFill>
                      <a:prstDash val="solid"/>
                      <a:round/>
                      <a:headEnd type="none" w="med" len="med"/>
                      <a:tailEnd type="none" w="med" len="med"/>
                    </a:lnL>
                    <a:lnR w="11582" cap="flat" cmpd="sng" algn="ctr">
                      <a:solidFill>
                        <a:srgbClr val="9BAFB5"/>
                      </a:solidFill>
                      <a:prstDash val="solid"/>
                      <a:round/>
                      <a:headEnd type="none" w="med" len="med"/>
                      <a:tailEnd type="none" w="med" len="med"/>
                    </a:lnR>
                    <a:lnT w="11582" cap="flat" cmpd="sng" algn="ctr">
                      <a:solidFill>
                        <a:srgbClr val="9BAFB5"/>
                      </a:solidFill>
                      <a:prstDash val="solid"/>
                      <a:round/>
                      <a:headEnd type="none" w="med" len="med"/>
                      <a:tailEnd type="none" w="med" len="med"/>
                    </a:lnT>
                    <a:lnB w="11582" cap="flat" cmpd="sng" algn="ctr">
                      <a:solidFill>
                        <a:srgbClr val="9BAFB5"/>
                      </a:solidFill>
                      <a:prstDash val="solid"/>
                      <a:round/>
                      <a:headEnd type="none" w="med" len="med"/>
                      <a:tailEnd type="none" w="med" len="med"/>
                    </a:lnB>
                    <a:solidFill>
                      <a:srgbClr val="FFFFFF"/>
                    </a:solidFill>
                  </a:tcPr>
                </a:tc>
                <a:extLst>
                  <a:ext uri="{0D108BD9-81ED-4DB2-BD59-A6C34878D82A}">
                    <a16:rowId xmlns:a16="http://schemas.microsoft.com/office/drawing/2014/main" val="516024553"/>
                  </a:ext>
                </a:extLst>
              </a:tr>
              <a:tr h="732909">
                <a:tc>
                  <a:txBody>
                    <a:bodyPr/>
                    <a:lstStyle/>
                    <a:p>
                      <a:pPr algn="ctr" fontAlgn="auto">
                        <a:lnSpc>
                          <a:spcPts val="1650"/>
                        </a:lnSpc>
                        <a:buNone/>
                      </a:pPr>
                      <a:r>
                        <a:rPr lang="pl-PL" sz="2000" b="0" i="0" dirty="0">
                          <a:solidFill>
                            <a:srgbClr val="000000"/>
                          </a:solidFill>
                          <a:effectLst/>
                          <a:latin typeface="+mn-lt"/>
                        </a:rPr>
                        <a:t>​</a:t>
                      </a:r>
                    </a:p>
                    <a:p>
                      <a:pPr algn="ctr" fontAlgn="base">
                        <a:lnSpc>
                          <a:spcPts val="1650"/>
                        </a:lnSpc>
                        <a:buNone/>
                      </a:pPr>
                      <a:r>
                        <a:rPr lang="pl-PL" sz="2000" b="0" i="0" dirty="0">
                          <a:solidFill>
                            <a:srgbClr val="000000"/>
                          </a:solidFill>
                          <a:effectLst/>
                          <a:latin typeface="+mn-lt"/>
                        </a:rPr>
                        <a:t>Nije uploadana dokumentacija o </a:t>
                      </a:r>
                    </a:p>
                    <a:p>
                      <a:pPr algn="ctr" fontAlgn="base">
                        <a:lnSpc>
                          <a:spcPts val="1650"/>
                        </a:lnSpc>
                        <a:buNone/>
                      </a:pPr>
                      <a:r>
                        <a:rPr lang="pl-PL" sz="2000" b="0" i="0" dirty="0">
                          <a:solidFill>
                            <a:srgbClr val="000000"/>
                          </a:solidFill>
                          <a:effectLst/>
                          <a:latin typeface="+mn-lt"/>
                        </a:rPr>
                        <a:t>nabavi​</a:t>
                      </a:r>
                    </a:p>
                  </a:txBody>
                  <a:tcPr marL="72756" marR="72756" marT="36378" marB="36378">
                    <a:lnL w="11582" cap="flat" cmpd="sng" algn="ctr">
                      <a:solidFill>
                        <a:srgbClr val="9BAFB5"/>
                      </a:solidFill>
                      <a:prstDash val="solid"/>
                      <a:round/>
                      <a:headEnd type="none" w="med" len="med"/>
                      <a:tailEnd type="none" w="med" len="med"/>
                    </a:lnL>
                    <a:lnR w="12700" cap="flat" cmpd="sng" algn="ctr">
                      <a:solidFill>
                        <a:srgbClr val="FFFFFF"/>
                      </a:solidFill>
                      <a:prstDash val="solid"/>
                      <a:round/>
                      <a:headEnd type="none" w="med" len="med"/>
                      <a:tailEnd type="none" w="med" len="med"/>
                    </a:lnR>
                    <a:lnT w="11582" cap="flat" cmpd="sng" algn="ctr">
                      <a:solidFill>
                        <a:srgbClr val="9BAFB5"/>
                      </a:solidFill>
                      <a:prstDash val="solid"/>
                      <a:round/>
                      <a:headEnd type="none" w="med" len="med"/>
                      <a:tailEnd type="none" w="med" len="med"/>
                    </a:lnT>
                    <a:lnB w="11582" cap="flat" cmpd="sng" algn="ctr">
                      <a:solidFill>
                        <a:srgbClr val="9BAFB5"/>
                      </a:solidFill>
                      <a:prstDash val="solid"/>
                      <a:round/>
                      <a:headEnd type="none" w="med" len="med"/>
                      <a:tailEnd type="none" w="med" len="med"/>
                    </a:lnB>
                    <a:solidFill>
                      <a:srgbClr val="FFFFFF"/>
                    </a:solidFill>
                  </a:tcPr>
                </a:tc>
                <a:tc>
                  <a:txBody>
                    <a:bodyPr/>
                    <a:lstStyle/>
                    <a:p>
                      <a:pPr algn="ctr" fontAlgn="auto">
                        <a:lnSpc>
                          <a:spcPts val="1650"/>
                        </a:lnSpc>
                        <a:buNone/>
                      </a:pPr>
                      <a:r>
                        <a:rPr lang="hr-HR" sz="2000" b="1" i="0" dirty="0">
                          <a:solidFill>
                            <a:srgbClr val="000000"/>
                          </a:solidFill>
                          <a:effectLst/>
                          <a:latin typeface="+mn-lt"/>
                        </a:rPr>
                        <a:t>​</a:t>
                      </a:r>
                    </a:p>
                    <a:p>
                      <a:pPr algn="ctr" fontAlgn="base">
                        <a:lnSpc>
                          <a:spcPts val="1650"/>
                        </a:lnSpc>
                        <a:buNone/>
                      </a:pPr>
                      <a:r>
                        <a:rPr lang="hr-HR" sz="2000" b="1" i="0" dirty="0">
                          <a:solidFill>
                            <a:srgbClr val="000000"/>
                          </a:solidFill>
                          <a:effectLst/>
                          <a:latin typeface="+mn-lt"/>
                        </a:rPr>
                        <a:t>za sve iznose nabava</a:t>
                      </a:r>
                      <a:r>
                        <a:rPr lang="hr-HR" sz="2000" b="1" i="0" dirty="0">
                          <a:solidFill>
                            <a:srgbClr val="FF0000"/>
                          </a:solidFill>
                          <a:effectLst/>
                          <a:latin typeface="+mn-lt"/>
                        </a:rPr>
                        <a:t>*</a:t>
                      </a:r>
                      <a:r>
                        <a:rPr lang="hr-HR" sz="2000" b="0" i="0" dirty="0">
                          <a:solidFill>
                            <a:srgbClr val="000000"/>
                          </a:solidFill>
                          <a:effectLst/>
                          <a:latin typeface="+mn-lt"/>
                        </a:rPr>
                        <a:t>​​</a:t>
                      </a:r>
                    </a:p>
                  </a:txBody>
                  <a:tcPr marL="72756" marR="72756" marT="36378" marB="36378">
                    <a:lnL w="12700" cap="flat" cmpd="sng" algn="ctr">
                      <a:solidFill>
                        <a:srgbClr val="FFFFFF"/>
                      </a:solidFill>
                      <a:prstDash val="solid"/>
                      <a:round/>
                      <a:headEnd type="none" w="med" len="med"/>
                      <a:tailEnd type="none" w="med" len="med"/>
                    </a:lnL>
                    <a:lnR w="11582" cap="flat" cmpd="sng" algn="ctr">
                      <a:solidFill>
                        <a:srgbClr val="9BAFB5"/>
                      </a:solidFill>
                      <a:prstDash val="solid"/>
                      <a:round/>
                      <a:headEnd type="none" w="med" len="med"/>
                      <a:tailEnd type="none" w="med" len="med"/>
                    </a:lnR>
                    <a:lnT w="11582" cap="flat" cmpd="sng" algn="ctr">
                      <a:solidFill>
                        <a:srgbClr val="9BAFB5"/>
                      </a:solidFill>
                      <a:prstDash val="solid"/>
                      <a:round/>
                      <a:headEnd type="none" w="med" len="med"/>
                      <a:tailEnd type="none" w="med" len="med"/>
                    </a:lnT>
                    <a:lnB w="11582" cap="flat" cmpd="sng" algn="ctr">
                      <a:solidFill>
                        <a:srgbClr val="9BAFB5"/>
                      </a:solidFill>
                      <a:prstDash val="solid"/>
                      <a:round/>
                      <a:headEnd type="none" w="med" len="med"/>
                      <a:tailEnd type="none" w="med" len="med"/>
                    </a:lnB>
                    <a:solidFill>
                      <a:srgbClr val="FFFFFF"/>
                    </a:solidFill>
                  </a:tcPr>
                </a:tc>
                <a:extLst>
                  <a:ext uri="{0D108BD9-81ED-4DB2-BD59-A6C34878D82A}">
                    <a16:rowId xmlns:a16="http://schemas.microsoft.com/office/drawing/2014/main" val="3856191965"/>
                  </a:ext>
                </a:extLst>
              </a:tr>
            </a:tbl>
          </a:graphicData>
        </a:graphic>
      </p:graphicFrame>
      <p:pic>
        <p:nvPicPr>
          <p:cNvPr id="4" name="Picture 3">
            <a:extLst>
              <a:ext uri="{FF2B5EF4-FFF2-40B4-BE49-F238E27FC236}">
                <a16:creationId xmlns:a16="http://schemas.microsoft.com/office/drawing/2014/main" id="{5145E3A0-0017-F90D-CB85-CFE2683F99DD}"/>
              </a:ext>
            </a:extLst>
          </p:cNvPr>
          <p:cNvPicPr>
            <a:picLocks noChangeAspect="1"/>
          </p:cNvPicPr>
          <p:nvPr/>
        </p:nvPicPr>
        <p:blipFill>
          <a:blip r:embed="rId3"/>
          <a:stretch>
            <a:fillRect/>
          </a:stretch>
        </p:blipFill>
        <p:spPr>
          <a:xfrm>
            <a:off x="374906" y="255269"/>
            <a:ext cx="3462828" cy="1042506"/>
          </a:xfrm>
          <a:prstGeom prst="rect">
            <a:avLst/>
          </a:prstGeom>
        </p:spPr>
      </p:pic>
      <p:sp>
        <p:nvSpPr>
          <p:cNvPr id="7" name="TextBox 6">
            <a:extLst>
              <a:ext uri="{FF2B5EF4-FFF2-40B4-BE49-F238E27FC236}">
                <a16:creationId xmlns:a16="http://schemas.microsoft.com/office/drawing/2014/main" id="{4A88FD53-FB8E-A598-B1F3-65BB2B6519AB}"/>
              </a:ext>
            </a:extLst>
          </p:cNvPr>
          <p:cNvSpPr txBox="1"/>
          <p:nvPr/>
        </p:nvSpPr>
        <p:spPr>
          <a:xfrm>
            <a:off x="3004583" y="1450486"/>
            <a:ext cx="671123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000" b="0" i="0" u="none" strike="noStrike" kern="1200" cap="none" spc="0" normalizeH="0" baseline="0" noProof="0" dirty="0">
                <a:ln>
                  <a:noFill/>
                </a:ln>
                <a:solidFill>
                  <a:prstClr val="black"/>
                </a:solidFill>
                <a:effectLst/>
                <a:uLnTx/>
                <a:uFillTx/>
                <a:latin typeface="Aptos" panose="02110004020202020204"/>
                <a:ea typeface="+mn-ea"/>
                <a:cs typeface="+mn-cs"/>
              </a:rPr>
              <a:t>Najčešće pogreške korisnika u </a:t>
            </a:r>
            <a:r>
              <a:rPr kumimoji="0" lang="hr-HR" sz="2000" b="0" i="0" u="none" strike="noStrike" kern="1200" cap="none" spc="0" normalizeH="0" baseline="0" noProof="0" dirty="0" err="1">
                <a:ln>
                  <a:noFill/>
                </a:ln>
                <a:solidFill>
                  <a:prstClr val="black"/>
                </a:solidFill>
                <a:effectLst/>
                <a:uLnTx/>
                <a:uFillTx/>
                <a:latin typeface="Aptos" panose="02110004020202020204"/>
                <a:ea typeface="+mn-ea"/>
                <a:cs typeface="+mn-cs"/>
              </a:rPr>
              <a:t>Public</a:t>
            </a:r>
            <a:r>
              <a:rPr kumimoji="0" lang="hr-HR" sz="2000" b="0" i="0" u="none" strike="noStrike" kern="1200" cap="none" spc="0" normalizeH="0" baseline="0" noProof="0" dirty="0">
                <a:ln>
                  <a:noFill/>
                </a:ln>
                <a:solidFill>
                  <a:prstClr val="black"/>
                </a:solidFill>
                <a:effectLst/>
                <a:uLnTx/>
                <a:uFillTx/>
                <a:latin typeface="Aptos" panose="02110004020202020204"/>
                <a:ea typeface="+mn-ea"/>
                <a:cs typeface="+mn-cs"/>
              </a:rPr>
              <a:t> </a:t>
            </a:r>
            <a:r>
              <a:rPr kumimoji="0" lang="hr-HR" sz="2000" b="0" i="0" u="none" strike="noStrike" kern="1200" cap="none" spc="0" normalizeH="0" baseline="0" noProof="0" dirty="0" err="1">
                <a:ln>
                  <a:noFill/>
                </a:ln>
                <a:solidFill>
                  <a:prstClr val="black"/>
                </a:solidFill>
                <a:effectLst/>
                <a:uLnTx/>
                <a:uFillTx/>
                <a:latin typeface="Aptos" panose="02110004020202020204"/>
                <a:ea typeface="+mn-ea"/>
                <a:cs typeface="+mn-cs"/>
              </a:rPr>
              <a:t>Procurements</a:t>
            </a:r>
            <a:r>
              <a:rPr kumimoji="0" lang="hr-HR" sz="2000" b="0" i="0" u="none" strike="noStrike" kern="1200" cap="none" spc="0" normalizeH="0" baseline="0" noProof="0" dirty="0">
                <a:ln>
                  <a:noFill/>
                </a:ln>
                <a:solidFill>
                  <a:prstClr val="black"/>
                </a:solidFill>
                <a:effectLst/>
                <a:uLnTx/>
                <a:uFillTx/>
                <a:latin typeface="Aptos" panose="02110004020202020204"/>
                <a:ea typeface="+mn-ea"/>
                <a:cs typeface="+mn-cs"/>
              </a:rPr>
              <a:t> dijelu: </a:t>
            </a:r>
          </a:p>
        </p:txBody>
      </p:sp>
      <p:sp>
        <p:nvSpPr>
          <p:cNvPr id="9" name="Rectangle 1">
            <a:extLst>
              <a:ext uri="{FF2B5EF4-FFF2-40B4-BE49-F238E27FC236}">
                <a16:creationId xmlns:a16="http://schemas.microsoft.com/office/drawing/2014/main" id="{2F52C8B6-6EE6-9062-FCFB-247D0B38976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sr-Latn-RS" altLang="sr-Latn-RS"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sr-Latn-RS" altLang="sr-Latn-R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sr-Latn-RS" altLang="sr-Latn-R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207422A7-A021-53EE-0FBF-0D984032DC28}"/>
              </a:ext>
            </a:extLst>
          </p:cNvPr>
          <p:cNvSpPr txBox="1"/>
          <p:nvPr/>
        </p:nvSpPr>
        <p:spPr>
          <a:xfrm>
            <a:off x="4377230" y="6323485"/>
            <a:ext cx="68241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1800" b="0" i="1" u="none" strike="noStrike" kern="1200" cap="none" spc="0" normalizeH="0" baseline="0" noProof="0" dirty="0">
                <a:ln>
                  <a:noFill/>
                </a:ln>
                <a:solidFill>
                  <a:srgbClr val="FF0000"/>
                </a:solidFill>
                <a:effectLst/>
                <a:highlight>
                  <a:srgbClr val="F5F5F5"/>
                </a:highlight>
                <a:uLnTx/>
                <a:uFillTx/>
                <a:latin typeface="Aptos" panose="02110004020202020204"/>
                <a:ea typeface="+mn-ea"/>
                <a:cs typeface="+mn-cs"/>
              </a:rPr>
              <a:t>*Osim za nabave &lt; 2.500,00 EUR koje provode </a:t>
            </a:r>
            <a:r>
              <a:rPr kumimoji="0" lang="hr-HR" sz="1800" b="0" i="1" u="none" strike="noStrike" kern="1200" cap="none" spc="0" normalizeH="0" baseline="0" noProof="0" dirty="0" err="1">
                <a:ln>
                  <a:noFill/>
                </a:ln>
                <a:solidFill>
                  <a:srgbClr val="FF0000"/>
                </a:solidFill>
                <a:effectLst/>
                <a:highlight>
                  <a:srgbClr val="F5F5F5"/>
                </a:highlight>
                <a:uLnTx/>
                <a:uFillTx/>
                <a:latin typeface="Aptos" panose="02110004020202020204"/>
                <a:ea typeface="+mn-ea"/>
                <a:cs typeface="+mn-cs"/>
              </a:rPr>
              <a:t>neobveznici</a:t>
            </a:r>
            <a:r>
              <a:rPr kumimoji="0" lang="hr-HR" sz="1800" b="0" i="1" u="none" strike="noStrike" kern="1200" cap="none" spc="0" normalizeH="0" baseline="0" noProof="0" dirty="0">
                <a:ln>
                  <a:noFill/>
                </a:ln>
                <a:solidFill>
                  <a:srgbClr val="FF0000"/>
                </a:solidFill>
                <a:effectLst/>
                <a:highlight>
                  <a:srgbClr val="F5F5F5"/>
                </a:highlight>
                <a:uLnTx/>
                <a:uFillTx/>
                <a:latin typeface="Aptos" panose="02110004020202020204"/>
                <a:ea typeface="+mn-ea"/>
                <a:cs typeface="+mn-cs"/>
              </a:rPr>
              <a:t> ZJN-a</a:t>
            </a:r>
            <a:endParaRPr kumimoji="0" lang="hr-HR" sz="18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itle 1">
            <a:extLst>
              <a:ext uri="{FF2B5EF4-FFF2-40B4-BE49-F238E27FC236}">
                <a16:creationId xmlns:a16="http://schemas.microsoft.com/office/drawing/2014/main" id="{C0125DDC-55D9-E41F-E1B4-09D74EFBB0FA}"/>
              </a:ext>
            </a:extLst>
          </p:cNvPr>
          <p:cNvSpPr>
            <a:spLocks noGrp="1"/>
          </p:cNvSpPr>
          <p:nvPr>
            <p:ph type="title"/>
          </p:nvPr>
        </p:nvSpPr>
        <p:spPr>
          <a:xfrm>
            <a:off x="2476179" y="988687"/>
            <a:ext cx="7681452" cy="629437"/>
          </a:xfrm>
        </p:spPr>
        <p:txBody>
          <a:bodyPr anchor="t">
            <a:noAutofit/>
          </a:bodyPr>
          <a:lstStyle/>
          <a:p>
            <a:pPr algn="ctr"/>
            <a:r>
              <a:rPr lang="hr-HR" sz="2400" b="1" dirty="0">
                <a:latin typeface="+mn-lt"/>
              </a:rPr>
              <a:t>Osnove za vraćanje izvještaja na ispravak</a:t>
            </a:r>
          </a:p>
        </p:txBody>
      </p:sp>
    </p:spTree>
    <p:extLst>
      <p:ext uri="{BB962C8B-B14F-4D97-AF65-F5344CB8AC3E}">
        <p14:creationId xmlns:p14="http://schemas.microsoft.com/office/powerpoint/2010/main" val="6193657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18DF903-7B2B-EF6C-8DE5-DB2347C18A36}"/>
              </a:ext>
            </a:extLst>
          </p:cNvPr>
          <p:cNvSpPr txBox="1">
            <a:spLocks/>
          </p:cNvSpPr>
          <p:nvPr/>
        </p:nvSpPr>
        <p:spPr>
          <a:xfrm>
            <a:off x="5419037" y="158747"/>
            <a:ext cx="6323096"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600" b="1" dirty="0">
                <a:solidFill>
                  <a:schemeClr val="bg1"/>
                </a:solidFill>
              </a:rPr>
              <a:t>JEMS</a:t>
            </a:r>
            <a:endParaRPr lang="en-US" sz="3600" b="1" dirty="0">
              <a:solidFill>
                <a:schemeClr val="bg1"/>
              </a:solidFill>
            </a:endParaRPr>
          </a:p>
        </p:txBody>
      </p:sp>
      <p:pic>
        <p:nvPicPr>
          <p:cNvPr id="3" name="Picture 2">
            <a:extLst>
              <a:ext uri="{FF2B5EF4-FFF2-40B4-BE49-F238E27FC236}">
                <a16:creationId xmlns:a16="http://schemas.microsoft.com/office/drawing/2014/main" id="{EBB8C83A-812E-C4BB-F1AE-7D57E350EFF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pic>
        <p:nvPicPr>
          <p:cNvPr id="4" name="Picture 3">
            <a:extLst>
              <a:ext uri="{FF2B5EF4-FFF2-40B4-BE49-F238E27FC236}">
                <a16:creationId xmlns:a16="http://schemas.microsoft.com/office/drawing/2014/main" id="{7E66C347-A6D0-2FB9-4CC8-77989264A30B}"/>
              </a:ext>
            </a:extLst>
          </p:cNvPr>
          <p:cNvPicPr>
            <a:picLocks noChangeAspect="1"/>
          </p:cNvPicPr>
          <p:nvPr/>
        </p:nvPicPr>
        <p:blipFill rotWithShape="1">
          <a:blip r:embed="rId4">
            <a:extLst>
              <a:ext uri="{28A0092B-C50C-407E-A947-70E740481C1C}">
                <a14:useLocalDpi xmlns:a14="http://schemas.microsoft.com/office/drawing/2010/main" val="0"/>
              </a:ext>
            </a:extLst>
          </a:blip>
          <a:srcRect b="12193"/>
          <a:stretch/>
        </p:blipFill>
        <p:spPr>
          <a:xfrm>
            <a:off x="2120725" y="1267326"/>
            <a:ext cx="7572971" cy="1682167"/>
          </a:xfrm>
          <a:prstGeom prst="rect">
            <a:avLst/>
          </a:prstGeom>
        </p:spPr>
      </p:pic>
      <p:pic>
        <p:nvPicPr>
          <p:cNvPr id="5" name="Picture 4">
            <a:extLst>
              <a:ext uri="{FF2B5EF4-FFF2-40B4-BE49-F238E27FC236}">
                <a16:creationId xmlns:a16="http://schemas.microsoft.com/office/drawing/2014/main" id="{8DB1F3BE-9144-5A61-FA4F-8BD66CB531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019136" y="3518002"/>
            <a:ext cx="4903477" cy="2546503"/>
          </a:xfrm>
          <a:prstGeom prst="rect">
            <a:avLst/>
          </a:prstGeom>
        </p:spPr>
      </p:pic>
      <p:pic>
        <p:nvPicPr>
          <p:cNvPr id="6" name="Picture 5">
            <a:extLst>
              <a:ext uri="{FF2B5EF4-FFF2-40B4-BE49-F238E27FC236}">
                <a16:creationId xmlns:a16="http://schemas.microsoft.com/office/drawing/2014/main" id="{71E2A4A6-DE24-899C-EC37-FD39C52F97A0}"/>
              </a:ext>
            </a:extLst>
          </p:cNvPr>
          <p:cNvPicPr>
            <a:picLocks noChangeAspect="1"/>
          </p:cNvPicPr>
          <p:nvPr/>
        </p:nvPicPr>
        <p:blipFill rotWithShape="1">
          <a:blip r:embed="rId6">
            <a:extLst>
              <a:ext uri="{28A0092B-C50C-407E-A947-70E740481C1C}">
                <a14:useLocalDpi xmlns:a14="http://schemas.microsoft.com/office/drawing/2010/main" val="0"/>
              </a:ext>
            </a:extLst>
          </a:blip>
          <a:srcRect l="50678"/>
          <a:stretch/>
        </p:blipFill>
        <p:spPr>
          <a:xfrm>
            <a:off x="214156" y="3032396"/>
            <a:ext cx="2958083" cy="2558278"/>
          </a:xfrm>
          <a:prstGeom prst="rect">
            <a:avLst/>
          </a:prstGeom>
        </p:spPr>
      </p:pic>
      <p:pic>
        <p:nvPicPr>
          <p:cNvPr id="7" name="Picture 6">
            <a:extLst>
              <a:ext uri="{FF2B5EF4-FFF2-40B4-BE49-F238E27FC236}">
                <a16:creationId xmlns:a16="http://schemas.microsoft.com/office/drawing/2014/main" id="{43D0251F-07A2-B0C7-C0EB-01199B4D5CD1}"/>
              </a:ext>
            </a:extLst>
          </p:cNvPr>
          <p:cNvPicPr>
            <a:picLocks noChangeAspect="1"/>
          </p:cNvPicPr>
          <p:nvPr/>
        </p:nvPicPr>
        <p:blipFill>
          <a:blip r:embed="rId7"/>
          <a:stretch>
            <a:fillRect/>
          </a:stretch>
        </p:blipFill>
        <p:spPr>
          <a:xfrm>
            <a:off x="3265712" y="4722126"/>
            <a:ext cx="2451491" cy="1342379"/>
          </a:xfrm>
          <a:prstGeom prst="rect">
            <a:avLst/>
          </a:prstGeom>
        </p:spPr>
      </p:pic>
      <p:grpSp>
        <p:nvGrpSpPr>
          <p:cNvPr id="8" name="Group 7">
            <a:extLst>
              <a:ext uri="{FF2B5EF4-FFF2-40B4-BE49-F238E27FC236}">
                <a16:creationId xmlns:a16="http://schemas.microsoft.com/office/drawing/2014/main" id="{9299658A-C4DB-DEA8-F774-AC84C44BEBA7}"/>
              </a:ext>
            </a:extLst>
          </p:cNvPr>
          <p:cNvGrpSpPr/>
          <p:nvPr/>
        </p:nvGrpSpPr>
        <p:grpSpPr>
          <a:xfrm>
            <a:off x="238220" y="6167275"/>
            <a:ext cx="11673043" cy="307778"/>
            <a:chOff x="2127343" y="3155944"/>
            <a:chExt cx="6531429" cy="307778"/>
          </a:xfrm>
          <a:effectLst>
            <a:outerShdw blurRad="50800" dist="38100" dir="5400000" algn="t" rotWithShape="0">
              <a:prstClr val="black">
                <a:alpha val="40000"/>
              </a:prstClr>
            </a:outerShdw>
          </a:effectLst>
        </p:grpSpPr>
        <p:sp>
          <p:nvSpPr>
            <p:cNvPr id="9" name="Rectangle 8">
              <a:extLst>
                <a:ext uri="{FF2B5EF4-FFF2-40B4-BE49-F238E27FC236}">
                  <a16:creationId xmlns:a16="http://schemas.microsoft.com/office/drawing/2014/main" id="{5C9C22D5-DE7F-D6F7-EF48-BBCCC9D3F88F}"/>
                </a:ext>
              </a:extLst>
            </p:cNvPr>
            <p:cNvSpPr/>
            <p:nvPr/>
          </p:nvSpPr>
          <p:spPr>
            <a:xfrm>
              <a:off x="2127343" y="3155944"/>
              <a:ext cx="6531429" cy="3077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dirty="0">
                  <a:solidFill>
                    <a:schemeClr val="accent1">
                      <a:lumMod val="40000"/>
                      <a:lumOff val="60000"/>
                    </a:schemeClr>
                  </a:solidFill>
                </a:rPr>
                <a:t>               </a:t>
              </a:r>
            </a:p>
          </p:txBody>
        </p:sp>
        <p:sp>
          <p:nvSpPr>
            <p:cNvPr id="10" name="TextBox 9">
              <a:extLst>
                <a:ext uri="{FF2B5EF4-FFF2-40B4-BE49-F238E27FC236}">
                  <a16:creationId xmlns:a16="http://schemas.microsoft.com/office/drawing/2014/main" id="{9492EE9F-FA9E-B922-E5C6-13495C16DE4D}"/>
                </a:ext>
              </a:extLst>
            </p:cNvPr>
            <p:cNvSpPr txBox="1"/>
            <p:nvPr/>
          </p:nvSpPr>
          <p:spPr>
            <a:xfrm>
              <a:off x="2354433" y="3155945"/>
              <a:ext cx="5943773" cy="307777"/>
            </a:xfrm>
            <a:prstGeom prst="rect">
              <a:avLst/>
            </a:prstGeom>
            <a:noFill/>
          </p:spPr>
          <p:txBody>
            <a:bodyPr wrap="square" rtlCol="0">
              <a:spAutoFit/>
            </a:bodyPr>
            <a:lstStyle/>
            <a:p>
              <a:r>
                <a:rPr lang="hr-HR" sz="1400" dirty="0">
                  <a:solidFill>
                    <a:schemeClr val="tx1">
                      <a:lumMod val="75000"/>
                      <a:lumOff val="25000"/>
                    </a:schemeClr>
                  </a:solidFill>
                </a:rPr>
                <a:t>Više o dodjeljivanju prava korisnicima i popunjavanju Contracting sekcije u Jems korisničkom priručniku:  </a:t>
              </a:r>
              <a:r>
                <a:rPr lang="hr-HR" sz="1400" b="1" dirty="0">
                  <a:solidFill>
                    <a:schemeClr val="tx1">
                      <a:lumMod val="75000"/>
                      <a:lumOff val="25000"/>
                    </a:schemeClr>
                  </a:solidFill>
                </a:rPr>
                <a:t>https://jems.interact.eu/manual/</a:t>
              </a:r>
            </a:p>
          </p:txBody>
        </p:sp>
      </p:grpSp>
      <p:grpSp>
        <p:nvGrpSpPr>
          <p:cNvPr id="11" name="Group 10">
            <a:extLst>
              <a:ext uri="{FF2B5EF4-FFF2-40B4-BE49-F238E27FC236}">
                <a16:creationId xmlns:a16="http://schemas.microsoft.com/office/drawing/2014/main" id="{D5FD6E20-B70B-4D0A-0931-C330F3A88994}"/>
              </a:ext>
            </a:extLst>
          </p:cNvPr>
          <p:cNvGrpSpPr/>
          <p:nvPr/>
        </p:nvGrpSpPr>
        <p:grpSpPr>
          <a:xfrm>
            <a:off x="3681309" y="3332541"/>
            <a:ext cx="2864853" cy="974518"/>
            <a:chOff x="153307" y="3878176"/>
            <a:chExt cx="2701324" cy="869701"/>
          </a:xfrm>
          <a:effectLst>
            <a:outerShdw blurRad="50800" dist="38100" dir="5400000" algn="t" rotWithShape="0">
              <a:prstClr val="black">
                <a:alpha val="40000"/>
              </a:prstClr>
            </a:outerShdw>
          </a:effectLst>
        </p:grpSpPr>
        <p:sp>
          <p:nvSpPr>
            <p:cNvPr id="12" name="Rectangle 11">
              <a:extLst>
                <a:ext uri="{FF2B5EF4-FFF2-40B4-BE49-F238E27FC236}">
                  <a16:creationId xmlns:a16="http://schemas.microsoft.com/office/drawing/2014/main" id="{94D4754C-3578-541C-B2B2-5CE70C22BFCD}"/>
                </a:ext>
              </a:extLst>
            </p:cNvPr>
            <p:cNvSpPr/>
            <p:nvPr/>
          </p:nvSpPr>
          <p:spPr>
            <a:xfrm>
              <a:off x="153307" y="3878176"/>
              <a:ext cx="2701324" cy="86970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dirty="0">
                  <a:solidFill>
                    <a:schemeClr val="accent1">
                      <a:lumMod val="40000"/>
                      <a:lumOff val="60000"/>
                    </a:schemeClr>
                  </a:solidFill>
                </a:rPr>
                <a:t>               </a:t>
              </a:r>
            </a:p>
          </p:txBody>
        </p:sp>
        <p:sp>
          <p:nvSpPr>
            <p:cNvPr id="13" name="Content Placeholder 10" descr="Information with solid fill">
              <a:extLst>
                <a:ext uri="{FF2B5EF4-FFF2-40B4-BE49-F238E27FC236}">
                  <a16:creationId xmlns:a16="http://schemas.microsoft.com/office/drawing/2014/main" id="{31E6BD0E-B296-9880-F1EB-B4D222503823}"/>
                </a:ext>
              </a:extLst>
            </p:cNvPr>
            <p:cNvSpPr/>
            <p:nvPr/>
          </p:nvSpPr>
          <p:spPr>
            <a:xfrm>
              <a:off x="237445" y="4017166"/>
              <a:ext cx="231172" cy="215271"/>
            </a:xfrm>
            <a:custGeom>
              <a:avLst/>
              <a:gdLst>
                <a:gd name="connsiteX0" fmla="*/ 281831 w 563661"/>
                <a:gd name="connsiteY0" fmla="*/ 0 h 563661"/>
                <a:gd name="connsiteX1" fmla="*/ 0 w 563661"/>
                <a:gd name="connsiteY1" fmla="*/ 281831 h 563661"/>
                <a:gd name="connsiteX2" fmla="*/ 281831 w 563661"/>
                <a:gd name="connsiteY2" fmla="*/ 563662 h 563661"/>
                <a:gd name="connsiteX3" fmla="*/ 563662 w 563661"/>
                <a:gd name="connsiteY3" fmla="*/ 281831 h 563661"/>
                <a:gd name="connsiteX4" fmla="*/ 281831 w 563661"/>
                <a:gd name="connsiteY4" fmla="*/ 0 h 563661"/>
                <a:gd name="connsiteX5" fmla="*/ 266998 w 563661"/>
                <a:gd name="connsiteY5" fmla="*/ 74166 h 563661"/>
                <a:gd name="connsiteX6" fmla="*/ 304081 w 563661"/>
                <a:gd name="connsiteY6" fmla="*/ 111249 h 563661"/>
                <a:gd name="connsiteX7" fmla="*/ 266998 w 563661"/>
                <a:gd name="connsiteY7" fmla="*/ 148332 h 563661"/>
                <a:gd name="connsiteX8" fmla="*/ 229915 w 563661"/>
                <a:gd name="connsiteY8" fmla="*/ 111249 h 563661"/>
                <a:gd name="connsiteX9" fmla="*/ 266998 w 563661"/>
                <a:gd name="connsiteY9" fmla="*/ 74166 h 563661"/>
                <a:gd name="connsiteX10" fmla="*/ 355997 w 563661"/>
                <a:gd name="connsiteY10" fmla="*/ 489496 h 563661"/>
                <a:gd name="connsiteX11" fmla="*/ 207665 w 563661"/>
                <a:gd name="connsiteY11" fmla="*/ 489496 h 563661"/>
                <a:gd name="connsiteX12" fmla="*/ 207665 w 563661"/>
                <a:gd name="connsiteY12" fmla="*/ 444996 h 563661"/>
                <a:gd name="connsiteX13" fmla="*/ 259581 w 563661"/>
                <a:gd name="connsiteY13" fmla="*/ 444996 h 563661"/>
                <a:gd name="connsiteX14" fmla="*/ 259581 w 563661"/>
                <a:gd name="connsiteY14" fmla="*/ 222498 h 563661"/>
                <a:gd name="connsiteX15" fmla="*/ 215082 w 563661"/>
                <a:gd name="connsiteY15" fmla="*/ 222498 h 563661"/>
                <a:gd name="connsiteX16" fmla="*/ 215082 w 563661"/>
                <a:gd name="connsiteY16" fmla="*/ 177999 h 563661"/>
                <a:gd name="connsiteX17" fmla="*/ 304081 w 563661"/>
                <a:gd name="connsiteY17" fmla="*/ 177999 h 563661"/>
                <a:gd name="connsiteX18" fmla="*/ 304081 w 563661"/>
                <a:gd name="connsiteY18" fmla="*/ 222498 h 563661"/>
                <a:gd name="connsiteX19" fmla="*/ 304081 w 563661"/>
                <a:gd name="connsiteY19" fmla="*/ 444996 h 563661"/>
                <a:gd name="connsiteX20" fmla="*/ 355997 w 563661"/>
                <a:gd name="connsiteY20" fmla="*/ 444996 h 563661"/>
                <a:gd name="connsiteX21" fmla="*/ 355997 w 563661"/>
                <a:gd name="connsiteY21" fmla="*/ 489496 h 56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3661" h="563661">
                  <a:moveTo>
                    <a:pt x="281831" y="0"/>
                  </a:moveTo>
                  <a:cubicBezTo>
                    <a:pt x="126082" y="0"/>
                    <a:pt x="0" y="126082"/>
                    <a:pt x="0" y="281831"/>
                  </a:cubicBezTo>
                  <a:cubicBezTo>
                    <a:pt x="0" y="437580"/>
                    <a:pt x="126082" y="563662"/>
                    <a:pt x="281831" y="563662"/>
                  </a:cubicBezTo>
                  <a:cubicBezTo>
                    <a:pt x="437580" y="563662"/>
                    <a:pt x="563662" y="437580"/>
                    <a:pt x="563662" y="281831"/>
                  </a:cubicBezTo>
                  <a:cubicBezTo>
                    <a:pt x="563662" y="126082"/>
                    <a:pt x="437580" y="0"/>
                    <a:pt x="281831" y="0"/>
                  </a:cubicBezTo>
                  <a:close/>
                  <a:moveTo>
                    <a:pt x="266998" y="74166"/>
                  </a:moveTo>
                  <a:cubicBezTo>
                    <a:pt x="287764" y="74166"/>
                    <a:pt x="304081" y="90483"/>
                    <a:pt x="304081" y="111249"/>
                  </a:cubicBezTo>
                  <a:cubicBezTo>
                    <a:pt x="304081" y="132016"/>
                    <a:pt x="287764" y="148332"/>
                    <a:pt x="266998" y="148332"/>
                  </a:cubicBezTo>
                  <a:cubicBezTo>
                    <a:pt x="246231" y="148332"/>
                    <a:pt x="229915" y="132016"/>
                    <a:pt x="229915" y="111249"/>
                  </a:cubicBezTo>
                  <a:cubicBezTo>
                    <a:pt x="229915" y="90483"/>
                    <a:pt x="246231" y="74166"/>
                    <a:pt x="266998" y="74166"/>
                  </a:cubicBezTo>
                  <a:close/>
                  <a:moveTo>
                    <a:pt x="355997" y="489496"/>
                  </a:moveTo>
                  <a:lnTo>
                    <a:pt x="207665" y="489496"/>
                  </a:lnTo>
                  <a:lnTo>
                    <a:pt x="207665" y="444996"/>
                  </a:lnTo>
                  <a:lnTo>
                    <a:pt x="259581" y="444996"/>
                  </a:lnTo>
                  <a:lnTo>
                    <a:pt x="259581" y="222498"/>
                  </a:lnTo>
                  <a:lnTo>
                    <a:pt x="215082" y="222498"/>
                  </a:lnTo>
                  <a:lnTo>
                    <a:pt x="215082" y="177999"/>
                  </a:lnTo>
                  <a:lnTo>
                    <a:pt x="304081" y="177999"/>
                  </a:lnTo>
                  <a:lnTo>
                    <a:pt x="304081" y="222498"/>
                  </a:lnTo>
                  <a:lnTo>
                    <a:pt x="304081" y="444996"/>
                  </a:lnTo>
                  <a:lnTo>
                    <a:pt x="355997" y="444996"/>
                  </a:lnTo>
                  <a:lnTo>
                    <a:pt x="355997" y="489496"/>
                  </a:lnTo>
                  <a:close/>
                </a:path>
              </a:pathLst>
            </a:custGeom>
            <a:solidFill>
              <a:schemeClr val="accent1">
                <a:lumMod val="75000"/>
              </a:schemeClr>
            </a:solidFill>
            <a:ln w="7342" cap="flat">
              <a:noFill/>
              <a:prstDash val="solid"/>
              <a:miter/>
            </a:ln>
          </p:spPr>
          <p:txBody>
            <a:bodyPr rtlCol="0" anchor="ctr"/>
            <a:lstStyle/>
            <a:p>
              <a:endParaRPr lang="hr-HR" dirty="0">
                <a:solidFill>
                  <a:schemeClr val="bg1"/>
                </a:solidFill>
              </a:endParaRPr>
            </a:p>
          </p:txBody>
        </p:sp>
        <p:sp>
          <p:nvSpPr>
            <p:cNvPr id="14" name="TextBox 13">
              <a:extLst>
                <a:ext uri="{FF2B5EF4-FFF2-40B4-BE49-F238E27FC236}">
                  <a16:creationId xmlns:a16="http://schemas.microsoft.com/office/drawing/2014/main" id="{CB56CC00-7804-572D-10A3-54B412F25930}"/>
                </a:ext>
              </a:extLst>
            </p:cNvPr>
            <p:cNvSpPr txBox="1"/>
            <p:nvPr/>
          </p:nvSpPr>
          <p:spPr>
            <a:xfrm>
              <a:off x="532048" y="3950784"/>
              <a:ext cx="2322583" cy="659215"/>
            </a:xfrm>
            <a:prstGeom prst="rect">
              <a:avLst/>
            </a:prstGeom>
            <a:noFill/>
          </p:spPr>
          <p:txBody>
            <a:bodyPr wrap="square" rtlCol="0">
              <a:spAutoFit/>
            </a:bodyPr>
            <a:lstStyle/>
            <a:p>
              <a:r>
                <a:rPr lang="hr-HR" sz="1400" dirty="0">
                  <a:solidFill>
                    <a:schemeClr val="accent1">
                      <a:lumMod val="75000"/>
                    </a:schemeClr>
                  </a:solidFill>
                </a:rPr>
                <a:t>U slučaju tehničkih poteškoća </a:t>
              </a:r>
            </a:p>
            <a:p>
              <a:r>
                <a:rPr lang="hr-HR" sz="1400" dirty="0">
                  <a:solidFill>
                    <a:schemeClr val="accent1">
                      <a:lumMod val="75000"/>
                    </a:schemeClr>
                  </a:solidFill>
                </a:rPr>
                <a:t>kontaktirajte</a:t>
              </a:r>
              <a:r>
                <a:rPr lang="en-US" sz="1400" dirty="0">
                  <a:solidFill>
                    <a:schemeClr val="accent1">
                      <a:lumMod val="75000"/>
                    </a:schemeClr>
                  </a:solidFill>
                </a:rPr>
                <a:t>: </a:t>
              </a:r>
              <a:endParaRPr lang="hr-HR" sz="1400" dirty="0">
                <a:solidFill>
                  <a:schemeClr val="accent1">
                    <a:lumMod val="75000"/>
                  </a:schemeClr>
                </a:solidFill>
              </a:endParaRPr>
            </a:p>
            <a:p>
              <a:r>
                <a:rPr lang="en-US" sz="1400" b="1" u="sng" dirty="0">
                  <a:solidFill>
                    <a:schemeClr val="accent1">
                      <a:lumMod val="75000"/>
                    </a:schemeClr>
                  </a:solidFill>
                </a:rPr>
                <a:t>jems-interreg-ipa@mrrfeu.hr</a:t>
              </a:r>
            </a:p>
          </p:txBody>
        </p:sp>
      </p:grpSp>
      <p:cxnSp>
        <p:nvCxnSpPr>
          <p:cNvPr id="15" name="Straight Arrow Connector 14">
            <a:extLst>
              <a:ext uri="{FF2B5EF4-FFF2-40B4-BE49-F238E27FC236}">
                <a16:creationId xmlns:a16="http://schemas.microsoft.com/office/drawing/2014/main" id="{C1A4878F-4F9A-0079-E352-7B1CDA2E8A8E}"/>
              </a:ext>
            </a:extLst>
          </p:cNvPr>
          <p:cNvCxnSpPr>
            <a:cxnSpLocks/>
          </p:cNvCxnSpPr>
          <p:nvPr/>
        </p:nvCxnSpPr>
        <p:spPr>
          <a:xfrm>
            <a:off x="7505205" y="2877301"/>
            <a:ext cx="471732" cy="743909"/>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96173231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C7D0E-FDF6-C878-B71C-58596A2CB555}"/>
            </a:ext>
          </a:extLst>
        </p:cNvPr>
        <p:cNvGrpSpPr/>
        <p:nvPr/>
      </p:nvGrpSpPr>
      <p:grpSpPr>
        <a:xfrm>
          <a:off x="0" y="0"/>
          <a:ext cx="0" cy="0"/>
          <a:chOff x="0" y="0"/>
          <a:chExt cx="0" cy="0"/>
        </a:xfrm>
      </p:grpSpPr>
      <p:pic>
        <p:nvPicPr>
          <p:cNvPr id="4" name="Picture 3" descr="A blue flag with yellow stars&#10;&#10;Description automatically generated with medium confidence">
            <a:extLst>
              <a:ext uri="{FF2B5EF4-FFF2-40B4-BE49-F238E27FC236}">
                <a16:creationId xmlns:a16="http://schemas.microsoft.com/office/drawing/2014/main" id="{E500024B-3456-F403-6BAC-1F7099D8D2B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9322" y="260532"/>
            <a:ext cx="3463555" cy="1044709"/>
          </a:xfrm>
          <a:prstGeom prst="rect">
            <a:avLst/>
          </a:prstGeom>
        </p:spPr>
      </p:pic>
      <p:pic>
        <p:nvPicPr>
          <p:cNvPr id="3" name="Picture 2">
            <a:extLst>
              <a:ext uri="{FF2B5EF4-FFF2-40B4-BE49-F238E27FC236}">
                <a16:creationId xmlns:a16="http://schemas.microsoft.com/office/drawing/2014/main" id="{0BF44AD2-8812-3A7C-4F02-49AA7EFC515B}"/>
              </a:ext>
            </a:extLst>
          </p:cNvPr>
          <p:cNvPicPr>
            <a:picLocks noChangeAspect="1"/>
          </p:cNvPicPr>
          <p:nvPr/>
        </p:nvPicPr>
        <p:blipFill>
          <a:blip r:embed="rId3"/>
          <a:stretch>
            <a:fillRect/>
          </a:stretch>
        </p:blipFill>
        <p:spPr>
          <a:xfrm>
            <a:off x="883737" y="2667222"/>
            <a:ext cx="5853947" cy="3373686"/>
          </a:xfrm>
          <a:prstGeom prst="rect">
            <a:avLst/>
          </a:prstGeom>
        </p:spPr>
      </p:pic>
      <p:pic>
        <p:nvPicPr>
          <p:cNvPr id="8" name="Picture 7">
            <a:extLst>
              <a:ext uri="{FF2B5EF4-FFF2-40B4-BE49-F238E27FC236}">
                <a16:creationId xmlns:a16="http://schemas.microsoft.com/office/drawing/2014/main" id="{0C8D8CDD-A88E-CE7A-BF0D-829F1B2AE86B}"/>
              </a:ext>
            </a:extLst>
          </p:cNvPr>
          <p:cNvPicPr>
            <a:picLocks noChangeAspect="1"/>
          </p:cNvPicPr>
          <p:nvPr/>
        </p:nvPicPr>
        <p:blipFill>
          <a:blip r:embed="rId4"/>
          <a:stretch>
            <a:fillRect/>
          </a:stretch>
        </p:blipFill>
        <p:spPr>
          <a:xfrm>
            <a:off x="6971899" y="2667221"/>
            <a:ext cx="4552950" cy="3368140"/>
          </a:xfrm>
          <a:prstGeom prst="rect">
            <a:avLst/>
          </a:prstGeom>
        </p:spPr>
      </p:pic>
      <p:sp>
        <p:nvSpPr>
          <p:cNvPr id="2" name="Title 1">
            <a:extLst>
              <a:ext uri="{FF2B5EF4-FFF2-40B4-BE49-F238E27FC236}">
                <a16:creationId xmlns:a16="http://schemas.microsoft.com/office/drawing/2014/main" id="{CB469F26-C446-3094-A4FB-3373DB7C353E}"/>
              </a:ext>
            </a:extLst>
          </p:cNvPr>
          <p:cNvSpPr txBox="1">
            <a:spLocks/>
          </p:cNvSpPr>
          <p:nvPr/>
        </p:nvSpPr>
        <p:spPr>
          <a:xfrm>
            <a:off x="2476179" y="1134991"/>
            <a:ext cx="7681452" cy="116929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hr-HR" sz="2800" b="1" i="0" u="none" strike="noStrike" kern="1200" cap="none" spc="0" normalizeH="0" baseline="0" noProof="0" dirty="0">
                <a:ln>
                  <a:noFill/>
                </a:ln>
                <a:solidFill>
                  <a:prstClr val="black"/>
                </a:solidFill>
                <a:effectLst/>
                <a:uLnTx/>
                <a:uFillTx/>
                <a:latin typeface="Aptos" panose="02110004020202020204"/>
                <a:ea typeface="+mj-ea"/>
                <a:cs typeface="+mj-cs"/>
              </a:rPr>
              <a:t>Najčešći razlozi neprihvatljivosti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hr-HR" sz="2800" b="1" i="0" u="none" strike="noStrike" kern="1200" cap="none" spc="0" normalizeH="0" baseline="0" noProof="0" dirty="0">
                <a:ln>
                  <a:noFill/>
                </a:ln>
                <a:solidFill>
                  <a:prstClr val="black"/>
                </a:solidFill>
                <a:effectLst/>
                <a:uLnTx/>
                <a:uFillTx/>
                <a:latin typeface="Aptos" panose="02110004020202020204"/>
                <a:ea typeface="+mj-ea"/>
                <a:cs typeface="+mj-cs"/>
              </a:rPr>
              <a:t>i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hr-HR" sz="2800" b="1" i="0" u="none" strike="noStrike" kern="1200" cap="none" spc="0" normalizeH="0" baseline="0" noProof="0" dirty="0">
                <a:ln>
                  <a:noFill/>
                </a:ln>
                <a:solidFill>
                  <a:prstClr val="black"/>
                </a:solidFill>
                <a:effectLst/>
                <a:uLnTx/>
                <a:uFillTx/>
                <a:latin typeface="Aptos" panose="02110004020202020204"/>
                <a:ea typeface="+mj-ea"/>
                <a:cs typeface="+mj-cs"/>
              </a:rPr>
              <a:t>parkiranja troškova</a:t>
            </a:r>
          </a:p>
        </p:txBody>
      </p:sp>
    </p:spTree>
    <p:extLst>
      <p:ext uri="{BB962C8B-B14F-4D97-AF65-F5344CB8AC3E}">
        <p14:creationId xmlns:p14="http://schemas.microsoft.com/office/powerpoint/2010/main" val="25217491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D5F7F-6F21-9968-E38A-A8E7BE312B12}"/>
            </a:ext>
          </a:extLst>
        </p:cNvPr>
        <p:cNvGrpSpPr/>
        <p:nvPr/>
      </p:nvGrpSpPr>
      <p:grpSpPr>
        <a:xfrm>
          <a:off x="0" y="0"/>
          <a:ext cx="0" cy="0"/>
          <a:chOff x="0" y="0"/>
          <a:chExt cx="0" cy="0"/>
        </a:xfrm>
      </p:grpSpPr>
      <p:pic>
        <p:nvPicPr>
          <p:cNvPr id="4" name="Picture 3" descr="A blue flag with yellow stars&#10;&#10;Description automatically generated with medium confidence">
            <a:extLst>
              <a:ext uri="{FF2B5EF4-FFF2-40B4-BE49-F238E27FC236}">
                <a16:creationId xmlns:a16="http://schemas.microsoft.com/office/drawing/2014/main" id="{03E550C7-BA43-94E6-DB5A-B12860A6A000}"/>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9322" y="260532"/>
            <a:ext cx="3463555" cy="1044709"/>
          </a:xfrm>
          <a:prstGeom prst="rect">
            <a:avLst/>
          </a:prstGeom>
        </p:spPr>
      </p:pic>
      <p:graphicFrame>
        <p:nvGraphicFramePr>
          <p:cNvPr id="5" name="Content Placeholder 4">
            <a:extLst>
              <a:ext uri="{FF2B5EF4-FFF2-40B4-BE49-F238E27FC236}">
                <a16:creationId xmlns:a16="http://schemas.microsoft.com/office/drawing/2014/main" id="{7D4482CD-D3CC-BB40-1050-9726E56E785D}"/>
              </a:ext>
            </a:extLst>
          </p:cNvPr>
          <p:cNvGraphicFramePr>
            <a:graphicFrameLocks noGrp="1"/>
          </p:cNvGraphicFramePr>
          <p:nvPr/>
        </p:nvGraphicFramePr>
        <p:xfrm>
          <a:off x="607431" y="1788184"/>
          <a:ext cx="10593969" cy="44550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id="{417047EE-EF5B-5FBA-0778-985993C2129D}"/>
              </a:ext>
            </a:extLst>
          </p:cNvPr>
          <p:cNvPicPr>
            <a:picLocks noChangeAspect="1"/>
          </p:cNvPicPr>
          <p:nvPr/>
        </p:nvPicPr>
        <p:blipFill>
          <a:blip r:embed="rId8"/>
          <a:stretch>
            <a:fillRect/>
          </a:stretch>
        </p:blipFill>
        <p:spPr>
          <a:xfrm>
            <a:off x="10136645" y="5416265"/>
            <a:ext cx="1849012" cy="826960"/>
          </a:xfrm>
          <a:prstGeom prst="rect">
            <a:avLst/>
          </a:prstGeom>
        </p:spPr>
      </p:pic>
      <p:pic>
        <p:nvPicPr>
          <p:cNvPr id="2050" name="Picture 2" descr="Car PPT Templates Free Download">
            <a:extLst>
              <a:ext uri="{FF2B5EF4-FFF2-40B4-BE49-F238E27FC236}">
                <a16:creationId xmlns:a16="http://schemas.microsoft.com/office/drawing/2014/main" id="{C8F1D6FC-A153-D121-0203-2EE37989AF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36645" y="3474720"/>
            <a:ext cx="1817488" cy="10535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651CF3B-8B71-60C0-1485-F68148D1640B}"/>
              </a:ext>
            </a:extLst>
          </p:cNvPr>
          <p:cNvSpPr txBox="1">
            <a:spLocks/>
          </p:cNvSpPr>
          <p:nvPr/>
        </p:nvSpPr>
        <p:spPr>
          <a:xfrm>
            <a:off x="3862877" y="720592"/>
            <a:ext cx="6528815" cy="116929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hr-HR" sz="2800" b="1" i="0" u="none" strike="noStrike" kern="1200" cap="none" spc="0" normalizeH="0" baseline="0" noProof="0" dirty="0">
                <a:ln>
                  <a:noFill/>
                </a:ln>
                <a:solidFill>
                  <a:prstClr val="black"/>
                </a:solidFill>
                <a:effectLst/>
                <a:uLnTx/>
                <a:uFillTx/>
                <a:latin typeface="Aptos" panose="02110004020202020204"/>
                <a:ea typeface="+mj-ea"/>
                <a:cs typeface="+mj-cs"/>
              </a:rPr>
              <a:t>Najčešći razlozi neprihvatljivosti  i </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hr-HR" sz="2800" b="1" i="0" u="none" strike="noStrike" kern="1200" cap="none" spc="0" normalizeH="0" baseline="0" noProof="0" dirty="0">
                <a:ln>
                  <a:noFill/>
                </a:ln>
                <a:solidFill>
                  <a:prstClr val="black"/>
                </a:solidFill>
                <a:effectLst/>
                <a:uLnTx/>
                <a:uFillTx/>
                <a:latin typeface="Aptos" panose="02110004020202020204"/>
                <a:ea typeface="+mj-ea"/>
                <a:cs typeface="+mj-cs"/>
              </a:rPr>
              <a:t>parkiranja troškova</a:t>
            </a:r>
          </a:p>
        </p:txBody>
      </p:sp>
    </p:spTree>
    <p:extLst>
      <p:ext uri="{BB962C8B-B14F-4D97-AF65-F5344CB8AC3E}">
        <p14:creationId xmlns:p14="http://schemas.microsoft.com/office/powerpoint/2010/main" val="15277669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EA2C6B-C290-12AB-4C7A-E6D4FBE0C79D}"/>
              </a:ext>
            </a:extLst>
          </p:cNvPr>
          <p:cNvPicPr>
            <a:picLocks noChangeAspect="1"/>
          </p:cNvPicPr>
          <p:nvPr/>
        </p:nvPicPr>
        <p:blipFill>
          <a:blip r:embed="rId2"/>
          <a:stretch>
            <a:fillRect/>
          </a:stretch>
        </p:blipFill>
        <p:spPr>
          <a:xfrm>
            <a:off x="2970471" y="1040838"/>
            <a:ext cx="6251058" cy="3115804"/>
          </a:xfrm>
          <a:prstGeom prst="rect">
            <a:avLst/>
          </a:prstGeom>
        </p:spPr>
      </p:pic>
      <p:pic>
        <p:nvPicPr>
          <p:cNvPr id="6" name="Picture 5" descr="A blue flag with yellow stars&#10;&#10;Description automatically generated with medium confidence">
            <a:extLst>
              <a:ext uri="{FF2B5EF4-FFF2-40B4-BE49-F238E27FC236}">
                <a16:creationId xmlns:a16="http://schemas.microsoft.com/office/drawing/2014/main" id="{AFFEFBBD-3F51-4BA4-58E7-E95686604F5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9322" y="397692"/>
            <a:ext cx="3463555" cy="1044709"/>
          </a:xfrm>
          <a:prstGeom prst="rect">
            <a:avLst/>
          </a:prstGeom>
        </p:spPr>
      </p:pic>
      <p:sp>
        <p:nvSpPr>
          <p:cNvPr id="8" name="TextBox 7">
            <a:extLst>
              <a:ext uri="{FF2B5EF4-FFF2-40B4-BE49-F238E27FC236}">
                <a16:creationId xmlns:a16="http://schemas.microsoft.com/office/drawing/2014/main" id="{13186805-7456-E033-23C9-97B14EF1562F}"/>
              </a:ext>
            </a:extLst>
          </p:cNvPr>
          <p:cNvSpPr txBox="1"/>
          <p:nvPr/>
        </p:nvSpPr>
        <p:spPr>
          <a:xfrm>
            <a:off x="3345958" y="3243632"/>
            <a:ext cx="6438121" cy="215777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b="0" i="1" u="none" strike="noStrike" kern="1200" cap="none" spc="0" normalizeH="0" baseline="0" noProof="0" dirty="0">
                <a:ln>
                  <a:noFill/>
                </a:ln>
                <a:solidFill>
                  <a:prstClr val="black"/>
                </a:solidFill>
                <a:effectLst/>
                <a:uLnTx/>
                <a:uFillTx/>
                <a:latin typeface="Aptos" panose="02110004020202020204"/>
                <a:ea typeface="+mn-ea"/>
                <a:cs typeface="+mn-cs"/>
              </a:rPr>
              <a:t>Uprava za europsku teritorijalnu suradnju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b="0" i="1" u="none" strike="noStrike" kern="1200" cap="none" spc="0" normalizeH="0" baseline="0" noProof="0" dirty="0">
                <a:ln>
                  <a:noFill/>
                </a:ln>
                <a:solidFill>
                  <a:prstClr val="black"/>
                </a:solidFill>
                <a:effectLst/>
                <a:uLnTx/>
                <a:uFillTx/>
                <a:latin typeface="Aptos" panose="02110004020202020204"/>
                <a:ea typeface="+mn-ea"/>
                <a:cs typeface="+mn-cs"/>
              </a:rPr>
              <a:t>Sektor za prvostupanjsku kontrolu </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000" b="0" i="1" u="none" strike="noStrike" kern="1200" cap="none" spc="0" normalizeH="0" baseline="0" noProof="0" dirty="0">
                <a:ln>
                  <a:noFill/>
                </a:ln>
                <a:solidFill>
                  <a:prstClr val="black"/>
                </a:solidFill>
                <a:effectLst/>
                <a:uLnTx/>
                <a:uFillTx/>
                <a:latin typeface="Aptos" panose="02110004020202020204"/>
                <a:ea typeface="+mn-ea"/>
                <a:cs typeface="+mn-cs"/>
              </a:rPr>
              <a:t>Služba za prvostupanjsku kontrolu programa prekogranične suradnje  </a:t>
            </a:r>
          </a:p>
          <a:p>
            <a:pPr marL="1657350" marR="0" lvl="3" indent="-285750" algn="l" defTabSz="914400" rtl="0" eaLnBrk="1" fontAlgn="auto" latinLnBrk="0" hangingPunct="1">
              <a:lnSpc>
                <a:spcPct val="105000"/>
              </a:lnSpc>
              <a:spcBef>
                <a:spcPts val="0"/>
              </a:spcBef>
              <a:spcAft>
                <a:spcPts val="0"/>
              </a:spcAft>
              <a:buClrTx/>
              <a:buSzTx/>
              <a:buFont typeface="Wingdings" panose="05000000000000000000" pitchFamily="2" charset="2"/>
              <a:buChar char="Ø"/>
              <a:tabLst/>
              <a:defRPr/>
            </a:pPr>
            <a:r>
              <a:rPr kumimoji="0" lang="hr-HR" sz="2000" b="0" i="1" u="none" strike="noStrike" kern="1200" cap="none" spc="0" normalizeH="0" baseline="0" noProof="0" dirty="0">
                <a:ln>
                  <a:noFill/>
                </a:ln>
                <a:solidFill>
                  <a:prstClr val="black"/>
                </a:solidFill>
                <a:effectLst/>
                <a:uLnTx/>
                <a:uFillTx/>
                <a:latin typeface="Aptos" panose="02110004020202020204"/>
                <a:ea typeface="+mn-ea"/>
                <a:cs typeface="+mn-cs"/>
              </a:rPr>
              <a:t>Odjel za INTERREG IPA programe prekogranične suradnje </a:t>
            </a:r>
          </a:p>
          <a:p>
            <a:pPr marL="0" marR="0" lvl="0" indent="0" algn="l" defTabSz="914400" rtl="0" eaLnBrk="1" fontAlgn="auto" latinLnBrk="0" hangingPunct="1">
              <a:lnSpc>
                <a:spcPct val="105000"/>
              </a:lnSpc>
              <a:spcBef>
                <a:spcPts val="0"/>
              </a:spcBef>
              <a:spcAft>
                <a:spcPts val="0"/>
              </a:spcAft>
              <a:buClrTx/>
              <a:buSzTx/>
              <a:buFontTx/>
              <a:buNone/>
              <a:tabLst/>
              <a:defRPr/>
            </a:pPr>
            <a:endParaRPr kumimoji="0" lang="hr-HR" sz="12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endParaRPr>
          </a:p>
        </p:txBody>
      </p:sp>
      <p:pic>
        <p:nvPicPr>
          <p:cNvPr id="9" name="Picture 8">
            <a:extLst>
              <a:ext uri="{FF2B5EF4-FFF2-40B4-BE49-F238E27FC236}">
                <a16:creationId xmlns:a16="http://schemas.microsoft.com/office/drawing/2014/main" id="{36573C26-908F-66CE-88D7-33EE1D719B9F}"/>
              </a:ext>
            </a:extLst>
          </p:cNvPr>
          <p:cNvPicPr>
            <a:picLocks noChangeAspect="1"/>
          </p:cNvPicPr>
          <p:nvPr/>
        </p:nvPicPr>
        <p:blipFill>
          <a:blip r:embed="rId4"/>
          <a:stretch>
            <a:fillRect/>
          </a:stretch>
        </p:blipFill>
        <p:spPr>
          <a:xfrm>
            <a:off x="4029333" y="5700730"/>
            <a:ext cx="4133333" cy="514286"/>
          </a:xfrm>
          <a:prstGeom prst="rect">
            <a:avLst/>
          </a:prstGeom>
        </p:spPr>
      </p:pic>
    </p:spTree>
    <p:extLst>
      <p:ext uri="{BB962C8B-B14F-4D97-AF65-F5344CB8AC3E}">
        <p14:creationId xmlns:p14="http://schemas.microsoft.com/office/powerpoint/2010/main" val="35959264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BC235-2A60-9231-D63A-5CE90F899AB7}"/>
              </a:ext>
            </a:extLst>
          </p:cNvPr>
          <p:cNvSpPr>
            <a:spLocks noGrp="1"/>
          </p:cNvSpPr>
          <p:nvPr>
            <p:ph type="ctrTitle"/>
          </p:nvPr>
        </p:nvSpPr>
        <p:spPr>
          <a:xfrm>
            <a:off x="2529840" y="1939159"/>
            <a:ext cx="7644627" cy="2751086"/>
          </a:xfrm>
        </p:spPr>
        <p:txBody>
          <a:bodyPr>
            <a:normAutofit/>
          </a:bodyPr>
          <a:lstStyle/>
          <a:p>
            <a:pPr algn="r"/>
            <a:r>
              <a:rPr lang="hr-HR" b="1" dirty="0"/>
              <a:t>Najčešće pogreške u javnoj nabavi</a:t>
            </a:r>
          </a:p>
        </p:txBody>
      </p:sp>
      <p:pic>
        <p:nvPicPr>
          <p:cNvPr id="4" name="Picture 3" descr="A blue flag with yellow stars&#10;&#10;Description automatically generated with medium confidence">
            <a:extLst>
              <a:ext uri="{FF2B5EF4-FFF2-40B4-BE49-F238E27FC236}">
                <a16:creationId xmlns:a16="http://schemas.microsoft.com/office/drawing/2014/main" id="{F47CB3B9-0614-FE48-1097-688AD092343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99322" y="397692"/>
            <a:ext cx="3463555" cy="1044709"/>
          </a:xfrm>
          <a:prstGeom prst="rect">
            <a:avLst/>
          </a:prstGeom>
        </p:spPr>
      </p:pic>
    </p:spTree>
    <p:extLst>
      <p:ext uri="{BB962C8B-B14F-4D97-AF65-F5344CB8AC3E}">
        <p14:creationId xmlns:p14="http://schemas.microsoft.com/office/powerpoint/2010/main" val="25277735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671E9-3668-6F5B-46C2-9510C8F56596}"/>
              </a:ext>
            </a:extLst>
          </p:cNvPr>
          <p:cNvSpPr>
            <a:spLocks noGrp="1"/>
          </p:cNvSpPr>
          <p:nvPr>
            <p:ph type="title"/>
          </p:nvPr>
        </p:nvSpPr>
        <p:spPr>
          <a:xfrm>
            <a:off x="865140" y="1774070"/>
            <a:ext cx="5791199" cy="1401183"/>
          </a:xfrm>
        </p:spPr>
        <p:txBody>
          <a:bodyPr anchor="t">
            <a:normAutofit/>
          </a:bodyPr>
          <a:lstStyle/>
          <a:p>
            <a:r>
              <a:rPr lang="hr-HR" sz="3200" b="1" dirty="0"/>
              <a:t>Uredba o zajedničkim odredbama EU fondova</a:t>
            </a:r>
          </a:p>
        </p:txBody>
      </p:sp>
      <p:sp>
        <p:nvSpPr>
          <p:cNvPr id="3" name="Content Placeholder 2">
            <a:extLst>
              <a:ext uri="{FF2B5EF4-FFF2-40B4-BE49-F238E27FC236}">
                <a16:creationId xmlns:a16="http://schemas.microsoft.com/office/drawing/2014/main" id="{2C32925E-E7BD-0D16-A2C4-E8F4AEBA5A44}"/>
              </a:ext>
            </a:extLst>
          </p:cNvPr>
          <p:cNvSpPr>
            <a:spLocks noGrp="1"/>
          </p:cNvSpPr>
          <p:nvPr>
            <p:ph idx="1"/>
          </p:nvPr>
        </p:nvSpPr>
        <p:spPr>
          <a:xfrm>
            <a:off x="865139" y="3175253"/>
            <a:ext cx="5791199" cy="2478024"/>
          </a:xfrm>
        </p:spPr>
        <p:txBody>
          <a:bodyPr>
            <a:normAutofit/>
          </a:bodyPr>
          <a:lstStyle/>
          <a:p>
            <a:r>
              <a:rPr lang="hr-HR" sz="2000" dirty="0"/>
              <a:t>Uredba (EU) br. 2021/1060, članak 2. točka 31.</a:t>
            </a:r>
          </a:p>
          <a:p>
            <a:endParaRPr lang="hr-HR" sz="2000" dirty="0"/>
          </a:p>
          <a:p>
            <a:r>
              <a:rPr lang="hr-HR" sz="2000" i="1" dirty="0"/>
              <a:t>„Nepravilnost” znači svako kršenje primjenjivog prava koje proizlazi iz djelovanja ili propusta gospodarskog subjekta, koje šteti ili bi moglo naštetiti proračunu Unije tako da taj proračun optereti neopravdanim rashodom</a:t>
            </a:r>
          </a:p>
        </p:txBody>
      </p:sp>
      <p:pic>
        <p:nvPicPr>
          <p:cNvPr id="5" name="Graphic 4" descr="Warning outline">
            <a:extLst>
              <a:ext uri="{FF2B5EF4-FFF2-40B4-BE49-F238E27FC236}">
                <a16:creationId xmlns:a16="http://schemas.microsoft.com/office/drawing/2014/main" id="{D07B4BFB-5E80-B2A2-4B79-2C2E5540D03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24191" y="1700246"/>
            <a:ext cx="3452192" cy="3452192"/>
          </a:xfrm>
          <a:prstGeom prst="rect">
            <a:avLst/>
          </a:prstGeom>
        </p:spPr>
      </p:pic>
      <p:pic>
        <p:nvPicPr>
          <p:cNvPr id="4" name="Picture 3" descr="A blue flag with yellow stars&#10;&#10;Description automatically generated with medium confidence">
            <a:extLst>
              <a:ext uri="{FF2B5EF4-FFF2-40B4-BE49-F238E27FC236}">
                <a16:creationId xmlns:a16="http://schemas.microsoft.com/office/drawing/2014/main" id="{5FDFCB70-C2C6-FD45-4C33-E34E5C50146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99322" y="260532"/>
            <a:ext cx="3463555" cy="1044709"/>
          </a:xfrm>
          <a:prstGeom prst="rect">
            <a:avLst/>
          </a:prstGeom>
        </p:spPr>
      </p:pic>
    </p:spTree>
    <p:extLst>
      <p:ext uri="{BB962C8B-B14F-4D97-AF65-F5344CB8AC3E}">
        <p14:creationId xmlns:p14="http://schemas.microsoft.com/office/powerpoint/2010/main" val="36342354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2C015E-90F7-FA75-ADA4-DEB2BCDFDCAA}"/>
              </a:ext>
            </a:extLst>
          </p:cNvPr>
          <p:cNvGrpSpPr/>
          <p:nvPr/>
        </p:nvGrpSpPr>
        <p:grpSpPr>
          <a:xfrm>
            <a:off x="1303255" y="3875891"/>
            <a:ext cx="10268630" cy="2409165"/>
            <a:chOff x="1303255" y="3875891"/>
            <a:chExt cx="10268630" cy="2409165"/>
          </a:xfrm>
        </p:grpSpPr>
        <p:sp>
          <p:nvSpPr>
            <p:cNvPr id="3" name="Freeform: Shape 2">
              <a:extLst>
                <a:ext uri="{FF2B5EF4-FFF2-40B4-BE49-F238E27FC236}">
                  <a16:creationId xmlns:a16="http://schemas.microsoft.com/office/drawing/2014/main" id="{AD992BF7-BD97-F182-0301-683C79173300}"/>
                </a:ext>
              </a:extLst>
            </p:cNvPr>
            <p:cNvSpPr/>
            <p:nvPr/>
          </p:nvSpPr>
          <p:spPr>
            <a:xfrm>
              <a:off x="1303255" y="3875891"/>
              <a:ext cx="10268630" cy="743535"/>
            </a:xfrm>
            <a:custGeom>
              <a:avLst/>
              <a:gdLst>
                <a:gd name="connsiteX0" fmla="*/ 0 w 10268630"/>
                <a:gd name="connsiteY0" fmla="*/ 123925 h 743535"/>
                <a:gd name="connsiteX1" fmla="*/ 123925 w 10268630"/>
                <a:gd name="connsiteY1" fmla="*/ 0 h 743535"/>
                <a:gd name="connsiteX2" fmla="*/ 10144705 w 10268630"/>
                <a:gd name="connsiteY2" fmla="*/ 0 h 743535"/>
                <a:gd name="connsiteX3" fmla="*/ 10268630 w 10268630"/>
                <a:gd name="connsiteY3" fmla="*/ 123925 h 743535"/>
                <a:gd name="connsiteX4" fmla="*/ 10268630 w 10268630"/>
                <a:gd name="connsiteY4" fmla="*/ 619610 h 743535"/>
                <a:gd name="connsiteX5" fmla="*/ 10144705 w 10268630"/>
                <a:gd name="connsiteY5" fmla="*/ 743535 h 743535"/>
                <a:gd name="connsiteX6" fmla="*/ 123925 w 10268630"/>
                <a:gd name="connsiteY6" fmla="*/ 743535 h 743535"/>
                <a:gd name="connsiteX7" fmla="*/ 0 w 10268630"/>
                <a:gd name="connsiteY7" fmla="*/ 619610 h 743535"/>
                <a:gd name="connsiteX8" fmla="*/ 0 w 1026863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630" h="743535">
                  <a:moveTo>
                    <a:pt x="0" y="123925"/>
                  </a:moveTo>
                  <a:cubicBezTo>
                    <a:pt x="0" y="55483"/>
                    <a:pt x="55483" y="0"/>
                    <a:pt x="123925" y="0"/>
                  </a:cubicBezTo>
                  <a:lnTo>
                    <a:pt x="10144705" y="0"/>
                  </a:lnTo>
                  <a:cubicBezTo>
                    <a:pt x="10213147" y="0"/>
                    <a:pt x="10268630" y="55483"/>
                    <a:pt x="10268630" y="123925"/>
                  </a:cubicBezTo>
                  <a:lnTo>
                    <a:pt x="10268630" y="619610"/>
                  </a:lnTo>
                  <a:cubicBezTo>
                    <a:pt x="10268630" y="688052"/>
                    <a:pt x="10213147" y="743535"/>
                    <a:pt x="10144705" y="743535"/>
                  </a:cubicBezTo>
                  <a:lnTo>
                    <a:pt x="123925" y="743535"/>
                  </a:lnTo>
                  <a:cubicBezTo>
                    <a:pt x="55483" y="743535"/>
                    <a:pt x="0" y="688052"/>
                    <a:pt x="0" y="619610"/>
                  </a:cubicBezTo>
                  <a:lnTo>
                    <a:pt x="0" y="123925"/>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4406" tIns="154406" rIns="154406" bIns="154406"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hr-HR" sz="3100" b="0" i="0" u="none" strike="noStrike" kern="1200" cap="none" spc="0" normalizeH="0" baseline="0" noProof="0" dirty="0">
                  <a:ln>
                    <a:noFill/>
                  </a:ln>
                  <a:solidFill>
                    <a:prstClr val="white"/>
                  </a:solidFill>
                  <a:effectLst/>
                  <a:uLnTx/>
                  <a:uFillTx/>
                  <a:latin typeface="Aptos" panose="02110004020202020204"/>
                  <a:ea typeface="+mn-ea"/>
                  <a:cs typeface="+mn-cs"/>
                </a:rPr>
                <a:t>Umjetna podjela ugovora (cjepkanje)</a:t>
              </a:r>
              <a:endParaRPr kumimoji="0" lang="en-US" sz="31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Freeform: Shape 3">
              <a:extLst>
                <a:ext uri="{FF2B5EF4-FFF2-40B4-BE49-F238E27FC236}">
                  <a16:creationId xmlns:a16="http://schemas.microsoft.com/office/drawing/2014/main" id="{6B52BEEC-2CFD-6BC6-6585-5843A44C1403}"/>
                </a:ext>
              </a:extLst>
            </p:cNvPr>
            <p:cNvSpPr/>
            <p:nvPr/>
          </p:nvSpPr>
          <p:spPr>
            <a:xfrm>
              <a:off x="1303255" y="4708706"/>
              <a:ext cx="10268630" cy="743535"/>
            </a:xfrm>
            <a:custGeom>
              <a:avLst/>
              <a:gdLst>
                <a:gd name="connsiteX0" fmla="*/ 0 w 10268630"/>
                <a:gd name="connsiteY0" fmla="*/ 123925 h 743535"/>
                <a:gd name="connsiteX1" fmla="*/ 123925 w 10268630"/>
                <a:gd name="connsiteY1" fmla="*/ 0 h 743535"/>
                <a:gd name="connsiteX2" fmla="*/ 10144705 w 10268630"/>
                <a:gd name="connsiteY2" fmla="*/ 0 h 743535"/>
                <a:gd name="connsiteX3" fmla="*/ 10268630 w 10268630"/>
                <a:gd name="connsiteY3" fmla="*/ 123925 h 743535"/>
                <a:gd name="connsiteX4" fmla="*/ 10268630 w 10268630"/>
                <a:gd name="connsiteY4" fmla="*/ 619610 h 743535"/>
                <a:gd name="connsiteX5" fmla="*/ 10144705 w 10268630"/>
                <a:gd name="connsiteY5" fmla="*/ 743535 h 743535"/>
                <a:gd name="connsiteX6" fmla="*/ 123925 w 10268630"/>
                <a:gd name="connsiteY6" fmla="*/ 743535 h 743535"/>
                <a:gd name="connsiteX7" fmla="*/ 0 w 10268630"/>
                <a:gd name="connsiteY7" fmla="*/ 619610 h 743535"/>
                <a:gd name="connsiteX8" fmla="*/ 0 w 1026863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630" h="743535">
                  <a:moveTo>
                    <a:pt x="0" y="123925"/>
                  </a:moveTo>
                  <a:cubicBezTo>
                    <a:pt x="0" y="55483"/>
                    <a:pt x="55483" y="0"/>
                    <a:pt x="123925" y="0"/>
                  </a:cubicBezTo>
                  <a:lnTo>
                    <a:pt x="10144705" y="0"/>
                  </a:lnTo>
                  <a:cubicBezTo>
                    <a:pt x="10213147" y="0"/>
                    <a:pt x="10268630" y="55483"/>
                    <a:pt x="10268630" y="123925"/>
                  </a:cubicBezTo>
                  <a:lnTo>
                    <a:pt x="10268630" y="619610"/>
                  </a:lnTo>
                  <a:cubicBezTo>
                    <a:pt x="10268630" y="688052"/>
                    <a:pt x="10213147" y="743535"/>
                    <a:pt x="10144705" y="743535"/>
                  </a:cubicBezTo>
                  <a:lnTo>
                    <a:pt x="123925" y="743535"/>
                  </a:lnTo>
                  <a:cubicBezTo>
                    <a:pt x="55483" y="743535"/>
                    <a:pt x="0" y="688052"/>
                    <a:pt x="0" y="619610"/>
                  </a:cubicBezTo>
                  <a:lnTo>
                    <a:pt x="0" y="123925"/>
                  </a:lnTo>
                  <a:close/>
                </a:path>
              </a:pathLst>
            </a:cu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spcFirstLastPara="0" vert="horz" wrap="square" lIns="154406" tIns="154406" rIns="154406" bIns="154406"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hr-HR" sz="3100" b="0" i="0" u="none" strike="noStrike" kern="1200" cap="none" spc="0" normalizeH="0" baseline="0" noProof="0" dirty="0">
                  <a:ln>
                    <a:noFill/>
                  </a:ln>
                  <a:solidFill>
                    <a:prstClr val="white"/>
                  </a:solidFill>
                  <a:effectLst/>
                  <a:uLnTx/>
                  <a:uFillTx/>
                  <a:latin typeface="Aptos" panose="02110004020202020204"/>
                  <a:ea typeface="+mn-ea"/>
                  <a:cs typeface="+mn-cs"/>
                </a:rPr>
                <a:t>Ograničavajući kriteriji</a:t>
              </a:r>
              <a:endParaRPr kumimoji="0" lang="en-US" sz="31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Freeform: Shape 5">
              <a:extLst>
                <a:ext uri="{FF2B5EF4-FFF2-40B4-BE49-F238E27FC236}">
                  <a16:creationId xmlns:a16="http://schemas.microsoft.com/office/drawing/2014/main" id="{64932BBA-7EF5-BE73-3B67-311C4504CC0A}"/>
                </a:ext>
              </a:extLst>
            </p:cNvPr>
            <p:cNvSpPr/>
            <p:nvPr/>
          </p:nvSpPr>
          <p:spPr>
            <a:xfrm>
              <a:off x="1303255" y="5541521"/>
              <a:ext cx="10268630" cy="743535"/>
            </a:xfrm>
            <a:custGeom>
              <a:avLst/>
              <a:gdLst>
                <a:gd name="connsiteX0" fmla="*/ 0 w 10268630"/>
                <a:gd name="connsiteY0" fmla="*/ 123925 h 743535"/>
                <a:gd name="connsiteX1" fmla="*/ 123925 w 10268630"/>
                <a:gd name="connsiteY1" fmla="*/ 0 h 743535"/>
                <a:gd name="connsiteX2" fmla="*/ 10144705 w 10268630"/>
                <a:gd name="connsiteY2" fmla="*/ 0 h 743535"/>
                <a:gd name="connsiteX3" fmla="*/ 10268630 w 10268630"/>
                <a:gd name="connsiteY3" fmla="*/ 123925 h 743535"/>
                <a:gd name="connsiteX4" fmla="*/ 10268630 w 10268630"/>
                <a:gd name="connsiteY4" fmla="*/ 619610 h 743535"/>
                <a:gd name="connsiteX5" fmla="*/ 10144705 w 10268630"/>
                <a:gd name="connsiteY5" fmla="*/ 743535 h 743535"/>
                <a:gd name="connsiteX6" fmla="*/ 123925 w 10268630"/>
                <a:gd name="connsiteY6" fmla="*/ 743535 h 743535"/>
                <a:gd name="connsiteX7" fmla="*/ 0 w 10268630"/>
                <a:gd name="connsiteY7" fmla="*/ 619610 h 743535"/>
                <a:gd name="connsiteX8" fmla="*/ 0 w 10268630"/>
                <a:gd name="connsiteY8" fmla="*/ 123925 h 74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8630" h="743535">
                  <a:moveTo>
                    <a:pt x="0" y="123925"/>
                  </a:moveTo>
                  <a:cubicBezTo>
                    <a:pt x="0" y="55483"/>
                    <a:pt x="55483" y="0"/>
                    <a:pt x="123925" y="0"/>
                  </a:cubicBezTo>
                  <a:lnTo>
                    <a:pt x="10144705" y="0"/>
                  </a:lnTo>
                  <a:cubicBezTo>
                    <a:pt x="10213147" y="0"/>
                    <a:pt x="10268630" y="55483"/>
                    <a:pt x="10268630" y="123925"/>
                  </a:cubicBezTo>
                  <a:lnTo>
                    <a:pt x="10268630" y="619610"/>
                  </a:lnTo>
                  <a:cubicBezTo>
                    <a:pt x="10268630" y="688052"/>
                    <a:pt x="10213147" y="743535"/>
                    <a:pt x="10144705" y="743535"/>
                  </a:cubicBezTo>
                  <a:lnTo>
                    <a:pt x="123925" y="743535"/>
                  </a:lnTo>
                  <a:cubicBezTo>
                    <a:pt x="55483" y="743535"/>
                    <a:pt x="0" y="688052"/>
                    <a:pt x="0" y="619610"/>
                  </a:cubicBezTo>
                  <a:lnTo>
                    <a:pt x="0" y="123925"/>
                  </a:lnTo>
                  <a:close/>
                </a:path>
              </a:pathLst>
            </a:custGeom>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spcFirstLastPara="0" vert="horz" wrap="square" lIns="154406" tIns="154406" rIns="154406" bIns="154406" numCol="1" spcCol="1270" anchor="ctr" anchorCtr="0">
              <a:noAutofit/>
            </a:bodyPr>
            <a:lstStyle/>
            <a:p>
              <a:pPr marL="0" marR="0" lvl="0" indent="0" algn="l" defTabSz="1377950" rtl="0" eaLnBrk="1" fontAlgn="auto" latinLnBrk="0" hangingPunct="1">
                <a:lnSpc>
                  <a:spcPct val="90000"/>
                </a:lnSpc>
                <a:spcBef>
                  <a:spcPct val="0"/>
                </a:spcBef>
                <a:spcAft>
                  <a:spcPct val="35000"/>
                </a:spcAft>
                <a:buClrTx/>
                <a:buSzTx/>
                <a:buFontTx/>
                <a:buNone/>
                <a:tabLst/>
                <a:defRPr/>
              </a:pPr>
              <a:r>
                <a:rPr kumimoji="0" lang="hr-HR" sz="3100" b="0" i="0" u="none" strike="noStrike" kern="1200" cap="none" spc="0" normalizeH="0" baseline="0" noProof="0">
                  <a:ln>
                    <a:noFill/>
                  </a:ln>
                  <a:solidFill>
                    <a:prstClr val="white"/>
                  </a:solidFill>
                  <a:effectLst/>
                  <a:uLnTx/>
                  <a:uFillTx/>
                  <a:latin typeface="Aptos" panose="02110004020202020204"/>
                  <a:ea typeface="+mn-ea"/>
                  <a:cs typeface="+mn-cs"/>
                </a:rPr>
                <a:t>Izvršenje ugovora</a:t>
              </a:r>
              <a:endParaRPr kumimoji="0" lang="en-US" sz="31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TextBox 4">
            <a:extLst>
              <a:ext uri="{FF2B5EF4-FFF2-40B4-BE49-F238E27FC236}">
                <a16:creationId xmlns:a16="http://schemas.microsoft.com/office/drawing/2014/main" id="{990F3D31-DFC9-A48D-CF7A-AF18B4B03B95}"/>
              </a:ext>
            </a:extLst>
          </p:cNvPr>
          <p:cNvSpPr txBox="1"/>
          <p:nvPr/>
        </p:nvSpPr>
        <p:spPr>
          <a:xfrm>
            <a:off x="1303255" y="2139239"/>
            <a:ext cx="9754385" cy="138499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800" b="0" i="0" u="none" strike="noStrike" kern="1200" cap="none" spc="0" normalizeH="0" baseline="0" noProof="0" dirty="0">
                <a:ln>
                  <a:noFill/>
                </a:ln>
                <a:solidFill>
                  <a:prstClr val="black"/>
                </a:solidFill>
                <a:effectLst/>
                <a:uLnTx/>
                <a:uFillTx/>
                <a:latin typeface="Aptos" panose="02110004020202020204"/>
                <a:ea typeface="+mn-ea"/>
                <a:cs typeface="+mn-cs"/>
              </a:rPr>
              <a:t>U razdoblju 2014.-2020.</a:t>
            </a:r>
            <a:r>
              <a:rPr kumimoji="0" lang="hr-HR" sz="2800" b="0" i="0" u="none" strike="noStrike" kern="1200" cap="none" spc="0" normalizeH="0" baseline="0" noProof="0" dirty="0">
                <a:ln>
                  <a:noFill/>
                </a:ln>
                <a:solidFill>
                  <a:prstClr val="black"/>
                </a:solidFill>
                <a:effectLst/>
                <a:uLnTx/>
                <a:uFillTx/>
                <a:latin typeface="Aptos" panose="02110004020202020204"/>
                <a:ea typeface="+mn-lt"/>
                <a:cs typeface="+mn-lt"/>
              </a:rPr>
              <a:t> na 11 </a:t>
            </a:r>
            <a:r>
              <a:rPr kumimoji="0" lang="hr-HR" sz="2800" b="0" i="0" u="none" strike="noStrike" kern="1200" cap="none" spc="0" normalizeH="0" baseline="0" noProof="0" dirty="0" err="1">
                <a:ln>
                  <a:noFill/>
                </a:ln>
                <a:solidFill>
                  <a:prstClr val="black"/>
                </a:solidFill>
                <a:effectLst/>
                <a:uLnTx/>
                <a:uFillTx/>
                <a:latin typeface="Aptos" panose="02110004020202020204"/>
                <a:ea typeface="+mn-ea"/>
                <a:cs typeface="+mn-cs"/>
              </a:rPr>
              <a:t>Interreg</a:t>
            </a:r>
            <a:r>
              <a:rPr kumimoji="0" lang="hr-HR" sz="2800" b="0" i="0" u="none" strike="noStrike" kern="1200" cap="none" spc="0" normalizeH="0" baseline="0" noProof="0" dirty="0">
                <a:ln>
                  <a:noFill/>
                </a:ln>
                <a:solidFill>
                  <a:prstClr val="black"/>
                </a:solidFill>
                <a:effectLst/>
                <a:uLnTx/>
                <a:uFillTx/>
                <a:latin typeface="Aptos" panose="02110004020202020204"/>
                <a:ea typeface="+mn-ea"/>
                <a:cs typeface="+mn-cs"/>
              </a:rPr>
              <a:t> programa je 90% </a:t>
            </a:r>
            <a:r>
              <a:rPr kumimoji="0" lang="hr-HR" sz="2800" b="0" i="0" u="none" strike="noStrike" kern="1200" cap="none" spc="0" normalizeH="0" baseline="0" noProof="0" dirty="0">
                <a:ln>
                  <a:noFill/>
                </a:ln>
                <a:solidFill>
                  <a:prstClr val="black"/>
                </a:solidFill>
                <a:effectLst/>
                <a:uLnTx/>
                <a:uFillTx/>
                <a:latin typeface="Aptos" panose="02110004020202020204"/>
                <a:ea typeface="+mn-lt"/>
                <a:cs typeface="+mn-lt"/>
              </a:rPr>
              <a:t>nepravilnosti utvrđeno </a:t>
            </a:r>
            <a:r>
              <a:rPr kumimoji="0" lang="hr-HR" sz="2800" b="0" i="0" u="none" strike="noStrike" kern="1200" cap="none" spc="0" normalizeH="0" baseline="0" noProof="0" dirty="0">
                <a:ln>
                  <a:noFill/>
                </a:ln>
                <a:solidFill>
                  <a:prstClr val="black"/>
                </a:solidFill>
                <a:effectLst/>
                <a:uLnTx/>
                <a:uFillTx/>
                <a:latin typeface="Aptos" panose="02110004020202020204"/>
                <a:ea typeface="+mn-ea"/>
                <a:cs typeface="+mn-cs"/>
              </a:rPr>
              <a:t>prema 3 točke Smjernica za utvrđivanje </a:t>
            </a:r>
            <a:r>
              <a:rPr kumimoji="0" lang="hr-HR" sz="2800" b="0" i="0" u="none" strike="noStrike" kern="1200" cap="none" spc="0" normalizeH="0" baseline="0" noProof="0" dirty="0">
                <a:ln>
                  <a:noFill/>
                </a:ln>
                <a:solidFill>
                  <a:prstClr val="black"/>
                </a:solidFill>
                <a:effectLst/>
                <a:uLnTx/>
                <a:uFillTx/>
                <a:latin typeface="Aptos" panose="02110004020202020204"/>
                <a:ea typeface="+mn-lt"/>
                <a:cs typeface="+mn-lt"/>
              </a:rPr>
              <a:t>nepravilnosti. </a:t>
            </a:r>
          </a:p>
        </p:txBody>
      </p:sp>
      <p:pic>
        <p:nvPicPr>
          <p:cNvPr id="7" name="Picture 6">
            <a:extLst>
              <a:ext uri="{FF2B5EF4-FFF2-40B4-BE49-F238E27FC236}">
                <a16:creationId xmlns:a16="http://schemas.microsoft.com/office/drawing/2014/main" id="{6B2B68AD-2E0D-4C82-90D7-213E175B894A}"/>
              </a:ext>
            </a:extLst>
          </p:cNvPr>
          <p:cNvPicPr>
            <a:picLocks noChangeAspect="1"/>
          </p:cNvPicPr>
          <p:nvPr/>
        </p:nvPicPr>
        <p:blipFill>
          <a:blip r:embed="rId3"/>
          <a:stretch>
            <a:fillRect/>
          </a:stretch>
        </p:blipFill>
        <p:spPr>
          <a:xfrm>
            <a:off x="386946" y="363253"/>
            <a:ext cx="3462828" cy="1042506"/>
          </a:xfrm>
          <a:prstGeom prst="rect">
            <a:avLst/>
          </a:prstGeom>
        </p:spPr>
      </p:pic>
    </p:spTree>
    <p:extLst>
      <p:ext uri="{BB962C8B-B14F-4D97-AF65-F5344CB8AC3E}">
        <p14:creationId xmlns:p14="http://schemas.microsoft.com/office/powerpoint/2010/main" val="8873825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FE1B9-4BA2-44EA-5D6B-8319A91944C1}"/>
              </a:ext>
            </a:extLst>
          </p:cNvPr>
          <p:cNvSpPr>
            <a:spLocks noGrp="1"/>
          </p:cNvSpPr>
          <p:nvPr>
            <p:ph type="title"/>
          </p:nvPr>
        </p:nvSpPr>
        <p:spPr>
          <a:xfrm>
            <a:off x="836679" y="1226818"/>
            <a:ext cx="6002110" cy="1495425"/>
          </a:xfrm>
        </p:spPr>
        <p:txBody>
          <a:bodyPr>
            <a:normAutofit/>
          </a:bodyPr>
          <a:lstStyle/>
          <a:p>
            <a:r>
              <a:rPr lang="hr-HR" sz="3300" b="1" dirty="0">
                <a:solidFill>
                  <a:schemeClr val="accent2"/>
                </a:solidFill>
              </a:rPr>
              <a:t>Smjernice o utvrđivanju financijskih korekcija – točka 2</a:t>
            </a:r>
          </a:p>
        </p:txBody>
      </p:sp>
      <p:sp>
        <p:nvSpPr>
          <p:cNvPr id="3" name="Content Placeholder 2">
            <a:extLst>
              <a:ext uri="{FF2B5EF4-FFF2-40B4-BE49-F238E27FC236}">
                <a16:creationId xmlns:a16="http://schemas.microsoft.com/office/drawing/2014/main" id="{9B1A8516-084B-ADA2-0A56-8E7E35EC4871}"/>
              </a:ext>
            </a:extLst>
          </p:cNvPr>
          <p:cNvSpPr>
            <a:spLocks noGrp="1"/>
          </p:cNvSpPr>
          <p:nvPr>
            <p:ph idx="1"/>
          </p:nvPr>
        </p:nvSpPr>
        <p:spPr>
          <a:xfrm>
            <a:off x="836679" y="2873697"/>
            <a:ext cx="6002110" cy="3729034"/>
          </a:xfrm>
        </p:spPr>
        <p:txBody>
          <a:bodyPr vert="horz" lIns="91440" tIns="45720" rIns="91440" bIns="45720" rtlCol="0" anchor="t">
            <a:normAutofit/>
          </a:bodyPr>
          <a:lstStyle/>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Umjetna podjela ugovora o radovima/uslugama/nabavi robe</a:t>
            </a:r>
            <a:endParaRPr kumimoji="0" lang="hr-HR"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228600" marR="0" lvl="0" indent="-228600"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hr-HR"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685800" marR="0" lvl="1" indent="-228600"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100% ako postupak nije objavljen</a:t>
            </a:r>
            <a:endParaRPr kumimoji="0" lang="hr-HR"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685800" marR="0" lvl="1" indent="-228600"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prstClr val="black"/>
                </a:solidFill>
                <a:effectLst/>
                <a:uLnTx/>
                <a:uFillTx/>
                <a:latin typeface="Calibri" panose="020F0502020204030204"/>
                <a:ea typeface="+mn-ea"/>
                <a:cs typeface="+mn-cs"/>
              </a:rPr>
              <a:t>25% ako je određena razina transparentnosti ipak osigurana</a:t>
            </a:r>
            <a:endParaRPr kumimoji="0" lang="hr-HR" sz="24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0" indent="0" algn="just">
              <a:buNone/>
            </a:pPr>
            <a:endParaRPr lang="hr-HR" sz="2200" i="1" dirty="0">
              <a:solidFill>
                <a:srgbClr val="FF0000"/>
              </a:solidFill>
              <a:latin typeface="Calibri"/>
              <a:ea typeface="Calibri"/>
              <a:cs typeface="Calibri"/>
            </a:endParaRPr>
          </a:p>
        </p:txBody>
      </p:sp>
      <p:pic>
        <p:nvPicPr>
          <p:cNvPr id="5" name="Picture 4" descr="Toy saw bisecting hard-shell taco">
            <a:extLst>
              <a:ext uri="{FF2B5EF4-FFF2-40B4-BE49-F238E27FC236}">
                <a16:creationId xmlns:a16="http://schemas.microsoft.com/office/drawing/2014/main" id="{8541EF56-7E66-771B-843B-41EFF0838F24}"/>
              </a:ext>
            </a:extLst>
          </p:cNvPr>
          <p:cNvPicPr>
            <a:picLocks noChangeAspect="1"/>
          </p:cNvPicPr>
          <p:nvPr/>
        </p:nvPicPr>
        <p:blipFill rotWithShape="1">
          <a:blip r:embed="rId3">
            <a:extLst>
              <a:ext uri="{28A0092B-C50C-407E-A947-70E740481C1C}">
                <a14:useLocalDpi xmlns:a14="http://schemas.microsoft.com/office/drawing/2010/main" val="0"/>
              </a:ext>
            </a:extLst>
          </a:blip>
          <a:srcRect t="1623" r="3" b="164"/>
          <a:stretch/>
        </p:blipFill>
        <p:spPr>
          <a:xfrm>
            <a:off x="7199440" y="10"/>
            <a:ext cx="4992560" cy="6857990"/>
          </a:xfrm>
          <a:prstGeom prst="rect">
            <a:avLst/>
          </a:prstGeom>
          <a:effectLst/>
        </p:spPr>
      </p:pic>
      <p:pic>
        <p:nvPicPr>
          <p:cNvPr id="4" name="Picture 3">
            <a:extLst>
              <a:ext uri="{FF2B5EF4-FFF2-40B4-BE49-F238E27FC236}">
                <a16:creationId xmlns:a16="http://schemas.microsoft.com/office/drawing/2014/main" id="{5145E3A0-0017-F90D-CB85-CFE2683F99DD}"/>
              </a:ext>
            </a:extLst>
          </p:cNvPr>
          <p:cNvPicPr>
            <a:picLocks noChangeAspect="1"/>
          </p:cNvPicPr>
          <p:nvPr/>
        </p:nvPicPr>
        <p:blipFill>
          <a:blip r:embed="rId4"/>
          <a:stretch>
            <a:fillRect/>
          </a:stretch>
        </p:blipFill>
        <p:spPr>
          <a:xfrm>
            <a:off x="374906" y="255269"/>
            <a:ext cx="3462828" cy="1042506"/>
          </a:xfrm>
          <a:prstGeom prst="rect">
            <a:avLst/>
          </a:prstGeom>
        </p:spPr>
      </p:pic>
    </p:spTree>
    <p:extLst>
      <p:ext uri="{BB962C8B-B14F-4D97-AF65-F5344CB8AC3E}">
        <p14:creationId xmlns:p14="http://schemas.microsoft.com/office/powerpoint/2010/main" val="4027786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ED0F9-3733-B5A6-41A0-4D9299BB0300}"/>
              </a:ext>
            </a:extLst>
          </p:cNvPr>
          <p:cNvSpPr>
            <a:spLocks noGrp="1"/>
          </p:cNvSpPr>
          <p:nvPr>
            <p:ph type="title"/>
          </p:nvPr>
        </p:nvSpPr>
        <p:spPr>
          <a:xfrm>
            <a:off x="3925849" y="770514"/>
            <a:ext cx="6555008" cy="511951"/>
          </a:xfrm>
        </p:spPr>
        <p:txBody>
          <a:bodyPr>
            <a:normAutofit/>
          </a:bodyPr>
          <a:lstStyle/>
          <a:p>
            <a:r>
              <a:rPr lang="hr-HR" sz="2800" b="1"/>
              <a:t>Primjer 1 - cjepkanje </a:t>
            </a:r>
            <a:endParaRPr lang="hr-HR" sz="5100">
              <a:ea typeface="Calibri Light" panose="020F0302020204030204"/>
              <a:cs typeface="Calibri Light" panose="020F0302020204030204"/>
            </a:endParaRPr>
          </a:p>
        </p:txBody>
      </p:sp>
      <p:pic>
        <p:nvPicPr>
          <p:cNvPr id="5" name="Graphic 4" descr="Head with gears with solid fill">
            <a:extLst>
              <a:ext uri="{FF2B5EF4-FFF2-40B4-BE49-F238E27FC236}">
                <a16:creationId xmlns:a16="http://schemas.microsoft.com/office/drawing/2014/main" id="{1A4FA282-E614-7881-F147-713405E2486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1448" y="1665952"/>
            <a:ext cx="3533985" cy="3533985"/>
          </a:xfrm>
          <a:prstGeom prst="rect">
            <a:avLst/>
          </a:prstGeom>
        </p:spPr>
      </p:pic>
      <p:sp>
        <p:nvSpPr>
          <p:cNvPr id="3" name="Content Placeholder 2">
            <a:extLst>
              <a:ext uri="{FF2B5EF4-FFF2-40B4-BE49-F238E27FC236}">
                <a16:creationId xmlns:a16="http://schemas.microsoft.com/office/drawing/2014/main" id="{04D4A810-F383-E355-EC8E-A3D82F98B1D0}"/>
              </a:ext>
            </a:extLst>
          </p:cNvPr>
          <p:cNvSpPr>
            <a:spLocks noGrp="1"/>
          </p:cNvSpPr>
          <p:nvPr>
            <p:ph idx="1"/>
          </p:nvPr>
        </p:nvSpPr>
        <p:spPr>
          <a:xfrm>
            <a:off x="3994592" y="1371788"/>
            <a:ext cx="6946673" cy="3998068"/>
          </a:xfrm>
        </p:spPr>
        <p:txBody>
          <a:bodyPr anchor="t">
            <a:noAutofit/>
          </a:bodyPr>
          <a:lstStyle/>
          <a:p>
            <a:pPr algn="just"/>
            <a:r>
              <a:rPr lang="hr-HR" sz="2200" dirty="0"/>
              <a:t>Provedena su dva jednostavna postupka prema internom pravilniku Naručitelja, s istoimenim predmetom nabave </a:t>
            </a:r>
            <a:r>
              <a:rPr lang="hr-HR" sz="2200" dirty="0">
                <a:cs typeface="Calibri"/>
              </a:rPr>
              <a:t>„</a:t>
            </a:r>
            <a:r>
              <a:rPr lang="hr-HR" sz="2200" dirty="0"/>
              <a:t>Intelektualne usluge vanjskih stručnjaka” </a:t>
            </a:r>
          </a:p>
          <a:p>
            <a:pPr algn="just"/>
            <a:r>
              <a:rPr lang="hr-HR" sz="2200" dirty="0"/>
              <a:t>Prema opisu usluge, oba ugovora se odnose na  sakupljanje specifičnih baza podataka, anketiranje, obrada dobivenih podataka, izrada akcijskog plana na osnovi prikupljenih podataka) – gotovo identični predmeti nabave</a:t>
            </a:r>
            <a:endParaRPr lang="hr-HR" sz="2200" dirty="0">
              <a:cs typeface="Calibri"/>
            </a:endParaRPr>
          </a:p>
          <a:p>
            <a:pPr algn="just"/>
            <a:r>
              <a:rPr lang="hr-HR" sz="2200" dirty="0"/>
              <a:t>Procijenjene vrijednosti nabava: 85.000,00 HRK + 120.000,00 HRK</a:t>
            </a:r>
            <a:endParaRPr lang="hr-HR" sz="2200" dirty="0">
              <a:ea typeface="Calibri"/>
              <a:cs typeface="Calibri"/>
            </a:endParaRPr>
          </a:p>
          <a:p>
            <a:pPr marL="228600" lvl="1" algn="just">
              <a:spcBef>
                <a:spcPts val="1000"/>
              </a:spcBef>
            </a:pPr>
            <a:r>
              <a:rPr lang="hr-HR" sz="2200" dirty="0"/>
              <a:t>U oba postupka, pozivi na dostavu ponuda poslani su na ista tri gospodarska subjekta</a:t>
            </a:r>
            <a:endParaRPr lang="hr-HR" sz="2200" dirty="0">
              <a:ea typeface="Calibri"/>
              <a:cs typeface="Calibri"/>
            </a:endParaRPr>
          </a:p>
          <a:p>
            <a:pPr marL="228600" lvl="1" algn="just">
              <a:spcBef>
                <a:spcPts val="1000"/>
              </a:spcBef>
            </a:pPr>
            <a:r>
              <a:rPr lang="hr-HR" sz="2200" dirty="0"/>
              <a:t>DoN-om su traženi isti uvjeti sposobnosti</a:t>
            </a:r>
            <a:endParaRPr lang="hr-HR" sz="2200" dirty="0">
              <a:ea typeface="Calibri"/>
              <a:cs typeface="Calibri"/>
            </a:endParaRPr>
          </a:p>
          <a:p>
            <a:pPr marL="228600" lvl="1" algn="just">
              <a:spcBef>
                <a:spcPts val="1000"/>
              </a:spcBef>
            </a:pPr>
            <a:r>
              <a:rPr lang="hr-HR" sz="2200" dirty="0"/>
              <a:t>Ugovoren je isti gospodarski subjekt</a:t>
            </a:r>
            <a:endParaRPr lang="hr-HR" sz="2200" dirty="0">
              <a:ea typeface="Calibri"/>
              <a:cs typeface="Calibri"/>
            </a:endParaRPr>
          </a:p>
        </p:txBody>
      </p:sp>
      <p:pic>
        <p:nvPicPr>
          <p:cNvPr id="4" name="Picture 3">
            <a:extLst>
              <a:ext uri="{FF2B5EF4-FFF2-40B4-BE49-F238E27FC236}">
                <a16:creationId xmlns:a16="http://schemas.microsoft.com/office/drawing/2014/main" id="{96CDDC3B-63C8-7242-ECF3-B5FA81CB1C28}"/>
              </a:ext>
            </a:extLst>
          </p:cNvPr>
          <p:cNvPicPr>
            <a:picLocks noChangeAspect="1"/>
          </p:cNvPicPr>
          <p:nvPr/>
        </p:nvPicPr>
        <p:blipFill>
          <a:blip r:embed="rId4"/>
          <a:stretch>
            <a:fillRect/>
          </a:stretch>
        </p:blipFill>
        <p:spPr>
          <a:xfrm>
            <a:off x="463021" y="239959"/>
            <a:ext cx="3462828" cy="1042506"/>
          </a:xfrm>
          <a:prstGeom prst="rect">
            <a:avLst/>
          </a:prstGeom>
        </p:spPr>
      </p:pic>
    </p:spTree>
    <p:extLst>
      <p:ext uri="{BB962C8B-B14F-4D97-AF65-F5344CB8AC3E}">
        <p14:creationId xmlns:p14="http://schemas.microsoft.com/office/powerpoint/2010/main" val="91934193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A579B12-0033-C900-9154-DD6188E5095A}"/>
              </a:ext>
            </a:extLst>
          </p:cNvPr>
          <p:cNvPicPr>
            <a:picLocks noChangeAspect="1"/>
          </p:cNvPicPr>
          <p:nvPr/>
        </p:nvPicPr>
        <p:blipFill>
          <a:blip r:embed="rId2"/>
          <a:stretch>
            <a:fillRect/>
          </a:stretch>
        </p:blipFill>
        <p:spPr>
          <a:xfrm>
            <a:off x="1123357" y="1700588"/>
            <a:ext cx="3533985" cy="3533985"/>
          </a:xfrm>
          <a:prstGeom prst="rect">
            <a:avLst/>
          </a:prstGeom>
        </p:spPr>
      </p:pic>
      <p:sp>
        <p:nvSpPr>
          <p:cNvPr id="3" name="Content Placeholder 2">
            <a:extLst>
              <a:ext uri="{FF2B5EF4-FFF2-40B4-BE49-F238E27FC236}">
                <a16:creationId xmlns:a16="http://schemas.microsoft.com/office/drawing/2014/main" id="{C6140293-4C9E-CFA7-1544-92BAA0D63956}"/>
              </a:ext>
            </a:extLst>
          </p:cNvPr>
          <p:cNvSpPr>
            <a:spLocks noGrp="1"/>
          </p:cNvSpPr>
          <p:nvPr>
            <p:ph idx="1"/>
          </p:nvPr>
        </p:nvSpPr>
        <p:spPr>
          <a:xfrm>
            <a:off x="4332303" y="1233996"/>
            <a:ext cx="6383045" cy="4279038"/>
          </a:xfrm>
        </p:spPr>
        <p:txBody>
          <a:bodyPr anchor="t">
            <a:noAutofit/>
          </a:bodyPr>
          <a:lstStyle/>
          <a:p>
            <a:pPr algn="just"/>
            <a:r>
              <a:rPr lang="hr-HR" sz="2200" dirty="0"/>
              <a:t>Projektni partner je u svojem objašnjenju pokušao ukazati na specifičnosti svake nabave</a:t>
            </a:r>
            <a:endParaRPr lang="hr-HR" sz="2200" dirty="0">
              <a:ea typeface="Calibri"/>
              <a:cs typeface="Calibri"/>
            </a:endParaRPr>
          </a:p>
          <a:p>
            <a:pPr algn="just"/>
            <a:r>
              <a:rPr lang="hr-HR" sz="2200" dirty="0"/>
              <a:t>Objašnjenje nije bilo uvaženo jer nije bilo prepreka za provođenje jednog otvorenog postupka s dvije grupe</a:t>
            </a:r>
            <a:endParaRPr lang="hr-HR" sz="2200" dirty="0">
              <a:ea typeface="Calibri"/>
              <a:cs typeface="Calibri"/>
            </a:endParaRPr>
          </a:p>
          <a:p>
            <a:pPr algn="just"/>
            <a:r>
              <a:rPr lang="hr-HR" sz="2200" dirty="0"/>
              <a:t>Određena je financijska korekcija od 25% (primijenjena na oba ugovora) </a:t>
            </a:r>
            <a:endParaRPr lang="hr-HR" sz="2200" dirty="0">
              <a:ea typeface="Calibri"/>
              <a:cs typeface="Calibri"/>
            </a:endParaRPr>
          </a:p>
          <a:p>
            <a:pPr algn="just"/>
            <a:r>
              <a:rPr lang="hr-HR" sz="2200" dirty="0"/>
              <a:t>Olakotna okolnost su bili dokazi o određenoj razini tržišnog natjecanja (3 pozvana gospodarska subjekta, 2 pristigle ponude)</a:t>
            </a:r>
            <a:endParaRPr lang="hr-HR" sz="2200" dirty="0">
              <a:ea typeface="Calibri"/>
              <a:cs typeface="Calibri"/>
            </a:endParaRPr>
          </a:p>
          <a:p>
            <a:pPr algn="just"/>
            <a:r>
              <a:rPr lang="hr-HR" sz="2200" dirty="0"/>
              <a:t>Nije bilo prigovora</a:t>
            </a:r>
            <a:endParaRPr lang="hr-HR" sz="2200" dirty="0">
              <a:ea typeface="Calibri" panose="020F0502020204030204"/>
              <a:cs typeface="Calibri"/>
            </a:endParaRPr>
          </a:p>
        </p:txBody>
      </p:sp>
      <p:pic>
        <p:nvPicPr>
          <p:cNvPr id="4" name="Picture 3">
            <a:extLst>
              <a:ext uri="{FF2B5EF4-FFF2-40B4-BE49-F238E27FC236}">
                <a16:creationId xmlns:a16="http://schemas.microsoft.com/office/drawing/2014/main" id="{ECA4AE3B-CD56-33B4-1C2E-72BC61AFD223}"/>
              </a:ext>
            </a:extLst>
          </p:cNvPr>
          <p:cNvPicPr>
            <a:picLocks noChangeAspect="1"/>
          </p:cNvPicPr>
          <p:nvPr/>
        </p:nvPicPr>
        <p:blipFill>
          <a:blip r:embed="rId3"/>
          <a:stretch>
            <a:fillRect/>
          </a:stretch>
        </p:blipFill>
        <p:spPr>
          <a:xfrm>
            <a:off x="375516" y="202920"/>
            <a:ext cx="3462828" cy="1042506"/>
          </a:xfrm>
          <a:prstGeom prst="rect">
            <a:avLst/>
          </a:prstGeom>
        </p:spPr>
      </p:pic>
    </p:spTree>
    <p:extLst>
      <p:ext uri="{BB962C8B-B14F-4D97-AF65-F5344CB8AC3E}">
        <p14:creationId xmlns:p14="http://schemas.microsoft.com/office/powerpoint/2010/main" val="7535904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1A9D2-9090-49A0-E299-E5C4E34CB96E}"/>
              </a:ext>
            </a:extLst>
          </p:cNvPr>
          <p:cNvSpPr>
            <a:spLocks noGrp="1"/>
          </p:cNvSpPr>
          <p:nvPr>
            <p:ph type="title"/>
          </p:nvPr>
        </p:nvSpPr>
        <p:spPr>
          <a:xfrm>
            <a:off x="1283969" y="1216485"/>
            <a:ext cx="5393361" cy="1325563"/>
          </a:xfrm>
        </p:spPr>
        <p:txBody>
          <a:bodyPr>
            <a:normAutofit/>
          </a:bodyPr>
          <a:lstStyle/>
          <a:p>
            <a:r>
              <a:rPr lang="hr-HR" b="1" dirty="0"/>
              <a:t>Primjer 2 - cjepkanje</a:t>
            </a:r>
          </a:p>
        </p:txBody>
      </p:sp>
      <p:sp>
        <p:nvSpPr>
          <p:cNvPr id="3" name="Content Placeholder 2">
            <a:extLst>
              <a:ext uri="{FF2B5EF4-FFF2-40B4-BE49-F238E27FC236}">
                <a16:creationId xmlns:a16="http://schemas.microsoft.com/office/drawing/2014/main" id="{5F1E6743-F8F8-DDFD-D901-994EA9BAC29B}"/>
              </a:ext>
            </a:extLst>
          </p:cNvPr>
          <p:cNvSpPr>
            <a:spLocks noGrp="1"/>
          </p:cNvSpPr>
          <p:nvPr>
            <p:ph idx="1"/>
          </p:nvPr>
        </p:nvSpPr>
        <p:spPr>
          <a:xfrm>
            <a:off x="1283970" y="2305685"/>
            <a:ext cx="5393361" cy="4351338"/>
          </a:xfrm>
        </p:spPr>
        <p:txBody>
          <a:bodyPr vert="horz" lIns="91440" tIns="45720" rIns="91440" bIns="45720" rtlCol="0">
            <a:normAutofit/>
          </a:bodyPr>
          <a:lstStyle/>
          <a:p>
            <a:r>
              <a:rPr lang="hr-HR" sz="2000" dirty="0"/>
              <a:t>Provedena su 2 postupka javne nabave:</a:t>
            </a:r>
            <a:endParaRPr lang="hr-HR" sz="2000" dirty="0">
              <a:ea typeface="Calibri"/>
              <a:cs typeface="Calibri"/>
            </a:endParaRPr>
          </a:p>
          <a:p>
            <a:pPr lvl="1"/>
            <a:r>
              <a:rPr lang="hr-HR" sz="2000" i="1" dirty="0"/>
              <a:t>„Usluga stručnjaka arheologa”</a:t>
            </a:r>
            <a:r>
              <a:rPr lang="hr-HR" sz="2000" dirty="0"/>
              <a:t>, procijenjena vrijednost nabave 5.000 EUR, jednostavni postupak</a:t>
            </a:r>
            <a:endParaRPr lang="hr-HR" sz="2000" dirty="0">
              <a:ea typeface="Calibri"/>
              <a:cs typeface="Calibri"/>
            </a:endParaRPr>
          </a:p>
          <a:p>
            <a:pPr lvl="1"/>
            <a:r>
              <a:rPr lang="hr-HR" sz="2000" i="1" dirty="0"/>
              <a:t>„Arheološka istraživanja i konzervatorsko-restauratorske usluge”</a:t>
            </a:r>
            <a:r>
              <a:rPr lang="hr-HR" sz="2000" dirty="0"/>
              <a:t>, procijenjena vrijednost nabave 48.500 EUR, otvoreni postupak (ZJN)</a:t>
            </a:r>
            <a:endParaRPr lang="hr-HR" sz="2000" dirty="0">
              <a:ea typeface="Calibri"/>
              <a:cs typeface="Calibri"/>
            </a:endParaRPr>
          </a:p>
          <a:p>
            <a:pPr marL="228600" lvl="1">
              <a:spcBef>
                <a:spcPts val="1000"/>
              </a:spcBef>
            </a:pPr>
            <a:r>
              <a:rPr lang="hr-HR" sz="2000" dirty="0"/>
              <a:t>Iste CPV oznake</a:t>
            </a:r>
            <a:endParaRPr lang="hr-HR" sz="2000" dirty="0">
              <a:ea typeface="Calibri"/>
              <a:cs typeface="Calibri"/>
            </a:endParaRPr>
          </a:p>
          <a:p>
            <a:pPr marL="228600" lvl="1">
              <a:spcBef>
                <a:spcPts val="1000"/>
              </a:spcBef>
            </a:pPr>
            <a:r>
              <a:rPr lang="hr-HR" sz="2000" dirty="0"/>
              <a:t>Identični uvjeti sposobnosti traženi u DoN-u</a:t>
            </a:r>
            <a:endParaRPr lang="hr-HR" sz="2000" dirty="0">
              <a:ea typeface="Calibri"/>
              <a:cs typeface="Calibri"/>
            </a:endParaRPr>
          </a:p>
          <a:p>
            <a:pPr marL="228600" lvl="1">
              <a:spcBef>
                <a:spcPts val="1000"/>
              </a:spcBef>
            </a:pPr>
            <a:r>
              <a:rPr lang="hr-HR" sz="2000" dirty="0"/>
              <a:t>Ugovoren isti gospodarski subjekt</a:t>
            </a:r>
            <a:endParaRPr lang="hr-HR" sz="2000" dirty="0">
              <a:ea typeface="Calibri" panose="020F0502020204030204"/>
              <a:cs typeface="Calibri"/>
            </a:endParaRPr>
          </a:p>
          <a:p>
            <a:pPr marL="228600" lvl="1">
              <a:spcBef>
                <a:spcPts val="1000"/>
              </a:spcBef>
            </a:pPr>
            <a:endParaRPr lang="hr-HR" sz="1700" dirty="0"/>
          </a:p>
        </p:txBody>
      </p:sp>
      <p:pic>
        <p:nvPicPr>
          <p:cNvPr id="6" name="Graphic 5" descr="Bucket and shovel outline">
            <a:extLst>
              <a:ext uri="{FF2B5EF4-FFF2-40B4-BE49-F238E27FC236}">
                <a16:creationId xmlns:a16="http://schemas.microsoft.com/office/drawing/2014/main" id="{C9BB1FC3-8D11-3FA7-2C96-09222C3A3D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pic>
        <p:nvPicPr>
          <p:cNvPr id="4" name="Picture 3">
            <a:extLst>
              <a:ext uri="{FF2B5EF4-FFF2-40B4-BE49-F238E27FC236}">
                <a16:creationId xmlns:a16="http://schemas.microsoft.com/office/drawing/2014/main" id="{50E5F873-3009-CD0A-F55B-67D7C989E9F3}"/>
              </a:ext>
            </a:extLst>
          </p:cNvPr>
          <p:cNvPicPr>
            <a:picLocks noChangeAspect="1"/>
          </p:cNvPicPr>
          <p:nvPr/>
        </p:nvPicPr>
        <p:blipFill>
          <a:blip r:embed="rId4"/>
          <a:stretch>
            <a:fillRect/>
          </a:stretch>
        </p:blipFill>
        <p:spPr>
          <a:xfrm>
            <a:off x="352656" y="200977"/>
            <a:ext cx="3462828" cy="1042506"/>
          </a:xfrm>
          <a:prstGeom prst="rect">
            <a:avLst/>
          </a:prstGeom>
        </p:spPr>
      </p:pic>
    </p:spTree>
    <p:extLst>
      <p:ext uri="{BB962C8B-B14F-4D97-AF65-F5344CB8AC3E}">
        <p14:creationId xmlns:p14="http://schemas.microsoft.com/office/powerpoint/2010/main" val="3647814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AD7451D-A149-0FE4-FADE-8154FE10C298}"/>
              </a:ext>
            </a:extLst>
          </p:cNvPr>
          <p:cNvPicPr>
            <a:picLocks noChangeAspect="1"/>
          </p:cNvPicPr>
          <p:nvPr/>
        </p:nvPicPr>
        <p:blipFill rotWithShape="1">
          <a:blip r:embed="rId3">
            <a:extLst>
              <a:ext uri="{28A0092B-C50C-407E-A947-70E740481C1C}">
                <a14:useLocalDpi xmlns:a14="http://schemas.microsoft.com/office/drawing/2010/main" val="0"/>
              </a:ext>
            </a:extLst>
          </a:blip>
          <a:srcRect b="23393"/>
          <a:stretch/>
        </p:blipFill>
        <p:spPr>
          <a:xfrm>
            <a:off x="1789704" y="4709749"/>
            <a:ext cx="4117838" cy="2124188"/>
          </a:xfrm>
          <a:prstGeom prst="rect">
            <a:avLst/>
          </a:prstGeom>
        </p:spPr>
      </p:pic>
      <p:pic>
        <p:nvPicPr>
          <p:cNvPr id="3" name="Picture 2">
            <a:extLst>
              <a:ext uri="{FF2B5EF4-FFF2-40B4-BE49-F238E27FC236}">
                <a16:creationId xmlns:a16="http://schemas.microsoft.com/office/drawing/2014/main" id="{6A9D82BB-3A0D-E3BB-6C25-300C7C903450}"/>
              </a:ext>
            </a:extLst>
          </p:cNvPr>
          <p:cNvPicPr>
            <a:picLocks noChangeAspect="1"/>
          </p:cNvPicPr>
          <p:nvPr/>
        </p:nvPicPr>
        <p:blipFill rotWithShape="1">
          <a:blip r:embed="rId4">
            <a:extLst>
              <a:ext uri="{28A0092B-C50C-407E-A947-70E740481C1C}">
                <a14:useLocalDpi xmlns:a14="http://schemas.microsoft.com/office/drawing/2010/main" val="0"/>
              </a:ext>
            </a:extLst>
          </a:blip>
          <a:srcRect b="28647"/>
          <a:stretch/>
        </p:blipFill>
        <p:spPr>
          <a:xfrm>
            <a:off x="1789705" y="1991458"/>
            <a:ext cx="4117837" cy="1978483"/>
          </a:xfrm>
          <a:prstGeom prst="rect">
            <a:avLst/>
          </a:prstGeom>
        </p:spPr>
      </p:pic>
      <p:sp>
        <p:nvSpPr>
          <p:cNvPr id="4" name="Title 3">
            <a:extLst>
              <a:ext uri="{FF2B5EF4-FFF2-40B4-BE49-F238E27FC236}">
                <a16:creationId xmlns:a16="http://schemas.microsoft.com/office/drawing/2014/main" id="{6751F93D-FD56-CDC9-9855-3DCD403C4A37}"/>
              </a:ext>
            </a:extLst>
          </p:cNvPr>
          <p:cNvSpPr txBox="1">
            <a:spLocks/>
          </p:cNvSpPr>
          <p:nvPr/>
        </p:nvSpPr>
        <p:spPr>
          <a:xfrm>
            <a:off x="5153025" y="315845"/>
            <a:ext cx="6200774"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600" b="1" dirty="0">
                <a:solidFill>
                  <a:schemeClr val="bg1"/>
                </a:solidFill>
              </a:rPr>
              <a:t>KLJUČNI KORACI I OBAVEZE</a:t>
            </a:r>
            <a:endParaRPr lang="en-US" sz="3600" b="1" dirty="0">
              <a:solidFill>
                <a:schemeClr val="bg1"/>
              </a:solidFill>
            </a:endParaRPr>
          </a:p>
        </p:txBody>
      </p:sp>
      <p:pic>
        <p:nvPicPr>
          <p:cNvPr id="5" name="Picture 4">
            <a:extLst>
              <a:ext uri="{FF2B5EF4-FFF2-40B4-BE49-F238E27FC236}">
                <a16:creationId xmlns:a16="http://schemas.microsoft.com/office/drawing/2014/main" id="{6AFA4353-0B2B-E69D-D9BC-A4CDFF8A31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6" name="Shape 162">
            <a:extLst>
              <a:ext uri="{FF2B5EF4-FFF2-40B4-BE49-F238E27FC236}">
                <a16:creationId xmlns:a16="http://schemas.microsoft.com/office/drawing/2014/main" id="{E935C4CC-6EAC-9D49-B8AC-9074C3A7F537}"/>
              </a:ext>
            </a:extLst>
          </p:cNvPr>
          <p:cNvSpPr txBox="1">
            <a:spLocks/>
          </p:cNvSpPr>
          <p:nvPr/>
        </p:nvSpPr>
        <p:spPr>
          <a:xfrm>
            <a:off x="739711" y="3292967"/>
            <a:ext cx="2841710" cy="778563"/>
          </a:xfrm>
          <a:prstGeom prst="rect">
            <a:avLst/>
          </a:prstGeom>
        </p:spPr>
        <p:txBody>
          <a:bodyPr vert="horz" lIns="91425" tIns="91425" rIns="91425" bIns="91425"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4FA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 sz="2400" dirty="0">
              <a:solidFill>
                <a:srgbClr val="FF0000"/>
              </a:solidFill>
              <a:latin typeface="+mn-lt"/>
            </a:endParaRPr>
          </a:p>
        </p:txBody>
      </p:sp>
      <p:grpSp>
        <p:nvGrpSpPr>
          <p:cNvPr id="7" name="Group 6">
            <a:extLst>
              <a:ext uri="{FF2B5EF4-FFF2-40B4-BE49-F238E27FC236}">
                <a16:creationId xmlns:a16="http://schemas.microsoft.com/office/drawing/2014/main" id="{FB28D8C4-D684-C2D2-E479-D15675C74F7F}"/>
              </a:ext>
            </a:extLst>
          </p:cNvPr>
          <p:cNvGrpSpPr/>
          <p:nvPr/>
        </p:nvGrpSpPr>
        <p:grpSpPr>
          <a:xfrm>
            <a:off x="394786" y="1260001"/>
            <a:ext cx="11093667" cy="728673"/>
            <a:chOff x="624858" y="1591271"/>
            <a:chExt cx="7307790" cy="553389"/>
          </a:xfrm>
        </p:grpSpPr>
        <p:grpSp>
          <p:nvGrpSpPr>
            <p:cNvPr id="8" name="Shape 149">
              <a:extLst>
                <a:ext uri="{FF2B5EF4-FFF2-40B4-BE49-F238E27FC236}">
                  <a16:creationId xmlns:a16="http://schemas.microsoft.com/office/drawing/2014/main" id="{D31107A5-0FC6-53D1-8B0E-13E0B18C8356}"/>
                </a:ext>
              </a:extLst>
            </p:cNvPr>
            <p:cNvGrpSpPr/>
            <p:nvPr/>
          </p:nvGrpSpPr>
          <p:grpSpPr>
            <a:xfrm>
              <a:off x="624858" y="1591271"/>
              <a:ext cx="7307790" cy="553389"/>
              <a:chOff x="424810" y="1177875"/>
              <a:chExt cx="7307790" cy="603932"/>
            </a:xfrm>
          </p:grpSpPr>
          <p:sp>
            <p:nvSpPr>
              <p:cNvPr id="12" name="Shape 150">
                <a:extLst>
                  <a:ext uri="{FF2B5EF4-FFF2-40B4-BE49-F238E27FC236}">
                    <a16:creationId xmlns:a16="http://schemas.microsoft.com/office/drawing/2014/main" id="{5E4EDB05-9DA9-4780-6AC1-22ABAEAB467B}"/>
                  </a:ext>
                </a:extLst>
              </p:cNvPr>
              <p:cNvSpPr/>
              <p:nvPr/>
            </p:nvSpPr>
            <p:spPr>
              <a:xfrm>
                <a:off x="2587435" y="1236928"/>
                <a:ext cx="5145165" cy="471034"/>
              </a:xfrm>
              <a:prstGeom prst="rect">
                <a:avLst/>
              </a:prstGeom>
              <a:solidFill>
                <a:schemeClr val="bg1"/>
              </a:solidFill>
              <a:ln>
                <a:solidFill>
                  <a:schemeClr val="accent1">
                    <a:lumMod val="75000"/>
                  </a:schemeClr>
                </a:solidFill>
              </a:ln>
            </p:spPr>
            <p:txBody>
              <a:bodyPr lIns="91425" tIns="91425" rIns="91425" bIns="91425" anchor="ctr" anchorCtr="0">
                <a:noAutofit/>
              </a:bodyPr>
              <a:lstStyle/>
              <a:p>
                <a:pPr lvl="0">
                  <a:spcBef>
                    <a:spcPts val="0"/>
                  </a:spcBef>
                  <a:buNone/>
                </a:pPr>
                <a:endParaRPr sz="2400" dirty="0"/>
              </a:p>
            </p:txBody>
          </p:sp>
          <p:sp>
            <p:nvSpPr>
              <p:cNvPr id="13" name="Shape 151">
                <a:extLst>
                  <a:ext uri="{FF2B5EF4-FFF2-40B4-BE49-F238E27FC236}">
                    <a16:creationId xmlns:a16="http://schemas.microsoft.com/office/drawing/2014/main" id="{AFDBE9B7-01C3-C1AB-0B36-887BA350ACF1}"/>
                  </a:ext>
                </a:extLst>
              </p:cNvPr>
              <p:cNvSpPr/>
              <p:nvPr/>
            </p:nvSpPr>
            <p:spPr>
              <a:xfrm>
                <a:off x="424810" y="1177875"/>
                <a:ext cx="2297962" cy="603932"/>
              </a:xfrm>
              <a:prstGeom prst="homePlate">
                <a:avLst>
                  <a:gd name="adj" fmla="val 26719"/>
                </a:avLst>
              </a:prstGeom>
              <a:solidFill>
                <a:schemeClr val="accent1">
                  <a:lumMod val="75000"/>
                </a:schemeClr>
              </a:solidFill>
              <a:ln>
                <a:solidFill>
                  <a:schemeClr val="accent1">
                    <a:lumMod val="75000"/>
                  </a:schemeClr>
                </a:solidFill>
              </a:ln>
            </p:spPr>
            <p:txBody>
              <a:bodyPr lIns="91425" tIns="91425" rIns="91425" bIns="91425" anchor="ctr" anchorCtr="0">
                <a:noAutofit/>
              </a:bodyPr>
              <a:lstStyle/>
              <a:p>
                <a:pPr lvl="0">
                  <a:spcBef>
                    <a:spcPts val="0"/>
                  </a:spcBef>
                  <a:buNone/>
                </a:pPr>
                <a:endParaRPr dirty="0"/>
              </a:p>
            </p:txBody>
          </p:sp>
        </p:grpSp>
        <p:sp>
          <p:nvSpPr>
            <p:cNvPr id="9" name="Shape 152">
              <a:extLst>
                <a:ext uri="{FF2B5EF4-FFF2-40B4-BE49-F238E27FC236}">
                  <a16:creationId xmlns:a16="http://schemas.microsoft.com/office/drawing/2014/main" id="{C4425A69-ACBE-6995-7766-081DC5D09171}"/>
                </a:ext>
              </a:extLst>
            </p:cNvPr>
            <p:cNvSpPr txBox="1">
              <a:spLocks/>
            </p:cNvSpPr>
            <p:nvPr/>
          </p:nvSpPr>
          <p:spPr>
            <a:xfrm>
              <a:off x="1216363" y="1681475"/>
              <a:ext cx="1659522" cy="363979"/>
            </a:xfrm>
            <a:prstGeom prst="rect">
              <a:avLst/>
            </a:prstGeom>
          </p:spPr>
          <p:txBody>
            <a:bodyPr vert="horz" lIns="91425" tIns="91425" rIns="91425" bIns="91425"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4FA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r-HR" sz="1800" dirty="0">
                  <a:solidFill>
                    <a:schemeClr val="bg1"/>
                  </a:solidFill>
                  <a:latin typeface="+mn-lt"/>
                </a:rPr>
                <a:t>Project privileges</a:t>
              </a:r>
              <a:endParaRPr lang="en" sz="1800" dirty="0">
                <a:solidFill>
                  <a:schemeClr val="bg1"/>
                </a:solidFill>
                <a:latin typeface="+mn-lt"/>
              </a:endParaRPr>
            </a:p>
          </p:txBody>
        </p:sp>
        <p:sp>
          <p:nvSpPr>
            <p:cNvPr id="10" name="Rectangle 9">
              <a:extLst>
                <a:ext uri="{FF2B5EF4-FFF2-40B4-BE49-F238E27FC236}">
                  <a16:creationId xmlns:a16="http://schemas.microsoft.com/office/drawing/2014/main" id="{E3C56F74-0E6F-5588-7E7A-504A5890EA64}"/>
                </a:ext>
              </a:extLst>
            </p:cNvPr>
            <p:cNvSpPr/>
            <p:nvPr/>
          </p:nvSpPr>
          <p:spPr>
            <a:xfrm>
              <a:off x="764208" y="1715944"/>
              <a:ext cx="407606" cy="31147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1</a:t>
              </a:r>
              <a:endParaRPr lang="en-US" dirty="0"/>
            </a:p>
          </p:txBody>
        </p:sp>
        <p:sp>
          <p:nvSpPr>
            <p:cNvPr id="11" name="TextBox 10">
              <a:extLst>
                <a:ext uri="{FF2B5EF4-FFF2-40B4-BE49-F238E27FC236}">
                  <a16:creationId xmlns:a16="http://schemas.microsoft.com/office/drawing/2014/main" id="{9A0176FE-8ED8-D8AB-AC1F-B19718BE5DF6}"/>
                </a:ext>
              </a:extLst>
            </p:cNvPr>
            <p:cNvSpPr txBox="1"/>
            <p:nvPr/>
          </p:nvSpPr>
          <p:spPr>
            <a:xfrm>
              <a:off x="2975693" y="1733317"/>
              <a:ext cx="4625098" cy="257114"/>
            </a:xfrm>
            <a:prstGeom prst="rect">
              <a:avLst/>
            </a:prstGeom>
            <a:noFill/>
          </p:spPr>
          <p:txBody>
            <a:bodyPr wrap="square" rtlCol="0">
              <a:spAutoFit/>
            </a:bodyPr>
            <a:lstStyle/>
            <a:p>
              <a:r>
                <a:rPr lang="hr-HR" sz="1600" dirty="0">
                  <a:solidFill>
                    <a:srgbClr val="004FA8"/>
                  </a:solidFill>
                </a:rPr>
                <a:t>Korisnik treba biti dodijeljen projektnom partneru u sekciji „Project privileges”</a:t>
              </a:r>
              <a:endParaRPr lang="en-US" sz="1600" dirty="0">
                <a:solidFill>
                  <a:srgbClr val="004FA8"/>
                </a:solidFill>
              </a:endParaRPr>
            </a:p>
          </p:txBody>
        </p:sp>
      </p:grpSp>
      <p:grpSp>
        <p:nvGrpSpPr>
          <p:cNvPr id="14" name="Group 13">
            <a:extLst>
              <a:ext uri="{FF2B5EF4-FFF2-40B4-BE49-F238E27FC236}">
                <a16:creationId xmlns:a16="http://schemas.microsoft.com/office/drawing/2014/main" id="{6CAF6080-FB9A-546E-1030-EC98F588CC5A}"/>
              </a:ext>
            </a:extLst>
          </p:cNvPr>
          <p:cNvGrpSpPr/>
          <p:nvPr/>
        </p:nvGrpSpPr>
        <p:grpSpPr>
          <a:xfrm>
            <a:off x="6367744" y="1960678"/>
            <a:ext cx="5084546" cy="1198158"/>
            <a:chOff x="-1438221" y="2866755"/>
            <a:chExt cx="3782975" cy="1415493"/>
          </a:xfrm>
          <a:effectLst>
            <a:outerShdw blurRad="50800" dist="38100" dir="5400000" algn="t" rotWithShape="0">
              <a:prstClr val="black">
                <a:alpha val="40000"/>
              </a:prstClr>
            </a:outerShdw>
          </a:effectLst>
        </p:grpSpPr>
        <p:sp>
          <p:nvSpPr>
            <p:cNvPr id="15" name="Rectangle 14">
              <a:extLst>
                <a:ext uri="{FF2B5EF4-FFF2-40B4-BE49-F238E27FC236}">
                  <a16:creationId xmlns:a16="http://schemas.microsoft.com/office/drawing/2014/main" id="{CDF2F91C-960F-AB6B-1A06-1FD1BF1ABFE8}"/>
                </a:ext>
              </a:extLst>
            </p:cNvPr>
            <p:cNvSpPr/>
            <p:nvPr/>
          </p:nvSpPr>
          <p:spPr>
            <a:xfrm>
              <a:off x="-1438221" y="2866755"/>
              <a:ext cx="3782975" cy="1415493"/>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dirty="0">
                  <a:solidFill>
                    <a:schemeClr val="accent1">
                      <a:lumMod val="40000"/>
                      <a:lumOff val="60000"/>
                    </a:schemeClr>
                  </a:solidFill>
                </a:rPr>
                <a:t>               </a:t>
              </a:r>
            </a:p>
          </p:txBody>
        </p:sp>
        <p:sp>
          <p:nvSpPr>
            <p:cNvPr id="16" name="Content Placeholder 10" descr="Information with solid fill">
              <a:extLst>
                <a:ext uri="{FF2B5EF4-FFF2-40B4-BE49-F238E27FC236}">
                  <a16:creationId xmlns:a16="http://schemas.microsoft.com/office/drawing/2014/main" id="{51B85F12-B082-9E13-F4E7-1F68D9C80ED9}"/>
                </a:ext>
              </a:extLst>
            </p:cNvPr>
            <p:cNvSpPr/>
            <p:nvPr/>
          </p:nvSpPr>
          <p:spPr>
            <a:xfrm>
              <a:off x="-1343605" y="3161604"/>
              <a:ext cx="269884" cy="391114"/>
            </a:xfrm>
            <a:custGeom>
              <a:avLst/>
              <a:gdLst>
                <a:gd name="connsiteX0" fmla="*/ 281831 w 563661"/>
                <a:gd name="connsiteY0" fmla="*/ 0 h 563661"/>
                <a:gd name="connsiteX1" fmla="*/ 0 w 563661"/>
                <a:gd name="connsiteY1" fmla="*/ 281831 h 563661"/>
                <a:gd name="connsiteX2" fmla="*/ 281831 w 563661"/>
                <a:gd name="connsiteY2" fmla="*/ 563662 h 563661"/>
                <a:gd name="connsiteX3" fmla="*/ 563662 w 563661"/>
                <a:gd name="connsiteY3" fmla="*/ 281831 h 563661"/>
                <a:gd name="connsiteX4" fmla="*/ 281831 w 563661"/>
                <a:gd name="connsiteY4" fmla="*/ 0 h 563661"/>
                <a:gd name="connsiteX5" fmla="*/ 266998 w 563661"/>
                <a:gd name="connsiteY5" fmla="*/ 74166 h 563661"/>
                <a:gd name="connsiteX6" fmla="*/ 304081 w 563661"/>
                <a:gd name="connsiteY6" fmla="*/ 111249 h 563661"/>
                <a:gd name="connsiteX7" fmla="*/ 266998 w 563661"/>
                <a:gd name="connsiteY7" fmla="*/ 148332 h 563661"/>
                <a:gd name="connsiteX8" fmla="*/ 229915 w 563661"/>
                <a:gd name="connsiteY8" fmla="*/ 111249 h 563661"/>
                <a:gd name="connsiteX9" fmla="*/ 266998 w 563661"/>
                <a:gd name="connsiteY9" fmla="*/ 74166 h 563661"/>
                <a:gd name="connsiteX10" fmla="*/ 355997 w 563661"/>
                <a:gd name="connsiteY10" fmla="*/ 489496 h 563661"/>
                <a:gd name="connsiteX11" fmla="*/ 207665 w 563661"/>
                <a:gd name="connsiteY11" fmla="*/ 489496 h 563661"/>
                <a:gd name="connsiteX12" fmla="*/ 207665 w 563661"/>
                <a:gd name="connsiteY12" fmla="*/ 444996 h 563661"/>
                <a:gd name="connsiteX13" fmla="*/ 259581 w 563661"/>
                <a:gd name="connsiteY13" fmla="*/ 444996 h 563661"/>
                <a:gd name="connsiteX14" fmla="*/ 259581 w 563661"/>
                <a:gd name="connsiteY14" fmla="*/ 222498 h 563661"/>
                <a:gd name="connsiteX15" fmla="*/ 215082 w 563661"/>
                <a:gd name="connsiteY15" fmla="*/ 222498 h 563661"/>
                <a:gd name="connsiteX16" fmla="*/ 215082 w 563661"/>
                <a:gd name="connsiteY16" fmla="*/ 177999 h 563661"/>
                <a:gd name="connsiteX17" fmla="*/ 304081 w 563661"/>
                <a:gd name="connsiteY17" fmla="*/ 177999 h 563661"/>
                <a:gd name="connsiteX18" fmla="*/ 304081 w 563661"/>
                <a:gd name="connsiteY18" fmla="*/ 222498 h 563661"/>
                <a:gd name="connsiteX19" fmla="*/ 304081 w 563661"/>
                <a:gd name="connsiteY19" fmla="*/ 444996 h 563661"/>
                <a:gd name="connsiteX20" fmla="*/ 355997 w 563661"/>
                <a:gd name="connsiteY20" fmla="*/ 444996 h 563661"/>
                <a:gd name="connsiteX21" fmla="*/ 355997 w 563661"/>
                <a:gd name="connsiteY21" fmla="*/ 489496 h 56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3661" h="563661">
                  <a:moveTo>
                    <a:pt x="281831" y="0"/>
                  </a:moveTo>
                  <a:cubicBezTo>
                    <a:pt x="126082" y="0"/>
                    <a:pt x="0" y="126082"/>
                    <a:pt x="0" y="281831"/>
                  </a:cubicBezTo>
                  <a:cubicBezTo>
                    <a:pt x="0" y="437580"/>
                    <a:pt x="126082" y="563662"/>
                    <a:pt x="281831" y="563662"/>
                  </a:cubicBezTo>
                  <a:cubicBezTo>
                    <a:pt x="437580" y="563662"/>
                    <a:pt x="563662" y="437580"/>
                    <a:pt x="563662" y="281831"/>
                  </a:cubicBezTo>
                  <a:cubicBezTo>
                    <a:pt x="563662" y="126082"/>
                    <a:pt x="437580" y="0"/>
                    <a:pt x="281831" y="0"/>
                  </a:cubicBezTo>
                  <a:close/>
                  <a:moveTo>
                    <a:pt x="266998" y="74166"/>
                  </a:moveTo>
                  <a:cubicBezTo>
                    <a:pt x="287764" y="74166"/>
                    <a:pt x="304081" y="90483"/>
                    <a:pt x="304081" y="111249"/>
                  </a:cubicBezTo>
                  <a:cubicBezTo>
                    <a:pt x="304081" y="132016"/>
                    <a:pt x="287764" y="148332"/>
                    <a:pt x="266998" y="148332"/>
                  </a:cubicBezTo>
                  <a:cubicBezTo>
                    <a:pt x="246231" y="148332"/>
                    <a:pt x="229915" y="132016"/>
                    <a:pt x="229915" y="111249"/>
                  </a:cubicBezTo>
                  <a:cubicBezTo>
                    <a:pt x="229915" y="90483"/>
                    <a:pt x="246231" y="74166"/>
                    <a:pt x="266998" y="74166"/>
                  </a:cubicBezTo>
                  <a:close/>
                  <a:moveTo>
                    <a:pt x="355997" y="489496"/>
                  </a:moveTo>
                  <a:lnTo>
                    <a:pt x="207665" y="489496"/>
                  </a:lnTo>
                  <a:lnTo>
                    <a:pt x="207665" y="444996"/>
                  </a:lnTo>
                  <a:lnTo>
                    <a:pt x="259581" y="444996"/>
                  </a:lnTo>
                  <a:lnTo>
                    <a:pt x="259581" y="222498"/>
                  </a:lnTo>
                  <a:lnTo>
                    <a:pt x="215082" y="222498"/>
                  </a:lnTo>
                  <a:lnTo>
                    <a:pt x="215082" y="177999"/>
                  </a:lnTo>
                  <a:lnTo>
                    <a:pt x="304081" y="177999"/>
                  </a:lnTo>
                  <a:lnTo>
                    <a:pt x="304081" y="222498"/>
                  </a:lnTo>
                  <a:lnTo>
                    <a:pt x="304081" y="444996"/>
                  </a:lnTo>
                  <a:lnTo>
                    <a:pt x="355997" y="444996"/>
                  </a:lnTo>
                  <a:lnTo>
                    <a:pt x="355997" y="489496"/>
                  </a:lnTo>
                  <a:close/>
                </a:path>
              </a:pathLst>
            </a:custGeom>
            <a:solidFill>
              <a:schemeClr val="accent1">
                <a:lumMod val="75000"/>
              </a:schemeClr>
            </a:solidFill>
            <a:ln w="7342" cap="flat">
              <a:noFill/>
              <a:prstDash val="solid"/>
              <a:miter/>
            </a:ln>
          </p:spPr>
          <p:txBody>
            <a:bodyPr rtlCol="0" anchor="ctr"/>
            <a:lstStyle/>
            <a:p>
              <a:endParaRPr lang="hr-HR" dirty="0">
                <a:solidFill>
                  <a:schemeClr val="bg1"/>
                </a:solidFill>
              </a:endParaRPr>
            </a:p>
          </p:txBody>
        </p:sp>
        <p:sp>
          <p:nvSpPr>
            <p:cNvPr id="17" name="TextBox 16">
              <a:extLst>
                <a:ext uri="{FF2B5EF4-FFF2-40B4-BE49-F238E27FC236}">
                  <a16:creationId xmlns:a16="http://schemas.microsoft.com/office/drawing/2014/main" id="{DBAEBEB3-2434-2566-472E-6ADA3CE96447}"/>
                </a:ext>
              </a:extLst>
            </p:cNvPr>
            <p:cNvSpPr txBox="1"/>
            <p:nvPr/>
          </p:nvSpPr>
          <p:spPr>
            <a:xfrm>
              <a:off x="-1001208" y="3066756"/>
              <a:ext cx="2998049" cy="997771"/>
            </a:xfrm>
            <a:prstGeom prst="rect">
              <a:avLst/>
            </a:prstGeom>
            <a:noFill/>
          </p:spPr>
          <p:txBody>
            <a:bodyPr wrap="square" rtlCol="0">
              <a:spAutoFit/>
            </a:bodyPr>
            <a:lstStyle/>
            <a:p>
              <a:pPr marL="285750" indent="-285750">
                <a:buFont typeface="Arial" panose="020B0604020202020204" pitchFamily="34" charset="0"/>
                <a:buChar char="•"/>
              </a:pPr>
              <a:r>
                <a:rPr lang="pl-PL" sz="1400" dirty="0">
                  <a:solidFill>
                    <a:schemeClr val="accent1">
                      <a:lumMod val="75000"/>
                    </a:schemeClr>
                  </a:solidFill>
                </a:rPr>
                <a:t>Svakom projektnom partneru je potrebno dodati barem jednog korisnika koji će uređivati projekt</a:t>
              </a:r>
            </a:p>
            <a:p>
              <a:pPr marL="285750" indent="-285750">
                <a:buFont typeface="Arial" panose="020B0604020202020204" pitchFamily="34" charset="0"/>
                <a:buChar char="•"/>
              </a:pPr>
              <a:r>
                <a:rPr lang="pl-PL" sz="1400" dirty="0">
                  <a:solidFill>
                    <a:schemeClr val="accent1">
                      <a:lumMod val="75000"/>
                    </a:schemeClr>
                  </a:solidFill>
                </a:rPr>
                <a:t>Dodaje ih korisnik koji ima ovlasti „manage”</a:t>
              </a:r>
            </a:p>
            <a:p>
              <a:pPr marL="285750" indent="-285750">
                <a:buFont typeface="Arial" panose="020B0604020202020204" pitchFamily="34" charset="0"/>
                <a:buChar char="•"/>
              </a:pPr>
              <a:endParaRPr lang="en-US" b="1" u="sng" dirty="0">
                <a:solidFill>
                  <a:schemeClr val="accent1">
                    <a:lumMod val="75000"/>
                  </a:schemeClr>
                </a:solidFill>
              </a:endParaRPr>
            </a:p>
          </p:txBody>
        </p:sp>
      </p:grpSp>
      <p:grpSp>
        <p:nvGrpSpPr>
          <p:cNvPr id="18" name="Group 17">
            <a:extLst>
              <a:ext uri="{FF2B5EF4-FFF2-40B4-BE49-F238E27FC236}">
                <a16:creationId xmlns:a16="http://schemas.microsoft.com/office/drawing/2014/main" id="{A1ACF0AB-373E-BA07-DD54-2047FD6A15D7}"/>
              </a:ext>
            </a:extLst>
          </p:cNvPr>
          <p:cNvGrpSpPr/>
          <p:nvPr/>
        </p:nvGrpSpPr>
        <p:grpSpPr>
          <a:xfrm>
            <a:off x="394786" y="3981389"/>
            <a:ext cx="11093667" cy="728673"/>
            <a:chOff x="624858" y="1591271"/>
            <a:chExt cx="7307789" cy="553389"/>
          </a:xfrm>
        </p:grpSpPr>
        <p:grpSp>
          <p:nvGrpSpPr>
            <p:cNvPr id="19" name="Shape 149">
              <a:extLst>
                <a:ext uri="{FF2B5EF4-FFF2-40B4-BE49-F238E27FC236}">
                  <a16:creationId xmlns:a16="http://schemas.microsoft.com/office/drawing/2014/main" id="{3A5BB114-30AF-F32D-2AAE-4A9A0FC77EA7}"/>
                </a:ext>
              </a:extLst>
            </p:cNvPr>
            <p:cNvGrpSpPr/>
            <p:nvPr/>
          </p:nvGrpSpPr>
          <p:grpSpPr>
            <a:xfrm>
              <a:off x="624858" y="1591271"/>
              <a:ext cx="7307789" cy="553389"/>
              <a:chOff x="424810" y="1177874"/>
              <a:chExt cx="7307789" cy="603932"/>
            </a:xfrm>
          </p:grpSpPr>
          <p:sp>
            <p:nvSpPr>
              <p:cNvPr id="23" name="Shape 150">
                <a:extLst>
                  <a:ext uri="{FF2B5EF4-FFF2-40B4-BE49-F238E27FC236}">
                    <a16:creationId xmlns:a16="http://schemas.microsoft.com/office/drawing/2014/main" id="{ECC24030-7FB2-DBED-22E7-B581DF06BA36}"/>
                  </a:ext>
                </a:extLst>
              </p:cNvPr>
              <p:cNvSpPr/>
              <p:nvPr/>
            </p:nvSpPr>
            <p:spPr>
              <a:xfrm>
                <a:off x="2556146" y="1177876"/>
                <a:ext cx="5176453" cy="603930"/>
              </a:xfrm>
              <a:prstGeom prst="rect">
                <a:avLst/>
              </a:prstGeom>
              <a:solidFill>
                <a:schemeClr val="bg1"/>
              </a:solidFill>
              <a:ln>
                <a:solidFill>
                  <a:schemeClr val="accent1">
                    <a:lumMod val="75000"/>
                  </a:schemeClr>
                </a:solidFill>
              </a:ln>
            </p:spPr>
            <p:txBody>
              <a:bodyPr lIns="91425" tIns="91425" rIns="91425" bIns="91425" anchor="ctr" anchorCtr="0">
                <a:noAutofit/>
              </a:bodyPr>
              <a:lstStyle/>
              <a:p>
                <a:pPr lvl="0">
                  <a:spcBef>
                    <a:spcPts val="0"/>
                  </a:spcBef>
                  <a:buNone/>
                </a:pPr>
                <a:endParaRPr sz="2400" dirty="0"/>
              </a:p>
            </p:txBody>
          </p:sp>
          <p:sp>
            <p:nvSpPr>
              <p:cNvPr id="24" name="Shape 151">
                <a:extLst>
                  <a:ext uri="{FF2B5EF4-FFF2-40B4-BE49-F238E27FC236}">
                    <a16:creationId xmlns:a16="http://schemas.microsoft.com/office/drawing/2014/main" id="{18FB684E-CB8F-7F60-DE52-ECE025D1F95F}"/>
                  </a:ext>
                </a:extLst>
              </p:cNvPr>
              <p:cNvSpPr/>
              <p:nvPr/>
            </p:nvSpPr>
            <p:spPr>
              <a:xfrm>
                <a:off x="424810" y="1177874"/>
                <a:ext cx="2297962" cy="603932"/>
              </a:xfrm>
              <a:prstGeom prst="homePlate">
                <a:avLst>
                  <a:gd name="adj" fmla="val 26719"/>
                </a:avLst>
              </a:prstGeom>
              <a:solidFill>
                <a:schemeClr val="accent1">
                  <a:lumMod val="75000"/>
                </a:schemeClr>
              </a:solidFill>
              <a:ln>
                <a:solidFill>
                  <a:schemeClr val="accent1">
                    <a:lumMod val="75000"/>
                  </a:schemeClr>
                </a:solidFill>
              </a:ln>
            </p:spPr>
            <p:txBody>
              <a:bodyPr lIns="91425" tIns="91425" rIns="91425" bIns="91425" anchor="ctr" anchorCtr="0">
                <a:noAutofit/>
              </a:bodyPr>
              <a:lstStyle/>
              <a:p>
                <a:pPr lvl="0">
                  <a:spcBef>
                    <a:spcPts val="0"/>
                  </a:spcBef>
                  <a:buNone/>
                </a:pPr>
                <a:endParaRPr dirty="0"/>
              </a:p>
            </p:txBody>
          </p:sp>
        </p:grpSp>
        <p:sp>
          <p:nvSpPr>
            <p:cNvPr id="20" name="Shape 152">
              <a:extLst>
                <a:ext uri="{FF2B5EF4-FFF2-40B4-BE49-F238E27FC236}">
                  <a16:creationId xmlns:a16="http://schemas.microsoft.com/office/drawing/2014/main" id="{E9878052-2AD5-A54B-BECC-F7E9E8F2496D}"/>
                </a:ext>
              </a:extLst>
            </p:cNvPr>
            <p:cNvSpPr txBox="1">
              <a:spLocks/>
            </p:cNvSpPr>
            <p:nvPr/>
          </p:nvSpPr>
          <p:spPr>
            <a:xfrm>
              <a:off x="1223668" y="1663439"/>
              <a:ext cx="1354438" cy="463072"/>
            </a:xfrm>
            <a:prstGeom prst="rect">
              <a:avLst/>
            </a:prstGeom>
          </p:spPr>
          <p:txBody>
            <a:bodyPr vert="horz" lIns="91425" tIns="91425" rIns="91425" bIns="91425"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4FA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r-HR" sz="1800" dirty="0">
                  <a:solidFill>
                    <a:schemeClr val="bg1"/>
                  </a:solidFill>
                  <a:latin typeface="+mn-lt"/>
                </a:rPr>
                <a:t>Project Managers</a:t>
              </a:r>
              <a:endParaRPr lang="en" sz="1800" dirty="0">
                <a:solidFill>
                  <a:schemeClr val="bg1"/>
                </a:solidFill>
                <a:latin typeface="+mn-lt"/>
              </a:endParaRPr>
            </a:p>
          </p:txBody>
        </p:sp>
        <p:sp>
          <p:nvSpPr>
            <p:cNvPr id="21" name="Rectangle 20">
              <a:extLst>
                <a:ext uri="{FF2B5EF4-FFF2-40B4-BE49-F238E27FC236}">
                  <a16:creationId xmlns:a16="http://schemas.microsoft.com/office/drawing/2014/main" id="{37FC9B1E-4A48-42DD-8EF3-766222F32D22}"/>
                </a:ext>
              </a:extLst>
            </p:cNvPr>
            <p:cNvSpPr/>
            <p:nvPr/>
          </p:nvSpPr>
          <p:spPr>
            <a:xfrm>
              <a:off x="764208" y="1743000"/>
              <a:ext cx="407606" cy="31147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2</a:t>
              </a:r>
              <a:endParaRPr lang="en-US" dirty="0"/>
            </a:p>
          </p:txBody>
        </p:sp>
        <p:sp>
          <p:nvSpPr>
            <p:cNvPr id="22" name="TextBox 21">
              <a:extLst>
                <a:ext uri="{FF2B5EF4-FFF2-40B4-BE49-F238E27FC236}">
                  <a16:creationId xmlns:a16="http://schemas.microsoft.com/office/drawing/2014/main" id="{B16307B6-D9BE-2308-1558-50B168BA87AC}"/>
                </a:ext>
              </a:extLst>
            </p:cNvPr>
            <p:cNvSpPr txBox="1"/>
            <p:nvPr/>
          </p:nvSpPr>
          <p:spPr>
            <a:xfrm>
              <a:off x="2975693" y="1752462"/>
              <a:ext cx="4389890" cy="257114"/>
            </a:xfrm>
            <a:prstGeom prst="rect">
              <a:avLst/>
            </a:prstGeom>
            <a:noFill/>
          </p:spPr>
          <p:txBody>
            <a:bodyPr wrap="square" rtlCol="0">
              <a:spAutoFit/>
            </a:bodyPr>
            <a:lstStyle/>
            <a:p>
              <a:r>
                <a:rPr lang="hr-HR" sz="1600" dirty="0">
                  <a:solidFill>
                    <a:srgbClr val="004FA8"/>
                  </a:solidFill>
                </a:rPr>
                <a:t>Ispuniti tražene podatke za glavne članove projektnog tima</a:t>
              </a:r>
              <a:endParaRPr lang="en-US" sz="1600" dirty="0">
                <a:solidFill>
                  <a:srgbClr val="004FA8"/>
                </a:solidFill>
              </a:endParaRPr>
            </a:p>
          </p:txBody>
        </p:sp>
      </p:grpSp>
      <p:grpSp>
        <p:nvGrpSpPr>
          <p:cNvPr id="25" name="Group 24">
            <a:extLst>
              <a:ext uri="{FF2B5EF4-FFF2-40B4-BE49-F238E27FC236}">
                <a16:creationId xmlns:a16="http://schemas.microsoft.com/office/drawing/2014/main" id="{E59B94CA-57AE-C546-836C-EB9ADD0A7117}"/>
              </a:ext>
            </a:extLst>
          </p:cNvPr>
          <p:cNvGrpSpPr/>
          <p:nvPr/>
        </p:nvGrpSpPr>
        <p:grpSpPr>
          <a:xfrm>
            <a:off x="6367742" y="4775022"/>
            <a:ext cx="5084547" cy="1568630"/>
            <a:chOff x="-418327" y="4831360"/>
            <a:chExt cx="3906326" cy="1154341"/>
          </a:xfrm>
          <a:effectLst>
            <a:outerShdw blurRad="50800" dist="38100" dir="5400000" algn="t" rotWithShape="0">
              <a:prstClr val="black">
                <a:alpha val="40000"/>
              </a:prstClr>
            </a:outerShdw>
          </a:effectLst>
        </p:grpSpPr>
        <p:sp>
          <p:nvSpPr>
            <p:cNvPr id="26" name="Rectangle 25">
              <a:extLst>
                <a:ext uri="{FF2B5EF4-FFF2-40B4-BE49-F238E27FC236}">
                  <a16:creationId xmlns:a16="http://schemas.microsoft.com/office/drawing/2014/main" id="{C7DB06F6-35FF-ADF8-426D-08D9CED23789}"/>
                </a:ext>
              </a:extLst>
            </p:cNvPr>
            <p:cNvSpPr/>
            <p:nvPr/>
          </p:nvSpPr>
          <p:spPr>
            <a:xfrm>
              <a:off x="-418327" y="4831360"/>
              <a:ext cx="3906326" cy="115434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dirty="0">
                  <a:solidFill>
                    <a:schemeClr val="accent1">
                      <a:lumMod val="40000"/>
                      <a:lumOff val="60000"/>
                    </a:schemeClr>
                  </a:solidFill>
                </a:rPr>
                <a:t>               </a:t>
              </a:r>
            </a:p>
          </p:txBody>
        </p:sp>
        <p:sp>
          <p:nvSpPr>
            <p:cNvPr id="27" name="TextBox 26">
              <a:extLst>
                <a:ext uri="{FF2B5EF4-FFF2-40B4-BE49-F238E27FC236}">
                  <a16:creationId xmlns:a16="http://schemas.microsoft.com/office/drawing/2014/main" id="{75F8F28B-57A1-0636-8D93-3226B36C0096}"/>
                </a:ext>
              </a:extLst>
            </p:cNvPr>
            <p:cNvSpPr txBox="1"/>
            <p:nvPr/>
          </p:nvSpPr>
          <p:spPr>
            <a:xfrm>
              <a:off x="32936" y="5111845"/>
              <a:ext cx="3379394" cy="702119"/>
            </a:xfrm>
            <a:prstGeom prst="rect">
              <a:avLst/>
            </a:prstGeom>
            <a:noFill/>
          </p:spPr>
          <p:txBody>
            <a:bodyPr wrap="square" rtlCol="0">
              <a:spAutoFit/>
            </a:bodyPr>
            <a:lstStyle/>
            <a:p>
              <a:pPr marL="285750" indent="-285750">
                <a:buFont typeface="Arial" panose="020B0604020202020204" pitchFamily="34" charset="0"/>
                <a:buChar char="•"/>
              </a:pPr>
              <a:r>
                <a:rPr lang="pl-PL" sz="1400" dirty="0">
                  <a:solidFill>
                    <a:schemeClr val="accent1">
                      <a:lumMod val="75000"/>
                    </a:schemeClr>
                  </a:solidFill>
                </a:rPr>
                <a:t>Od</a:t>
              </a:r>
              <a:r>
                <a:rPr lang="pl-PL" sz="1400" b="1" dirty="0">
                  <a:solidFill>
                    <a:schemeClr val="accent1">
                      <a:lumMod val="75000"/>
                    </a:schemeClr>
                  </a:solidFill>
                </a:rPr>
                <a:t> LP-a </a:t>
              </a:r>
              <a:r>
                <a:rPr lang="pl-PL" sz="1400" dirty="0">
                  <a:solidFill>
                    <a:schemeClr val="accent1">
                      <a:lumMod val="75000"/>
                    </a:schemeClr>
                  </a:solidFill>
                </a:rPr>
                <a:t>ispuniti kontakt podatke za Project managera</a:t>
              </a:r>
            </a:p>
            <a:p>
              <a:pPr marL="285750" indent="-285750">
                <a:buFont typeface="Arial" panose="020B0604020202020204" pitchFamily="34" charset="0"/>
                <a:buChar char="•"/>
              </a:pPr>
              <a:r>
                <a:rPr lang="pl-PL" sz="1400">
                  <a:solidFill>
                    <a:schemeClr val="accent1">
                      <a:lumMod val="75000"/>
                    </a:schemeClr>
                  </a:solidFill>
                </a:rPr>
                <a:t>Od </a:t>
              </a:r>
              <a:r>
                <a:rPr lang="pl-PL" sz="1400" b="1" dirty="0">
                  <a:solidFill>
                    <a:schemeClr val="accent1">
                      <a:lumMod val="75000"/>
                    </a:schemeClr>
                  </a:solidFill>
                </a:rPr>
                <a:t>LP-a ili ostalih partnera</a:t>
              </a:r>
              <a:r>
                <a:rPr lang="pl-PL" sz="1400" dirty="0">
                  <a:solidFill>
                    <a:schemeClr val="accent1">
                      <a:lumMod val="75000"/>
                    </a:schemeClr>
                  </a:solidFill>
                </a:rPr>
                <a:t> ispunti podatke za Communication i Financial managera projekta (ovisno o strukturi partnerstva i podjeli uloga)</a:t>
              </a:r>
              <a:endParaRPr lang="en-US" sz="1400" b="1" u="sng" dirty="0">
                <a:solidFill>
                  <a:schemeClr val="accent1">
                    <a:lumMod val="75000"/>
                  </a:schemeClr>
                </a:solidFill>
              </a:endParaRPr>
            </a:p>
          </p:txBody>
        </p:sp>
      </p:grpSp>
      <p:sp>
        <p:nvSpPr>
          <p:cNvPr id="28" name="Content Placeholder 10" descr="Information with solid fill">
            <a:extLst>
              <a:ext uri="{FF2B5EF4-FFF2-40B4-BE49-F238E27FC236}">
                <a16:creationId xmlns:a16="http://schemas.microsoft.com/office/drawing/2014/main" id="{1B5AB201-334B-5BAE-4176-83D7AB0DEF62}"/>
              </a:ext>
            </a:extLst>
          </p:cNvPr>
          <p:cNvSpPr/>
          <p:nvPr/>
        </p:nvSpPr>
        <p:spPr>
          <a:xfrm>
            <a:off x="6494914" y="5195687"/>
            <a:ext cx="362740" cy="331062"/>
          </a:xfrm>
          <a:custGeom>
            <a:avLst/>
            <a:gdLst>
              <a:gd name="connsiteX0" fmla="*/ 281831 w 563661"/>
              <a:gd name="connsiteY0" fmla="*/ 0 h 563661"/>
              <a:gd name="connsiteX1" fmla="*/ 0 w 563661"/>
              <a:gd name="connsiteY1" fmla="*/ 281831 h 563661"/>
              <a:gd name="connsiteX2" fmla="*/ 281831 w 563661"/>
              <a:gd name="connsiteY2" fmla="*/ 563662 h 563661"/>
              <a:gd name="connsiteX3" fmla="*/ 563662 w 563661"/>
              <a:gd name="connsiteY3" fmla="*/ 281831 h 563661"/>
              <a:gd name="connsiteX4" fmla="*/ 281831 w 563661"/>
              <a:gd name="connsiteY4" fmla="*/ 0 h 563661"/>
              <a:gd name="connsiteX5" fmla="*/ 266998 w 563661"/>
              <a:gd name="connsiteY5" fmla="*/ 74166 h 563661"/>
              <a:gd name="connsiteX6" fmla="*/ 304081 w 563661"/>
              <a:gd name="connsiteY6" fmla="*/ 111249 h 563661"/>
              <a:gd name="connsiteX7" fmla="*/ 266998 w 563661"/>
              <a:gd name="connsiteY7" fmla="*/ 148332 h 563661"/>
              <a:gd name="connsiteX8" fmla="*/ 229915 w 563661"/>
              <a:gd name="connsiteY8" fmla="*/ 111249 h 563661"/>
              <a:gd name="connsiteX9" fmla="*/ 266998 w 563661"/>
              <a:gd name="connsiteY9" fmla="*/ 74166 h 563661"/>
              <a:gd name="connsiteX10" fmla="*/ 355997 w 563661"/>
              <a:gd name="connsiteY10" fmla="*/ 489496 h 563661"/>
              <a:gd name="connsiteX11" fmla="*/ 207665 w 563661"/>
              <a:gd name="connsiteY11" fmla="*/ 489496 h 563661"/>
              <a:gd name="connsiteX12" fmla="*/ 207665 w 563661"/>
              <a:gd name="connsiteY12" fmla="*/ 444996 h 563661"/>
              <a:gd name="connsiteX13" fmla="*/ 259581 w 563661"/>
              <a:gd name="connsiteY13" fmla="*/ 444996 h 563661"/>
              <a:gd name="connsiteX14" fmla="*/ 259581 w 563661"/>
              <a:gd name="connsiteY14" fmla="*/ 222498 h 563661"/>
              <a:gd name="connsiteX15" fmla="*/ 215082 w 563661"/>
              <a:gd name="connsiteY15" fmla="*/ 222498 h 563661"/>
              <a:gd name="connsiteX16" fmla="*/ 215082 w 563661"/>
              <a:gd name="connsiteY16" fmla="*/ 177999 h 563661"/>
              <a:gd name="connsiteX17" fmla="*/ 304081 w 563661"/>
              <a:gd name="connsiteY17" fmla="*/ 177999 h 563661"/>
              <a:gd name="connsiteX18" fmla="*/ 304081 w 563661"/>
              <a:gd name="connsiteY18" fmla="*/ 222498 h 563661"/>
              <a:gd name="connsiteX19" fmla="*/ 304081 w 563661"/>
              <a:gd name="connsiteY19" fmla="*/ 444996 h 563661"/>
              <a:gd name="connsiteX20" fmla="*/ 355997 w 563661"/>
              <a:gd name="connsiteY20" fmla="*/ 444996 h 563661"/>
              <a:gd name="connsiteX21" fmla="*/ 355997 w 563661"/>
              <a:gd name="connsiteY21" fmla="*/ 489496 h 56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3661" h="563661">
                <a:moveTo>
                  <a:pt x="281831" y="0"/>
                </a:moveTo>
                <a:cubicBezTo>
                  <a:pt x="126082" y="0"/>
                  <a:pt x="0" y="126082"/>
                  <a:pt x="0" y="281831"/>
                </a:cubicBezTo>
                <a:cubicBezTo>
                  <a:pt x="0" y="437580"/>
                  <a:pt x="126082" y="563662"/>
                  <a:pt x="281831" y="563662"/>
                </a:cubicBezTo>
                <a:cubicBezTo>
                  <a:pt x="437580" y="563662"/>
                  <a:pt x="563662" y="437580"/>
                  <a:pt x="563662" y="281831"/>
                </a:cubicBezTo>
                <a:cubicBezTo>
                  <a:pt x="563662" y="126082"/>
                  <a:pt x="437580" y="0"/>
                  <a:pt x="281831" y="0"/>
                </a:cubicBezTo>
                <a:close/>
                <a:moveTo>
                  <a:pt x="266998" y="74166"/>
                </a:moveTo>
                <a:cubicBezTo>
                  <a:pt x="287764" y="74166"/>
                  <a:pt x="304081" y="90483"/>
                  <a:pt x="304081" y="111249"/>
                </a:cubicBezTo>
                <a:cubicBezTo>
                  <a:pt x="304081" y="132016"/>
                  <a:pt x="287764" y="148332"/>
                  <a:pt x="266998" y="148332"/>
                </a:cubicBezTo>
                <a:cubicBezTo>
                  <a:pt x="246231" y="148332"/>
                  <a:pt x="229915" y="132016"/>
                  <a:pt x="229915" y="111249"/>
                </a:cubicBezTo>
                <a:cubicBezTo>
                  <a:pt x="229915" y="90483"/>
                  <a:pt x="246231" y="74166"/>
                  <a:pt x="266998" y="74166"/>
                </a:cubicBezTo>
                <a:close/>
                <a:moveTo>
                  <a:pt x="355997" y="489496"/>
                </a:moveTo>
                <a:lnTo>
                  <a:pt x="207665" y="489496"/>
                </a:lnTo>
                <a:lnTo>
                  <a:pt x="207665" y="444996"/>
                </a:lnTo>
                <a:lnTo>
                  <a:pt x="259581" y="444996"/>
                </a:lnTo>
                <a:lnTo>
                  <a:pt x="259581" y="222498"/>
                </a:lnTo>
                <a:lnTo>
                  <a:pt x="215082" y="222498"/>
                </a:lnTo>
                <a:lnTo>
                  <a:pt x="215082" y="177999"/>
                </a:lnTo>
                <a:lnTo>
                  <a:pt x="304081" y="177999"/>
                </a:lnTo>
                <a:lnTo>
                  <a:pt x="304081" y="222498"/>
                </a:lnTo>
                <a:lnTo>
                  <a:pt x="304081" y="444996"/>
                </a:lnTo>
                <a:lnTo>
                  <a:pt x="355997" y="444996"/>
                </a:lnTo>
                <a:lnTo>
                  <a:pt x="355997" y="489496"/>
                </a:lnTo>
                <a:close/>
              </a:path>
            </a:pathLst>
          </a:custGeom>
          <a:solidFill>
            <a:schemeClr val="accent1">
              <a:lumMod val="75000"/>
            </a:schemeClr>
          </a:solidFill>
          <a:ln w="7342" cap="flat">
            <a:noFill/>
            <a:prstDash val="solid"/>
            <a:miter/>
          </a:ln>
        </p:spPr>
        <p:txBody>
          <a:bodyPr rtlCol="0" anchor="ctr"/>
          <a:lstStyle/>
          <a:p>
            <a:endParaRPr lang="hr-HR" dirty="0">
              <a:solidFill>
                <a:schemeClr val="bg1"/>
              </a:solidFill>
            </a:endParaRPr>
          </a:p>
        </p:txBody>
      </p:sp>
    </p:spTree>
    <p:extLst>
      <p:ext uri="{BB962C8B-B14F-4D97-AF65-F5344CB8AC3E}">
        <p14:creationId xmlns:p14="http://schemas.microsoft.com/office/powerpoint/2010/main" val="1047163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DE8A50-BBDD-1612-E6BA-1D8BDBB160B4}"/>
              </a:ext>
            </a:extLst>
          </p:cNvPr>
          <p:cNvSpPr>
            <a:spLocks noGrp="1"/>
          </p:cNvSpPr>
          <p:nvPr>
            <p:ph idx="1"/>
          </p:nvPr>
        </p:nvSpPr>
        <p:spPr>
          <a:xfrm>
            <a:off x="1043940" y="1552575"/>
            <a:ext cx="5393361" cy="4852988"/>
          </a:xfrm>
        </p:spPr>
        <p:txBody>
          <a:bodyPr>
            <a:noAutofit/>
          </a:bodyPr>
          <a:lstStyle/>
          <a:p>
            <a:r>
              <a:rPr lang="hr-HR" sz="2000" dirty="0"/>
              <a:t>Projektni partner je tvrdio da se radi o različitim predmetima nabave te da nisu mogli biti objedinjeni u jednu tehničku, tehnološku, oblikovnu, funkcionalnu ili drugu objektivno odredivu cjelinu</a:t>
            </a:r>
            <a:endParaRPr lang="hr-HR" sz="2000" dirty="0">
              <a:ea typeface="Calibri"/>
              <a:cs typeface="Calibri"/>
            </a:endParaRPr>
          </a:p>
          <a:p>
            <a:r>
              <a:rPr lang="hr-HR" sz="2000" dirty="0"/>
              <a:t>Utvrđena je nepravilnost i određena je financijska korekcija od 25% vrijednosti ugovora za „Usluga stručnjaka arheologa” (jednostavni postupak)</a:t>
            </a:r>
            <a:endParaRPr lang="hr-HR" sz="2000" dirty="0">
              <a:ea typeface="Calibri"/>
              <a:cs typeface="Calibri"/>
            </a:endParaRPr>
          </a:p>
          <a:p>
            <a:r>
              <a:rPr lang="hr-HR" sz="2000" dirty="0"/>
              <a:t>Podnesen je prigovor, u kojem je Projektni partner pokušao osporiti Odluku o nepravilnosti tvrdeći da bi objedinjavanje postupaka onemogućilo jednak pristup postupku javne nabave svim gospodarskim subjektima</a:t>
            </a:r>
            <a:endParaRPr lang="hr-HR" sz="2000" dirty="0">
              <a:ea typeface="Calibri"/>
              <a:cs typeface="Calibri"/>
            </a:endParaRPr>
          </a:p>
          <a:p>
            <a:r>
              <a:rPr lang="hr-HR" sz="2000" dirty="0"/>
              <a:t>Prigovor je odbijen kao neosnovan</a:t>
            </a:r>
            <a:endParaRPr lang="hr-HR" sz="2000" dirty="0">
              <a:ea typeface="Calibri"/>
              <a:cs typeface="Calibri"/>
            </a:endParaRPr>
          </a:p>
        </p:txBody>
      </p:sp>
      <p:pic>
        <p:nvPicPr>
          <p:cNvPr id="2" name="Picture 1">
            <a:extLst>
              <a:ext uri="{FF2B5EF4-FFF2-40B4-BE49-F238E27FC236}">
                <a16:creationId xmlns:a16="http://schemas.microsoft.com/office/drawing/2014/main" id="{552B7221-39FD-ABD8-2C0B-3BCE0E6702DA}"/>
              </a:ext>
            </a:extLst>
          </p:cNvPr>
          <p:cNvPicPr>
            <a:picLocks noChangeAspect="1"/>
          </p:cNvPicPr>
          <p:nvPr/>
        </p:nvPicPr>
        <p:blipFill>
          <a:blip r:embed="rId2"/>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pic>
        <p:nvPicPr>
          <p:cNvPr id="4" name="Picture 3">
            <a:extLst>
              <a:ext uri="{FF2B5EF4-FFF2-40B4-BE49-F238E27FC236}">
                <a16:creationId xmlns:a16="http://schemas.microsoft.com/office/drawing/2014/main" id="{DAFC34A2-E056-8AC0-C2DD-830B040D58C5}"/>
              </a:ext>
            </a:extLst>
          </p:cNvPr>
          <p:cNvPicPr>
            <a:picLocks noChangeAspect="1"/>
          </p:cNvPicPr>
          <p:nvPr/>
        </p:nvPicPr>
        <p:blipFill>
          <a:blip r:embed="rId3"/>
          <a:stretch>
            <a:fillRect/>
          </a:stretch>
        </p:blipFill>
        <p:spPr>
          <a:xfrm>
            <a:off x="432325" y="173979"/>
            <a:ext cx="3462828" cy="1042506"/>
          </a:xfrm>
          <a:prstGeom prst="rect">
            <a:avLst/>
          </a:prstGeom>
        </p:spPr>
      </p:pic>
    </p:spTree>
    <p:extLst>
      <p:ext uri="{BB962C8B-B14F-4D97-AF65-F5344CB8AC3E}">
        <p14:creationId xmlns:p14="http://schemas.microsoft.com/office/powerpoint/2010/main" val="2144486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8BB9A8-5EA5-46D5-9072-4173EB640736}"/>
              </a:ext>
            </a:extLst>
          </p:cNvPr>
          <p:cNvSpPr>
            <a:spLocks noGrp="1"/>
          </p:cNvSpPr>
          <p:nvPr>
            <p:ph type="title"/>
          </p:nvPr>
        </p:nvSpPr>
        <p:spPr>
          <a:xfrm>
            <a:off x="761803" y="1459231"/>
            <a:ext cx="5334197" cy="1708242"/>
          </a:xfrm>
        </p:spPr>
        <p:txBody>
          <a:bodyPr anchor="ctr">
            <a:normAutofit fontScale="90000"/>
          </a:bodyPr>
          <a:lstStyle/>
          <a:p>
            <a:r>
              <a:rPr lang="hr-HR" sz="4000" b="1" dirty="0">
                <a:solidFill>
                  <a:srgbClr val="FF7C80"/>
                </a:solidFill>
              </a:rPr>
              <a:t>Smjernice o utvrđivanju financijskih korekcija </a:t>
            </a:r>
            <a:br>
              <a:rPr lang="hr-HR" sz="4000" b="1" dirty="0">
                <a:solidFill>
                  <a:srgbClr val="FF7C80"/>
                </a:solidFill>
              </a:rPr>
            </a:br>
            <a:r>
              <a:rPr lang="hr-HR" sz="4000" b="1" dirty="0">
                <a:solidFill>
                  <a:srgbClr val="FF7C80"/>
                </a:solidFill>
              </a:rPr>
              <a:t>– točka 11</a:t>
            </a:r>
          </a:p>
        </p:txBody>
      </p:sp>
      <p:sp>
        <p:nvSpPr>
          <p:cNvPr id="3" name="Content Placeholder 2">
            <a:extLst>
              <a:ext uri="{FF2B5EF4-FFF2-40B4-BE49-F238E27FC236}">
                <a16:creationId xmlns:a16="http://schemas.microsoft.com/office/drawing/2014/main" id="{72199D48-DCBC-D56A-2805-50703AAE30D3}"/>
              </a:ext>
            </a:extLst>
          </p:cNvPr>
          <p:cNvSpPr>
            <a:spLocks noGrp="1"/>
          </p:cNvSpPr>
          <p:nvPr>
            <p:ph idx="1"/>
          </p:nvPr>
        </p:nvSpPr>
        <p:spPr>
          <a:xfrm>
            <a:off x="647500" y="2950304"/>
            <a:ext cx="5334197" cy="3769835"/>
          </a:xfrm>
        </p:spPr>
        <p:txBody>
          <a:bodyPr anchor="ctr">
            <a:normAutofit/>
          </a:bodyPr>
          <a:lstStyle/>
          <a:p>
            <a:r>
              <a:rPr lang="hr-HR" sz="2000" dirty="0"/>
              <a:t>Primjena – razloga za isključenje, kriterija za odabir ponude i dodjelu ugovora ili – uvjeta za izvršenje ugovora ili – tehničkih specifikacija koji ne čine diskriminaciju u smislu prethodne vrste nepravilnosti diskriminacije), ali svejedno ograničavaju pristup gospodarskim subjektima </a:t>
            </a:r>
          </a:p>
          <a:p>
            <a:endParaRPr lang="hr-HR" sz="2000" i="1" dirty="0"/>
          </a:p>
        </p:txBody>
      </p:sp>
      <p:pic>
        <p:nvPicPr>
          <p:cNvPr id="7" name="Picture 6" descr="People connection web">
            <a:extLst>
              <a:ext uri="{FF2B5EF4-FFF2-40B4-BE49-F238E27FC236}">
                <a16:creationId xmlns:a16="http://schemas.microsoft.com/office/drawing/2014/main" id="{2900F97E-B5EB-E1B9-9E93-19E139389109}"/>
              </a:ext>
            </a:extLst>
          </p:cNvPr>
          <p:cNvPicPr>
            <a:picLocks noChangeAspect="1"/>
          </p:cNvPicPr>
          <p:nvPr/>
        </p:nvPicPr>
        <p:blipFill rotWithShape="1">
          <a:blip r:embed="rId3">
            <a:extLst>
              <a:ext uri="{28A0092B-C50C-407E-A947-70E740481C1C}">
                <a14:useLocalDpi xmlns:a14="http://schemas.microsoft.com/office/drawing/2010/main" val="0"/>
              </a:ext>
            </a:extLst>
          </a:blip>
          <a:srcRect l="14777" r="13777" b="-2"/>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pic>
        <p:nvPicPr>
          <p:cNvPr id="4" name="Picture 3">
            <a:extLst>
              <a:ext uri="{FF2B5EF4-FFF2-40B4-BE49-F238E27FC236}">
                <a16:creationId xmlns:a16="http://schemas.microsoft.com/office/drawing/2014/main" id="{BE512861-24AC-1A8E-0EEE-62675AFBB163}"/>
              </a:ext>
            </a:extLst>
          </p:cNvPr>
          <p:cNvPicPr>
            <a:picLocks noChangeAspect="1"/>
          </p:cNvPicPr>
          <p:nvPr/>
        </p:nvPicPr>
        <p:blipFill>
          <a:blip r:embed="rId4"/>
          <a:stretch>
            <a:fillRect/>
          </a:stretch>
        </p:blipFill>
        <p:spPr>
          <a:xfrm>
            <a:off x="421236" y="262386"/>
            <a:ext cx="3462828" cy="1042506"/>
          </a:xfrm>
          <a:prstGeom prst="rect">
            <a:avLst/>
          </a:prstGeom>
        </p:spPr>
      </p:pic>
    </p:spTree>
    <p:extLst>
      <p:ext uri="{BB962C8B-B14F-4D97-AF65-F5344CB8AC3E}">
        <p14:creationId xmlns:p14="http://schemas.microsoft.com/office/powerpoint/2010/main" val="26633431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ontent Placeholder 2">
            <a:extLst>
              <a:ext uri="{FF2B5EF4-FFF2-40B4-BE49-F238E27FC236}">
                <a16:creationId xmlns:a16="http://schemas.microsoft.com/office/drawing/2014/main" id="{E221C984-0101-9FAC-5FFD-F7592123EA64}"/>
              </a:ext>
            </a:extLst>
          </p:cNvPr>
          <p:cNvGraphicFramePr>
            <a:graphicFrameLocks noGrp="1"/>
          </p:cNvGraphicFramePr>
          <p:nvPr>
            <p:ph idx="1"/>
          </p:nvPr>
        </p:nvGraphicFramePr>
        <p:xfrm>
          <a:off x="2008033" y="1608225"/>
          <a:ext cx="8628434" cy="47926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 name="Picture 1">
            <a:extLst>
              <a:ext uri="{FF2B5EF4-FFF2-40B4-BE49-F238E27FC236}">
                <a16:creationId xmlns:a16="http://schemas.microsoft.com/office/drawing/2014/main" id="{C79981A3-81C3-FA2A-1C8D-7577D2518E18}"/>
              </a:ext>
            </a:extLst>
          </p:cNvPr>
          <p:cNvPicPr>
            <a:picLocks noChangeAspect="1"/>
          </p:cNvPicPr>
          <p:nvPr/>
        </p:nvPicPr>
        <p:blipFill>
          <a:blip r:embed="rId8"/>
          <a:stretch>
            <a:fillRect/>
          </a:stretch>
        </p:blipFill>
        <p:spPr>
          <a:xfrm>
            <a:off x="276619" y="290277"/>
            <a:ext cx="3462828" cy="1042506"/>
          </a:xfrm>
          <a:prstGeom prst="rect">
            <a:avLst/>
          </a:prstGeom>
        </p:spPr>
      </p:pic>
    </p:spTree>
    <p:extLst>
      <p:ext uri="{BB962C8B-B14F-4D97-AF65-F5344CB8AC3E}">
        <p14:creationId xmlns:p14="http://schemas.microsoft.com/office/powerpoint/2010/main" val="42695182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ECA6A-FAA1-1A19-F10C-033DF7E8E0F2}"/>
              </a:ext>
            </a:extLst>
          </p:cNvPr>
          <p:cNvSpPr>
            <a:spLocks noGrp="1"/>
          </p:cNvSpPr>
          <p:nvPr>
            <p:ph type="title"/>
          </p:nvPr>
        </p:nvSpPr>
        <p:spPr>
          <a:xfrm>
            <a:off x="4369964" y="593835"/>
            <a:ext cx="7642681" cy="1114407"/>
          </a:xfrm>
        </p:spPr>
        <p:txBody>
          <a:bodyPr>
            <a:normAutofit/>
          </a:bodyPr>
          <a:lstStyle/>
          <a:p>
            <a:r>
              <a:rPr lang="hr-HR" sz="3600" b="1" dirty="0"/>
              <a:t>Primjer 3 – ograničavajući kriteriji</a:t>
            </a:r>
          </a:p>
        </p:txBody>
      </p:sp>
      <p:pic>
        <p:nvPicPr>
          <p:cNvPr id="5" name="Graphic 4" descr="Solar Panels with solid fill">
            <a:extLst>
              <a:ext uri="{FF2B5EF4-FFF2-40B4-BE49-F238E27FC236}">
                <a16:creationId xmlns:a16="http://schemas.microsoft.com/office/drawing/2014/main" id="{FB219D84-29FE-3946-E345-7105E8C2C7C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1159" y="2140872"/>
            <a:ext cx="2728198" cy="2728198"/>
          </a:xfrm>
          <a:prstGeom prst="rect">
            <a:avLst/>
          </a:prstGeom>
        </p:spPr>
      </p:pic>
      <p:sp>
        <p:nvSpPr>
          <p:cNvPr id="3" name="Content Placeholder 2">
            <a:extLst>
              <a:ext uri="{FF2B5EF4-FFF2-40B4-BE49-F238E27FC236}">
                <a16:creationId xmlns:a16="http://schemas.microsoft.com/office/drawing/2014/main" id="{1868B685-0092-92AE-92D6-761A627DD0BC}"/>
              </a:ext>
            </a:extLst>
          </p:cNvPr>
          <p:cNvSpPr>
            <a:spLocks noGrp="1"/>
          </p:cNvSpPr>
          <p:nvPr>
            <p:ph idx="1"/>
          </p:nvPr>
        </p:nvSpPr>
        <p:spPr>
          <a:xfrm>
            <a:off x="4369964" y="1833972"/>
            <a:ext cx="7208383" cy="4972569"/>
          </a:xfrm>
        </p:spPr>
        <p:txBody>
          <a:bodyPr anchor="t">
            <a:normAutofit/>
          </a:bodyPr>
          <a:lstStyle/>
          <a:p>
            <a:pPr algn="just"/>
            <a:r>
              <a:rPr lang="hr-HR" sz="2200" dirty="0"/>
              <a:t>Otvoreni postupak male vrijednosti predmeta „Oprema koja radi na solarni sustav – pametne klupe, totemi, solarno stablo”</a:t>
            </a:r>
            <a:endParaRPr lang="hr-HR" sz="2200" dirty="0">
              <a:ea typeface="Calibri"/>
              <a:cs typeface="Calibri"/>
            </a:endParaRPr>
          </a:p>
          <a:p>
            <a:pPr algn="just"/>
            <a:r>
              <a:rPr lang="hr-HR" sz="2200" dirty="0"/>
              <a:t>Ukupno je utvrđeno 6 nepravilnosti, a 3 se odnose na ograničavajuće kriterije</a:t>
            </a:r>
            <a:endParaRPr lang="hr-HR" sz="2200" dirty="0">
              <a:ea typeface="Calibri"/>
              <a:cs typeface="Calibri"/>
            </a:endParaRPr>
          </a:p>
          <a:p>
            <a:pPr algn="just"/>
            <a:endParaRPr lang="hr-HR" sz="2200" dirty="0">
              <a:ea typeface="Calibri"/>
              <a:cs typeface="Calibri"/>
            </a:endParaRPr>
          </a:p>
          <a:p>
            <a:pPr algn="just"/>
            <a:r>
              <a:rPr lang="hr-HR" sz="2200" dirty="0"/>
              <a:t>Naručitelj je u DoN-u tražio od ponuditelja da uz ESPD obrasce potpišu još dodatne izjave vezane za osnove za isključenje gospodarskih subjekata</a:t>
            </a:r>
            <a:endParaRPr lang="hr-HR" sz="2200" dirty="0">
              <a:ea typeface="Calibri"/>
              <a:cs typeface="Calibri"/>
            </a:endParaRPr>
          </a:p>
          <a:p>
            <a:pPr lvl="1" algn="just"/>
            <a:r>
              <a:rPr lang="hr-HR" sz="2200" dirty="0"/>
              <a:t>Osnove za isključenje GS se dokazuju isključivo na načine propisane ZJN-om</a:t>
            </a:r>
            <a:endParaRPr lang="hr-HR" sz="2200" dirty="0">
              <a:ea typeface="Calibri"/>
              <a:cs typeface="Calibri"/>
            </a:endParaRPr>
          </a:p>
          <a:p>
            <a:pPr lvl="1" algn="just"/>
            <a:r>
              <a:rPr lang="hr-HR" sz="2200" dirty="0"/>
              <a:t>Financijska korekcija prema točki 11 – 5% vrijednosti ugovora</a:t>
            </a:r>
            <a:endParaRPr lang="hr-HR" sz="2200" dirty="0">
              <a:ea typeface="Calibri"/>
              <a:cs typeface="Calibri"/>
            </a:endParaRPr>
          </a:p>
          <a:p>
            <a:endParaRPr lang="hr-HR" sz="1100" dirty="0"/>
          </a:p>
          <a:p>
            <a:endParaRPr lang="hr-HR" sz="1100" dirty="0"/>
          </a:p>
        </p:txBody>
      </p:sp>
      <p:pic>
        <p:nvPicPr>
          <p:cNvPr id="4" name="Picture 3">
            <a:extLst>
              <a:ext uri="{FF2B5EF4-FFF2-40B4-BE49-F238E27FC236}">
                <a16:creationId xmlns:a16="http://schemas.microsoft.com/office/drawing/2014/main" id="{763E8FFE-7ABA-2604-F724-77C59FA071A2}"/>
              </a:ext>
            </a:extLst>
          </p:cNvPr>
          <p:cNvPicPr>
            <a:picLocks noChangeAspect="1"/>
          </p:cNvPicPr>
          <p:nvPr/>
        </p:nvPicPr>
        <p:blipFill>
          <a:blip r:embed="rId5"/>
          <a:stretch>
            <a:fillRect/>
          </a:stretch>
        </p:blipFill>
        <p:spPr>
          <a:xfrm>
            <a:off x="278771" y="235923"/>
            <a:ext cx="3462828" cy="1042506"/>
          </a:xfrm>
          <a:prstGeom prst="rect">
            <a:avLst/>
          </a:prstGeom>
        </p:spPr>
      </p:pic>
    </p:spTree>
    <p:extLst>
      <p:ext uri="{BB962C8B-B14F-4D97-AF65-F5344CB8AC3E}">
        <p14:creationId xmlns:p14="http://schemas.microsoft.com/office/powerpoint/2010/main" val="10770592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111665-1CDD-6FC2-A6EA-17ACB0D5DD41}"/>
              </a:ext>
            </a:extLst>
          </p:cNvPr>
          <p:cNvPicPr>
            <a:picLocks noChangeAspect="1"/>
          </p:cNvPicPr>
          <p:nvPr/>
        </p:nvPicPr>
        <p:blipFill>
          <a:blip r:embed="rId3"/>
          <a:stretch>
            <a:fillRect/>
          </a:stretch>
        </p:blipFill>
        <p:spPr>
          <a:xfrm>
            <a:off x="705016" y="1967691"/>
            <a:ext cx="2728198" cy="2728198"/>
          </a:xfrm>
          <a:prstGeom prst="rect">
            <a:avLst/>
          </a:prstGeom>
        </p:spPr>
      </p:pic>
      <p:sp>
        <p:nvSpPr>
          <p:cNvPr id="3" name="Content Placeholder 2">
            <a:extLst>
              <a:ext uri="{FF2B5EF4-FFF2-40B4-BE49-F238E27FC236}">
                <a16:creationId xmlns:a16="http://schemas.microsoft.com/office/drawing/2014/main" id="{5B72582F-3FBB-FDAB-E746-A490B8832BA5}"/>
              </a:ext>
            </a:extLst>
          </p:cNvPr>
          <p:cNvSpPr>
            <a:spLocks noGrp="1"/>
          </p:cNvSpPr>
          <p:nvPr>
            <p:ph idx="1"/>
          </p:nvPr>
        </p:nvSpPr>
        <p:spPr>
          <a:xfrm>
            <a:off x="3966815" y="1691239"/>
            <a:ext cx="7520169" cy="4559751"/>
          </a:xfrm>
        </p:spPr>
        <p:txBody>
          <a:bodyPr vert="horz" lIns="91440" tIns="45720" rIns="91440" bIns="45720" rtlCol="0" anchor="t">
            <a:noAutofit/>
          </a:bodyPr>
          <a:lstStyle/>
          <a:p>
            <a:pPr algn="just"/>
            <a:r>
              <a:rPr lang="hr-HR" sz="2200" dirty="0"/>
              <a:t>Trajanje jamstvenog roka kao </a:t>
            </a:r>
            <a:r>
              <a:rPr lang="hr-HR" sz="2200" dirty="0" err="1"/>
              <a:t>podkriterij</a:t>
            </a:r>
            <a:r>
              <a:rPr lang="hr-HR" sz="2200" dirty="0"/>
              <a:t> za odabir ponude bodovano je u rasponu od 24 mjeseca do 120 i više mjeseci</a:t>
            </a:r>
            <a:endParaRPr lang="hr-HR" sz="2200" dirty="0">
              <a:ea typeface="Calibri"/>
              <a:cs typeface="Calibri"/>
            </a:endParaRPr>
          </a:p>
          <a:p>
            <a:pPr lvl="1" algn="just"/>
            <a:r>
              <a:rPr lang="hr-HR" sz="2200" dirty="0"/>
              <a:t>Kriterij za odabir ponude je nerazmjeran predmetu nabave</a:t>
            </a:r>
            <a:endParaRPr lang="hr-HR" sz="2200" dirty="0">
              <a:ea typeface="Calibri"/>
              <a:cs typeface="Calibri"/>
            </a:endParaRPr>
          </a:p>
          <a:p>
            <a:pPr lvl="1" algn="just"/>
            <a:r>
              <a:rPr lang="hr-HR" sz="2200" dirty="0"/>
              <a:t>Financijska korekcija prema točki 11 – 10% vrijednosti ugovora</a:t>
            </a:r>
            <a:endParaRPr lang="hr-HR" sz="2200" dirty="0">
              <a:ea typeface="Calibri"/>
              <a:cs typeface="Calibri"/>
            </a:endParaRPr>
          </a:p>
          <a:p>
            <a:pPr marL="457200" lvl="1" indent="0" algn="just">
              <a:buNone/>
            </a:pPr>
            <a:endParaRPr lang="hr-HR" sz="2200" dirty="0">
              <a:ea typeface="Calibri"/>
              <a:cs typeface="Calibri"/>
            </a:endParaRPr>
          </a:p>
          <a:p>
            <a:pPr algn="just"/>
            <a:r>
              <a:rPr lang="hr-HR" sz="2200" dirty="0"/>
              <a:t>Stavke troškovnika „Pametne klupe” i „ Solarno stablo” su zadane vrlo specifično i sve ponude su sadržavale iste modele, istih proizvođača</a:t>
            </a:r>
            <a:endParaRPr lang="hr-HR" sz="2200" dirty="0">
              <a:ea typeface="Calibri"/>
              <a:cs typeface="Calibri"/>
            </a:endParaRPr>
          </a:p>
          <a:p>
            <a:pPr lvl="1" algn="just"/>
            <a:r>
              <a:rPr lang="hr-HR" sz="2200" dirty="0"/>
              <a:t>Naručitelj nije uspio dokazati postojanje druge opreme koja zadovoljava zadane tehničke specifikacije</a:t>
            </a:r>
            <a:endParaRPr lang="hr-HR" sz="2200" dirty="0">
              <a:ea typeface="Calibri"/>
              <a:cs typeface="Calibri"/>
            </a:endParaRPr>
          </a:p>
          <a:p>
            <a:pPr lvl="1" algn="just"/>
            <a:r>
              <a:rPr lang="hr-HR" sz="2200" dirty="0"/>
              <a:t>Financijska korekcija prema točki 11 – 5% vrijednosti ugovora</a:t>
            </a:r>
            <a:endParaRPr lang="hr-HR" sz="2200" dirty="0">
              <a:ea typeface="Calibri"/>
              <a:cs typeface="Calibri"/>
            </a:endParaRPr>
          </a:p>
          <a:p>
            <a:endParaRPr lang="hr-HR" sz="1100" dirty="0"/>
          </a:p>
        </p:txBody>
      </p:sp>
      <p:pic>
        <p:nvPicPr>
          <p:cNvPr id="4" name="Picture 3">
            <a:extLst>
              <a:ext uri="{FF2B5EF4-FFF2-40B4-BE49-F238E27FC236}">
                <a16:creationId xmlns:a16="http://schemas.microsoft.com/office/drawing/2014/main" id="{F1E750EF-C255-97D2-7D83-2EADC83E22A0}"/>
              </a:ext>
            </a:extLst>
          </p:cNvPr>
          <p:cNvPicPr>
            <a:picLocks noChangeAspect="1"/>
          </p:cNvPicPr>
          <p:nvPr/>
        </p:nvPicPr>
        <p:blipFill>
          <a:blip r:embed="rId4"/>
          <a:stretch>
            <a:fillRect/>
          </a:stretch>
        </p:blipFill>
        <p:spPr>
          <a:xfrm>
            <a:off x="421236" y="335997"/>
            <a:ext cx="3462828" cy="1042506"/>
          </a:xfrm>
          <a:prstGeom prst="rect">
            <a:avLst/>
          </a:prstGeom>
        </p:spPr>
      </p:pic>
    </p:spTree>
    <p:extLst>
      <p:ext uri="{BB962C8B-B14F-4D97-AF65-F5344CB8AC3E}">
        <p14:creationId xmlns:p14="http://schemas.microsoft.com/office/powerpoint/2010/main" val="13101898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16C151-0064-5118-9476-3E402B393BA4}"/>
              </a:ext>
            </a:extLst>
          </p:cNvPr>
          <p:cNvPicPr>
            <a:picLocks noChangeAspect="1"/>
          </p:cNvPicPr>
          <p:nvPr/>
        </p:nvPicPr>
        <p:blipFill>
          <a:blip r:embed="rId2"/>
          <a:stretch>
            <a:fillRect/>
          </a:stretch>
        </p:blipFill>
        <p:spPr>
          <a:xfrm>
            <a:off x="7662052" y="1388179"/>
            <a:ext cx="4059555" cy="4081642"/>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E60F0019-943E-F04A-1532-87AFFD5E03CD}"/>
              </a:ext>
            </a:extLst>
          </p:cNvPr>
          <p:cNvSpPr>
            <a:spLocks noGrp="1"/>
          </p:cNvSpPr>
          <p:nvPr>
            <p:ph idx="1"/>
          </p:nvPr>
        </p:nvSpPr>
        <p:spPr>
          <a:xfrm>
            <a:off x="859514" y="2283721"/>
            <a:ext cx="6086060" cy="4192520"/>
          </a:xfrm>
        </p:spPr>
        <p:txBody>
          <a:bodyPr vert="horz" lIns="91440" tIns="45720" rIns="91440" bIns="45720" rtlCol="0" anchor="t">
            <a:noAutofit/>
          </a:bodyPr>
          <a:lstStyle/>
          <a:p>
            <a:pPr algn="just"/>
            <a:r>
              <a:rPr lang="hr-HR" sz="2200" dirty="0"/>
              <a:t>Proveden je otvoreni postupak male vrijednosti za predmet nabave „ Pametna stanica za bicikle, e-punionica za vozila i brodove”</a:t>
            </a:r>
            <a:endParaRPr lang="hr-HR" sz="2200" dirty="0">
              <a:ea typeface="Calibri"/>
              <a:cs typeface="Calibri"/>
            </a:endParaRPr>
          </a:p>
          <a:p>
            <a:pPr algn="just"/>
            <a:r>
              <a:rPr lang="hr-HR" sz="2200" dirty="0"/>
              <a:t>Pristigla je samo jedna ponuda i s tim gospodarskim subjektom je sklopljen ugovor</a:t>
            </a:r>
            <a:endParaRPr lang="hr-HR" sz="2200" dirty="0">
              <a:ea typeface="Calibri"/>
              <a:cs typeface="Calibri"/>
            </a:endParaRPr>
          </a:p>
          <a:p>
            <a:pPr algn="just"/>
            <a:r>
              <a:rPr lang="hr-HR" sz="2200" dirty="0" err="1"/>
              <a:t>DoN</a:t>
            </a:r>
            <a:r>
              <a:rPr lang="hr-HR" sz="2200" dirty="0"/>
              <a:t>-om je tražena izjava proizvođača/zastupnika/distributera kojom daje na raspolaganje sve stavke navedene u troškovniku te garantira kvalitetu materijala i instalaciju – ograničeno je tržišno nadmetanje jer je onemogućeno podnošenje ponuda svim zainteresiranim gospodarskim subjektima koji nisu bili u mogućnosti priložiti takvu izjavu</a:t>
            </a:r>
            <a:endParaRPr lang="hr-HR" sz="2200" dirty="0">
              <a:ea typeface="Calibri"/>
              <a:cs typeface="Calibri"/>
            </a:endParaRPr>
          </a:p>
        </p:txBody>
      </p:sp>
      <p:sp>
        <p:nvSpPr>
          <p:cNvPr id="7" name="TextBox 6">
            <a:extLst>
              <a:ext uri="{FF2B5EF4-FFF2-40B4-BE49-F238E27FC236}">
                <a16:creationId xmlns:a16="http://schemas.microsoft.com/office/drawing/2014/main" id="{2DCD9AB3-EFE8-E76F-CA43-C490F8250ECE}"/>
              </a:ext>
            </a:extLst>
          </p:cNvPr>
          <p:cNvSpPr txBox="1"/>
          <p:nvPr/>
        </p:nvSpPr>
        <p:spPr>
          <a:xfrm>
            <a:off x="2051693" y="1388179"/>
            <a:ext cx="6094520" cy="52322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r-HR" sz="2800" b="1" i="0" u="none" strike="noStrike" kern="1200" cap="none" spc="0" normalizeH="0" baseline="0" noProof="0" dirty="0">
                <a:ln>
                  <a:noFill/>
                </a:ln>
                <a:solidFill>
                  <a:prstClr val="black"/>
                </a:solidFill>
                <a:effectLst/>
                <a:uLnTx/>
                <a:uFillTx/>
                <a:latin typeface="Aptos Display" panose="02110004020202020204"/>
                <a:ea typeface="+mn-ea"/>
                <a:cs typeface="+mn-cs"/>
              </a:rPr>
              <a:t>Primjer 4 – ograničavajući kriteriji</a:t>
            </a:r>
          </a:p>
        </p:txBody>
      </p:sp>
      <p:pic>
        <p:nvPicPr>
          <p:cNvPr id="2" name="Picture 1">
            <a:extLst>
              <a:ext uri="{FF2B5EF4-FFF2-40B4-BE49-F238E27FC236}">
                <a16:creationId xmlns:a16="http://schemas.microsoft.com/office/drawing/2014/main" id="{DF3D56D8-DFF0-7840-D7A2-6E7C392FC997}"/>
              </a:ext>
            </a:extLst>
          </p:cNvPr>
          <p:cNvPicPr>
            <a:picLocks noChangeAspect="1"/>
          </p:cNvPicPr>
          <p:nvPr/>
        </p:nvPicPr>
        <p:blipFill>
          <a:blip r:embed="rId3"/>
          <a:stretch>
            <a:fillRect/>
          </a:stretch>
        </p:blipFill>
        <p:spPr>
          <a:xfrm>
            <a:off x="320279" y="198837"/>
            <a:ext cx="3462828" cy="1042506"/>
          </a:xfrm>
          <a:prstGeom prst="rect">
            <a:avLst/>
          </a:prstGeom>
        </p:spPr>
      </p:pic>
    </p:spTree>
    <p:extLst>
      <p:ext uri="{BB962C8B-B14F-4D97-AF65-F5344CB8AC3E}">
        <p14:creationId xmlns:p14="http://schemas.microsoft.com/office/powerpoint/2010/main" val="13416333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16C151-0064-5118-9476-3E402B393BA4}"/>
              </a:ext>
            </a:extLst>
          </p:cNvPr>
          <p:cNvPicPr>
            <a:picLocks noChangeAspect="1"/>
          </p:cNvPicPr>
          <p:nvPr/>
        </p:nvPicPr>
        <p:blipFill>
          <a:blip r:embed="rId2"/>
          <a:stretch>
            <a:fillRect/>
          </a:stretch>
        </p:blipFill>
        <p:spPr>
          <a:xfrm>
            <a:off x="7471951" y="1430428"/>
            <a:ext cx="4203254" cy="4203254"/>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E60F0019-943E-F04A-1532-87AFFD5E03CD}"/>
              </a:ext>
            </a:extLst>
          </p:cNvPr>
          <p:cNvSpPr>
            <a:spLocks noGrp="1"/>
          </p:cNvSpPr>
          <p:nvPr>
            <p:ph idx="1"/>
          </p:nvPr>
        </p:nvSpPr>
        <p:spPr>
          <a:xfrm>
            <a:off x="1175714" y="2453769"/>
            <a:ext cx="5366057" cy="4203254"/>
          </a:xfrm>
        </p:spPr>
        <p:txBody>
          <a:bodyPr vert="horz" lIns="91440" tIns="45720" rIns="91440" bIns="45720" rtlCol="0" anchor="t">
            <a:normAutofit/>
          </a:bodyPr>
          <a:lstStyle/>
          <a:p>
            <a:pPr algn="just"/>
            <a:r>
              <a:rPr lang="hr-HR" sz="2200" dirty="0"/>
              <a:t>U uvjetima sposobnosti traženo je i da gospodarski subjekt ima poslovni odnos za SMS plaćanje s barem dva </a:t>
            </a:r>
            <a:r>
              <a:rPr lang="hr-HR" sz="2200" dirty="0" err="1"/>
              <a:t>teleoperatera</a:t>
            </a:r>
            <a:r>
              <a:rPr lang="hr-HR" sz="2200" dirty="0"/>
              <a:t> koji posluju na području RH – neprihvatljivo jer uvjeti sposobnosti se mogu odnositi isključivo na sposobnost obavljanja profesionalne djelatnosti, ekonomsku, financijsku, tehničku i stručnu sposobnost</a:t>
            </a:r>
            <a:endParaRPr lang="hr-HR" sz="2200" dirty="0">
              <a:ea typeface="Calibri"/>
              <a:cs typeface="Calibri"/>
            </a:endParaRPr>
          </a:p>
          <a:p>
            <a:pPr algn="just"/>
            <a:r>
              <a:rPr lang="hr-HR" sz="2200" dirty="0"/>
              <a:t>Određena je financijska korekcija od 25%</a:t>
            </a:r>
            <a:endParaRPr lang="hr-HR" sz="2200" dirty="0">
              <a:ea typeface="Calibri"/>
              <a:cs typeface="Calibri"/>
            </a:endParaRPr>
          </a:p>
        </p:txBody>
      </p:sp>
      <p:pic>
        <p:nvPicPr>
          <p:cNvPr id="2" name="Picture 1">
            <a:extLst>
              <a:ext uri="{FF2B5EF4-FFF2-40B4-BE49-F238E27FC236}">
                <a16:creationId xmlns:a16="http://schemas.microsoft.com/office/drawing/2014/main" id="{55CC9DFD-25F5-1753-FBA2-037E4E41BDAB}"/>
              </a:ext>
            </a:extLst>
          </p:cNvPr>
          <p:cNvPicPr>
            <a:picLocks noChangeAspect="1"/>
          </p:cNvPicPr>
          <p:nvPr/>
        </p:nvPicPr>
        <p:blipFill>
          <a:blip r:embed="rId3"/>
          <a:stretch>
            <a:fillRect/>
          </a:stretch>
        </p:blipFill>
        <p:spPr>
          <a:xfrm>
            <a:off x="395914" y="200977"/>
            <a:ext cx="3462828" cy="1042506"/>
          </a:xfrm>
          <a:prstGeom prst="rect">
            <a:avLst/>
          </a:prstGeom>
        </p:spPr>
      </p:pic>
    </p:spTree>
    <p:extLst>
      <p:ext uri="{BB962C8B-B14F-4D97-AF65-F5344CB8AC3E}">
        <p14:creationId xmlns:p14="http://schemas.microsoft.com/office/powerpoint/2010/main" val="228544390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7FE60-EA3D-ABFD-D0C4-DA9E636B0DC3}"/>
              </a:ext>
            </a:extLst>
          </p:cNvPr>
          <p:cNvSpPr>
            <a:spLocks noGrp="1"/>
          </p:cNvSpPr>
          <p:nvPr>
            <p:ph type="title"/>
          </p:nvPr>
        </p:nvSpPr>
        <p:spPr>
          <a:xfrm>
            <a:off x="346230" y="248576"/>
            <a:ext cx="6511568" cy="1012053"/>
          </a:xfrm>
        </p:spPr>
        <p:txBody>
          <a:bodyPr anchor="ctr">
            <a:noAutofit/>
          </a:bodyPr>
          <a:lstStyle/>
          <a:p>
            <a:r>
              <a:rPr lang="hr-HR" sz="3600" b="1" dirty="0">
                <a:solidFill>
                  <a:srgbClr val="FF7C80"/>
                </a:solidFill>
              </a:rPr>
              <a:t>Smjernice o utvrđivanju financijskih korekcija – točka 23</a:t>
            </a:r>
          </a:p>
        </p:txBody>
      </p:sp>
      <p:sp>
        <p:nvSpPr>
          <p:cNvPr id="3" name="Content Placeholder 2">
            <a:extLst>
              <a:ext uri="{FF2B5EF4-FFF2-40B4-BE49-F238E27FC236}">
                <a16:creationId xmlns:a16="http://schemas.microsoft.com/office/drawing/2014/main" id="{B0D09FE9-EB3B-67DB-F3BC-A95A38D2A275}"/>
              </a:ext>
            </a:extLst>
          </p:cNvPr>
          <p:cNvSpPr>
            <a:spLocks noGrp="1"/>
          </p:cNvSpPr>
          <p:nvPr>
            <p:ph idx="1"/>
          </p:nvPr>
        </p:nvSpPr>
        <p:spPr>
          <a:xfrm>
            <a:off x="346230" y="1260629"/>
            <a:ext cx="6312022" cy="5495277"/>
          </a:xfrm>
        </p:spPr>
        <p:txBody>
          <a:bodyPr anchor="ctr">
            <a:noAutofit/>
          </a:bodyPr>
          <a:lstStyle/>
          <a:p>
            <a:r>
              <a:rPr lang="hr-HR" sz="2000" i="1" dirty="0"/>
              <a:t>Izmjene elemenata ugovora utvrđenih u obavijesti o nadmetanju ili natječajnim specifikacijama koje nisu u skladu s direktivama</a:t>
            </a:r>
          </a:p>
          <a:p>
            <a:r>
              <a:rPr lang="hr-HR" sz="2000" i="1" dirty="0"/>
              <a:t>25% vrijednosti prvotnog ugovora i novih radova/robe/usluga (ako postoje) koji proizlaze iz izmjena </a:t>
            </a:r>
          </a:p>
          <a:p>
            <a:r>
              <a:rPr lang="hr-HR" sz="2000" i="1" dirty="0"/>
              <a:t>Značajna izmjena elemenata ugovora (kao što su cijena, priroda radova, rok izvršenja, uvjeti plaćanja, upotrijebljeni materijali) postoji ako tom izmjenom provedeni ugovor postaje značajno različit po svojoj prirodi od prvotno zaključenog</a:t>
            </a:r>
          </a:p>
          <a:p>
            <a:r>
              <a:rPr lang="hr-HR" sz="2000" i="1" dirty="0"/>
              <a:t>25% vrijednosti prvotnog ugovora i 100% vrijednosti povezanih izmjena ugovora (povećanje cijene) </a:t>
            </a:r>
          </a:p>
          <a:p>
            <a:r>
              <a:rPr lang="hr-HR" sz="2000" i="1" dirty="0"/>
              <a:t>Svako povećanje cijene koje premašuje 50% vrijednosti izvornog ugovora. </a:t>
            </a:r>
          </a:p>
          <a:p>
            <a:endParaRPr lang="hr-HR" sz="1800" i="1" dirty="0"/>
          </a:p>
        </p:txBody>
      </p:sp>
      <p:pic>
        <p:nvPicPr>
          <p:cNvPr id="7" name="Picture 6" descr="Flat lay top view of robot deviating from group">
            <a:extLst>
              <a:ext uri="{FF2B5EF4-FFF2-40B4-BE49-F238E27FC236}">
                <a16:creationId xmlns:a16="http://schemas.microsoft.com/office/drawing/2014/main" id="{659C13CF-B0D5-47A5-5EA3-0FD00A4EFFE1}"/>
              </a:ext>
            </a:extLst>
          </p:cNvPr>
          <p:cNvPicPr>
            <a:picLocks noChangeAspect="1"/>
          </p:cNvPicPr>
          <p:nvPr/>
        </p:nvPicPr>
        <p:blipFill rotWithShape="1">
          <a:blip r:embed="rId2">
            <a:extLst>
              <a:ext uri="{28A0092B-C50C-407E-A947-70E740481C1C}">
                <a14:useLocalDpi xmlns:a14="http://schemas.microsoft.com/office/drawing/2010/main" val="0"/>
              </a:ext>
            </a:extLst>
          </a:blip>
          <a:srcRect l="11048" r="11293"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59117591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FC7B-0E00-0B6F-DA41-9AD4E994F929}"/>
              </a:ext>
            </a:extLst>
          </p:cNvPr>
          <p:cNvSpPr>
            <a:spLocks noGrp="1"/>
          </p:cNvSpPr>
          <p:nvPr>
            <p:ph type="title"/>
          </p:nvPr>
        </p:nvSpPr>
        <p:spPr>
          <a:xfrm>
            <a:off x="3063681" y="1060153"/>
            <a:ext cx="5393361" cy="1325563"/>
          </a:xfrm>
        </p:spPr>
        <p:txBody>
          <a:bodyPr>
            <a:normAutofit/>
          </a:bodyPr>
          <a:lstStyle/>
          <a:p>
            <a:r>
              <a:rPr lang="hr-HR" sz="2800" b="1" dirty="0"/>
              <a:t>Primjer 5 – izvršenje ugovora</a:t>
            </a:r>
          </a:p>
        </p:txBody>
      </p:sp>
      <p:sp>
        <p:nvSpPr>
          <p:cNvPr id="3" name="Content Placeholder 2">
            <a:extLst>
              <a:ext uri="{FF2B5EF4-FFF2-40B4-BE49-F238E27FC236}">
                <a16:creationId xmlns:a16="http://schemas.microsoft.com/office/drawing/2014/main" id="{1D9F568E-1BF5-C48C-5C26-97295591B803}"/>
              </a:ext>
            </a:extLst>
          </p:cNvPr>
          <p:cNvSpPr>
            <a:spLocks noGrp="1"/>
          </p:cNvSpPr>
          <p:nvPr>
            <p:ph idx="1"/>
          </p:nvPr>
        </p:nvSpPr>
        <p:spPr>
          <a:xfrm>
            <a:off x="1741170" y="2227386"/>
            <a:ext cx="5912404" cy="4218817"/>
          </a:xfrm>
        </p:spPr>
        <p:txBody>
          <a:bodyPr vert="horz" lIns="91440" tIns="45720" rIns="91440" bIns="45720" rtlCol="0" anchor="t">
            <a:normAutofit lnSpcReduction="10000"/>
          </a:bodyPr>
          <a:lstStyle/>
          <a:p>
            <a:pPr algn="just"/>
            <a:r>
              <a:rPr lang="hr-HR" sz="2200" dirty="0"/>
              <a:t>Proveden je otvoreni postupak male vrijednosti s predmetom „Nabava radio komunikacijskog sustava”</a:t>
            </a:r>
            <a:endParaRPr lang="hr-HR" sz="2200" dirty="0">
              <a:ea typeface="Calibri"/>
              <a:cs typeface="Calibri"/>
            </a:endParaRPr>
          </a:p>
          <a:p>
            <a:r>
              <a:rPr lang="hr-HR" sz="2200" dirty="0"/>
              <a:t>ENP: </a:t>
            </a:r>
            <a:br>
              <a:rPr lang="hr-HR" sz="2200" dirty="0"/>
            </a:br>
            <a:r>
              <a:rPr lang="hr-HR" sz="2200" dirty="0"/>
              <a:t>-  cijena 70 bodova</a:t>
            </a:r>
            <a:endParaRPr lang="hr-HR" sz="2200" dirty="0">
              <a:cs typeface="Calibri"/>
            </a:endParaRPr>
          </a:p>
          <a:p>
            <a:pPr marL="0" indent="0" algn="just">
              <a:buNone/>
            </a:pPr>
            <a:r>
              <a:rPr lang="hr-HR" sz="2200" dirty="0"/>
              <a:t>  - jamstveni rok za otklanjanje nedostataka 20 bodova</a:t>
            </a:r>
            <a:endParaRPr lang="hr-HR" sz="2200" dirty="0">
              <a:ea typeface="Calibri"/>
              <a:cs typeface="Calibri"/>
            </a:endParaRPr>
          </a:p>
          <a:p>
            <a:pPr marL="0" indent="0" algn="just">
              <a:buNone/>
            </a:pPr>
            <a:r>
              <a:rPr lang="hr-HR" sz="2200" dirty="0"/>
              <a:t>    - rok isporuke 10 bodova</a:t>
            </a:r>
            <a:endParaRPr lang="hr-HR" sz="2200" dirty="0">
              <a:ea typeface="Calibri"/>
              <a:cs typeface="Calibri"/>
            </a:endParaRPr>
          </a:p>
          <a:p>
            <a:pPr algn="just"/>
            <a:r>
              <a:rPr lang="hr-HR" sz="2200" dirty="0"/>
              <a:t>Maksimalni dozvoljeni rok isporuke sukladno </a:t>
            </a:r>
            <a:r>
              <a:rPr lang="hr-HR" sz="2200" dirty="0" err="1"/>
              <a:t>DoN</a:t>
            </a:r>
            <a:r>
              <a:rPr lang="hr-HR" sz="2200" dirty="0"/>
              <a:t>-u je </a:t>
            </a:r>
            <a:r>
              <a:rPr lang="hr-HR" sz="2200" u="sng" dirty="0"/>
              <a:t>120 dana</a:t>
            </a:r>
            <a:endParaRPr lang="hr-HR" sz="2200" u="sng" dirty="0">
              <a:ea typeface="Calibri"/>
              <a:cs typeface="Calibri"/>
            </a:endParaRPr>
          </a:p>
          <a:p>
            <a:pPr algn="just"/>
            <a:r>
              <a:rPr lang="hr-HR" sz="2200" dirty="0"/>
              <a:t>Oba ponuditelja su ponudila rok isporuke od </a:t>
            </a:r>
            <a:r>
              <a:rPr lang="hr-HR" sz="2200" u="sng" dirty="0"/>
              <a:t>120 dana</a:t>
            </a:r>
            <a:endParaRPr lang="hr-HR" sz="2200" u="sng" dirty="0">
              <a:ea typeface="Calibri"/>
              <a:cs typeface="Calibri"/>
            </a:endParaRPr>
          </a:p>
        </p:txBody>
      </p:sp>
      <p:pic>
        <p:nvPicPr>
          <p:cNvPr id="5" name="Graphic 4" descr="Satellite dish with solid fill">
            <a:extLst>
              <a:ext uri="{FF2B5EF4-FFF2-40B4-BE49-F238E27FC236}">
                <a16:creationId xmlns:a16="http://schemas.microsoft.com/office/drawing/2014/main" id="{3D1B1266-F4CF-D44A-A8B6-68A3300C106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092924" y="2227386"/>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pic>
        <p:nvPicPr>
          <p:cNvPr id="4" name="Picture 3">
            <a:extLst>
              <a:ext uri="{FF2B5EF4-FFF2-40B4-BE49-F238E27FC236}">
                <a16:creationId xmlns:a16="http://schemas.microsoft.com/office/drawing/2014/main" id="{85208ECE-56E2-87E6-4664-E219461D3ED5}"/>
              </a:ext>
            </a:extLst>
          </p:cNvPr>
          <p:cNvPicPr>
            <a:picLocks noChangeAspect="1"/>
          </p:cNvPicPr>
          <p:nvPr/>
        </p:nvPicPr>
        <p:blipFill>
          <a:blip r:embed="rId4"/>
          <a:stretch>
            <a:fillRect/>
          </a:stretch>
        </p:blipFill>
        <p:spPr>
          <a:xfrm>
            <a:off x="375516" y="175977"/>
            <a:ext cx="3462828" cy="1042506"/>
          </a:xfrm>
          <a:prstGeom prst="rect">
            <a:avLst/>
          </a:prstGeom>
        </p:spPr>
      </p:pic>
    </p:spTree>
    <p:extLst>
      <p:ext uri="{BB962C8B-B14F-4D97-AF65-F5344CB8AC3E}">
        <p14:creationId xmlns:p14="http://schemas.microsoft.com/office/powerpoint/2010/main" val="407689155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DC8B2E-E9CC-4B3D-104E-935DBE17FAC7}"/>
              </a:ext>
            </a:extLst>
          </p:cNvPr>
          <p:cNvSpPr>
            <a:spLocks noGrp="1"/>
          </p:cNvSpPr>
          <p:nvPr>
            <p:ph idx="1"/>
          </p:nvPr>
        </p:nvSpPr>
        <p:spPr>
          <a:xfrm>
            <a:off x="2198370" y="1400884"/>
            <a:ext cx="5393361" cy="5457116"/>
          </a:xfrm>
        </p:spPr>
        <p:txBody>
          <a:bodyPr vert="horz" lIns="91440" tIns="45720" rIns="91440" bIns="45720" rtlCol="0" anchor="t">
            <a:normAutofit/>
          </a:bodyPr>
          <a:lstStyle/>
          <a:p>
            <a:pPr algn="just"/>
            <a:r>
              <a:rPr lang="hr-HR" sz="2200" dirty="0"/>
              <a:t>Sklopljen je dodatak ugovora kojim se rok isporuke (zbog rata u Ukrajini, koja je primarno tržište opreme) produžuje na </a:t>
            </a:r>
            <a:r>
              <a:rPr lang="hr-HR" sz="2200" u="sng" dirty="0"/>
              <a:t>210 dana</a:t>
            </a:r>
            <a:endParaRPr lang="en-US" dirty="0"/>
          </a:p>
          <a:p>
            <a:pPr algn="just"/>
            <a:endParaRPr lang="hr-HR" sz="2200" u="sng" dirty="0">
              <a:cs typeface="Calibri" panose="020F0502020204030204"/>
            </a:endParaRPr>
          </a:p>
          <a:p>
            <a:pPr algn="just"/>
            <a:r>
              <a:rPr lang="hr-HR" sz="2200" dirty="0"/>
              <a:t>Produženje roka isporuke predstavlja značajnu izmjenu ugovora, izmjenom su uvedeni uvjeti koji bi da su bili dio prvotnog postupka nabave, potencijalno dopustili privlačenje dodatnih sudionika</a:t>
            </a:r>
            <a:endParaRPr lang="hr-HR" sz="2200" dirty="0">
              <a:cs typeface="Calibri" panose="020F0502020204030204"/>
            </a:endParaRPr>
          </a:p>
          <a:p>
            <a:pPr algn="just"/>
            <a:r>
              <a:rPr lang="hr-HR" sz="2200" dirty="0"/>
              <a:t>Ekonomska ravnoteža se mijenja u korist ugovaratelja</a:t>
            </a:r>
            <a:endParaRPr lang="hr-HR" sz="2200" dirty="0">
              <a:cs typeface="Calibri" panose="020F0502020204030204"/>
            </a:endParaRPr>
          </a:p>
          <a:p>
            <a:pPr algn="just"/>
            <a:r>
              <a:rPr lang="hr-HR" sz="2200" dirty="0"/>
              <a:t>Određena je financijska korekcija prema točki 23. – 25% vrijednosti ugovora</a:t>
            </a:r>
            <a:endParaRPr lang="hr-HR" sz="2200" dirty="0">
              <a:cs typeface="Calibri" panose="020F0502020204030204"/>
            </a:endParaRPr>
          </a:p>
          <a:p>
            <a:endParaRPr lang="hr-HR" sz="2000" dirty="0"/>
          </a:p>
        </p:txBody>
      </p:sp>
      <p:pic>
        <p:nvPicPr>
          <p:cNvPr id="2" name="Picture 1">
            <a:extLst>
              <a:ext uri="{FF2B5EF4-FFF2-40B4-BE49-F238E27FC236}">
                <a16:creationId xmlns:a16="http://schemas.microsoft.com/office/drawing/2014/main" id="{EEF6F7A9-D292-816E-C89E-8A081D2A63F5}"/>
              </a:ext>
            </a:extLst>
          </p:cNvPr>
          <p:cNvPicPr>
            <a:picLocks noChangeAspect="1"/>
          </p:cNvPicPr>
          <p:nvPr/>
        </p:nvPicPr>
        <p:blipFill>
          <a:blip r:embed="rId2"/>
          <a:stretch>
            <a:fillRect/>
          </a:stretch>
        </p:blipFill>
        <p:spPr>
          <a:xfrm>
            <a:off x="7967194" y="205087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pic>
        <p:nvPicPr>
          <p:cNvPr id="4" name="Picture 3">
            <a:extLst>
              <a:ext uri="{FF2B5EF4-FFF2-40B4-BE49-F238E27FC236}">
                <a16:creationId xmlns:a16="http://schemas.microsoft.com/office/drawing/2014/main" id="{E6A63303-9749-8BAC-0FBB-6623B40E6E27}"/>
              </a:ext>
            </a:extLst>
          </p:cNvPr>
          <p:cNvPicPr>
            <a:picLocks noChangeAspect="1"/>
          </p:cNvPicPr>
          <p:nvPr/>
        </p:nvPicPr>
        <p:blipFill>
          <a:blip r:embed="rId3"/>
          <a:stretch>
            <a:fillRect/>
          </a:stretch>
        </p:blipFill>
        <p:spPr>
          <a:xfrm>
            <a:off x="352656" y="244557"/>
            <a:ext cx="3462828" cy="1042506"/>
          </a:xfrm>
          <a:prstGeom prst="rect">
            <a:avLst/>
          </a:prstGeom>
        </p:spPr>
      </p:pic>
    </p:spTree>
    <p:extLst>
      <p:ext uri="{BB962C8B-B14F-4D97-AF65-F5344CB8AC3E}">
        <p14:creationId xmlns:p14="http://schemas.microsoft.com/office/powerpoint/2010/main" val="36080608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C5C129-A7C3-BC0C-7B7B-A60B48ECD094}"/>
              </a:ext>
            </a:extLst>
          </p:cNvPr>
          <p:cNvPicPr>
            <a:picLocks noChangeAspect="1"/>
          </p:cNvPicPr>
          <p:nvPr/>
        </p:nvPicPr>
        <p:blipFill rotWithShape="1">
          <a:blip r:embed="rId3">
            <a:extLst>
              <a:ext uri="{28A0092B-C50C-407E-A947-70E740481C1C}">
                <a14:useLocalDpi xmlns:a14="http://schemas.microsoft.com/office/drawing/2010/main" val="0"/>
              </a:ext>
            </a:extLst>
          </a:blip>
          <a:srcRect r="11374" b="43605"/>
          <a:stretch/>
        </p:blipFill>
        <p:spPr>
          <a:xfrm>
            <a:off x="1791083" y="4890402"/>
            <a:ext cx="4576659" cy="1961023"/>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D080D899-A17D-578D-1F21-B6AF894E11BE}"/>
              </a:ext>
            </a:extLst>
          </p:cNvPr>
          <p:cNvPicPr>
            <a:picLocks noChangeAspect="1"/>
          </p:cNvPicPr>
          <p:nvPr/>
        </p:nvPicPr>
        <p:blipFill rotWithShape="1">
          <a:blip r:embed="rId4">
            <a:extLst>
              <a:ext uri="{28A0092B-C50C-407E-A947-70E740481C1C}">
                <a14:useLocalDpi xmlns:a14="http://schemas.microsoft.com/office/drawing/2010/main" val="0"/>
              </a:ext>
            </a:extLst>
          </a:blip>
          <a:srcRect r="7277"/>
          <a:stretch/>
        </p:blipFill>
        <p:spPr>
          <a:xfrm>
            <a:off x="1791083" y="1988875"/>
            <a:ext cx="4479199" cy="2638360"/>
          </a:xfrm>
          <a:prstGeom prst="rect">
            <a:avLst/>
          </a:prstGeom>
        </p:spPr>
      </p:pic>
      <p:sp>
        <p:nvSpPr>
          <p:cNvPr id="4" name="Title 3">
            <a:extLst>
              <a:ext uri="{FF2B5EF4-FFF2-40B4-BE49-F238E27FC236}">
                <a16:creationId xmlns:a16="http://schemas.microsoft.com/office/drawing/2014/main" id="{4EDF02A4-FD44-1D5F-A40D-038879996CB4}"/>
              </a:ext>
            </a:extLst>
          </p:cNvPr>
          <p:cNvSpPr txBox="1">
            <a:spLocks/>
          </p:cNvSpPr>
          <p:nvPr/>
        </p:nvSpPr>
        <p:spPr>
          <a:xfrm>
            <a:off x="5153025" y="315845"/>
            <a:ext cx="6200774" cy="568325"/>
          </a:xfrm>
          <a:prstGeom prst="rect">
            <a:avLst/>
          </a:prstGeom>
          <a:solidFill>
            <a:schemeClr val="accent1">
              <a:lumMod val="75000"/>
            </a:schemeClr>
          </a:solidFill>
        </p:spPr>
        <p:txBody>
          <a:bodyPr>
            <a:noAutofit/>
          </a:bodyPr>
          <a:lstStyle>
            <a:lvl1pPr algn="l" defTabSz="914400" rtl="0" eaLnBrk="1" latinLnBrk="0" hangingPunct="1">
              <a:lnSpc>
                <a:spcPct val="90000"/>
              </a:lnSpc>
              <a:spcBef>
                <a:spcPct val="0"/>
              </a:spcBef>
              <a:buNone/>
              <a:defRPr sz="4000" kern="1200">
                <a:solidFill>
                  <a:schemeClr val="accent1">
                    <a:lumMod val="75000"/>
                  </a:schemeClr>
                </a:solidFill>
                <a:latin typeface="+mn-lt"/>
                <a:ea typeface="+mj-ea"/>
                <a:cs typeface="+mj-cs"/>
              </a:defRPr>
            </a:lvl1pPr>
          </a:lstStyle>
          <a:p>
            <a:pPr algn="r"/>
            <a:r>
              <a:rPr lang="hr-HR" sz="3600" b="1" dirty="0">
                <a:solidFill>
                  <a:schemeClr val="bg1"/>
                </a:solidFill>
              </a:rPr>
              <a:t>KLJUČNI KORACI I OBAVEZE</a:t>
            </a:r>
            <a:endParaRPr lang="en-US" sz="3600" b="1" dirty="0">
              <a:solidFill>
                <a:schemeClr val="bg1"/>
              </a:solidFill>
            </a:endParaRPr>
          </a:p>
        </p:txBody>
      </p:sp>
      <p:pic>
        <p:nvPicPr>
          <p:cNvPr id="5" name="Picture 4">
            <a:extLst>
              <a:ext uri="{FF2B5EF4-FFF2-40B4-BE49-F238E27FC236}">
                <a16:creationId xmlns:a16="http://schemas.microsoft.com/office/drawing/2014/main" id="{0A91B493-577E-A0A8-B4F5-9AF3FE4FDB5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47862" y="77654"/>
            <a:ext cx="3463555" cy="1044709"/>
          </a:xfrm>
          <a:prstGeom prst="rect">
            <a:avLst/>
          </a:prstGeom>
        </p:spPr>
      </p:pic>
      <p:sp>
        <p:nvSpPr>
          <p:cNvPr id="6" name="Shape 162">
            <a:extLst>
              <a:ext uri="{FF2B5EF4-FFF2-40B4-BE49-F238E27FC236}">
                <a16:creationId xmlns:a16="http://schemas.microsoft.com/office/drawing/2014/main" id="{C541CD42-D22C-2D0B-0DAE-42E981C56CF5}"/>
              </a:ext>
            </a:extLst>
          </p:cNvPr>
          <p:cNvSpPr txBox="1">
            <a:spLocks/>
          </p:cNvSpPr>
          <p:nvPr/>
        </p:nvSpPr>
        <p:spPr>
          <a:xfrm>
            <a:off x="739711" y="3292967"/>
            <a:ext cx="2841710" cy="778563"/>
          </a:xfrm>
          <a:prstGeom prst="rect">
            <a:avLst/>
          </a:prstGeom>
        </p:spPr>
        <p:txBody>
          <a:bodyPr vert="horz" lIns="91425" tIns="91425" rIns="91425" bIns="91425"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4FA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endParaRPr lang="en" sz="2400" dirty="0">
              <a:solidFill>
                <a:srgbClr val="FF0000"/>
              </a:solidFill>
              <a:latin typeface="+mn-lt"/>
            </a:endParaRPr>
          </a:p>
        </p:txBody>
      </p:sp>
      <p:grpSp>
        <p:nvGrpSpPr>
          <p:cNvPr id="7" name="Group 6">
            <a:extLst>
              <a:ext uri="{FF2B5EF4-FFF2-40B4-BE49-F238E27FC236}">
                <a16:creationId xmlns:a16="http://schemas.microsoft.com/office/drawing/2014/main" id="{252D5A6B-16D2-86A8-EA72-216476EBFD3F}"/>
              </a:ext>
            </a:extLst>
          </p:cNvPr>
          <p:cNvGrpSpPr/>
          <p:nvPr/>
        </p:nvGrpSpPr>
        <p:grpSpPr>
          <a:xfrm>
            <a:off x="394786" y="1260001"/>
            <a:ext cx="11093667" cy="728673"/>
            <a:chOff x="624858" y="1591271"/>
            <a:chExt cx="7307790" cy="553389"/>
          </a:xfrm>
        </p:grpSpPr>
        <p:grpSp>
          <p:nvGrpSpPr>
            <p:cNvPr id="8" name="Shape 149">
              <a:extLst>
                <a:ext uri="{FF2B5EF4-FFF2-40B4-BE49-F238E27FC236}">
                  <a16:creationId xmlns:a16="http://schemas.microsoft.com/office/drawing/2014/main" id="{D9F268DB-0D91-8FAF-AE59-B5B1ABC2E578}"/>
                </a:ext>
              </a:extLst>
            </p:cNvPr>
            <p:cNvGrpSpPr/>
            <p:nvPr/>
          </p:nvGrpSpPr>
          <p:grpSpPr>
            <a:xfrm>
              <a:off x="624858" y="1591271"/>
              <a:ext cx="7307790" cy="553389"/>
              <a:chOff x="424810" y="1177875"/>
              <a:chExt cx="7307790" cy="603932"/>
            </a:xfrm>
          </p:grpSpPr>
          <p:sp>
            <p:nvSpPr>
              <p:cNvPr id="12" name="Shape 150">
                <a:extLst>
                  <a:ext uri="{FF2B5EF4-FFF2-40B4-BE49-F238E27FC236}">
                    <a16:creationId xmlns:a16="http://schemas.microsoft.com/office/drawing/2014/main" id="{FC433644-4CBE-AC57-C4EC-9A72BD319E4B}"/>
                  </a:ext>
                </a:extLst>
              </p:cNvPr>
              <p:cNvSpPr/>
              <p:nvPr/>
            </p:nvSpPr>
            <p:spPr>
              <a:xfrm>
                <a:off x="2587435" y="1236928"/>
                <a:ext cx="5145165" cy="471034"/>
              </a:xfrm>
              <a:prstGeom prst="rect">
                <a:avLst/>
              </a:prstGeom>
              <a:solidFill>
                <a:schemeClr val="bg1"/>
              </a:solidFill>
              <a:ln>
                <a:solidFill>
                  <a:schemeClr val="accent1">
                    <a:lumMod val="75000"/>
                  </a:schemeClr>
                </a:solidFill>
              </a:ln>
            </p:spPr>
            <p:txBody>
              <a:bodyPr lIns="91425" tIns="91425" rIns="91425" bIns="91425" anchor="ctr" anchorCtr="0">
                <a:noAutofit/>
              </a:bodyPr>
              <a:lstStyle/>
              <a:p>
                <a:pPr lvl="0">
                  <a:spcBef>
                    <a:spcPts val="0"/>
                  </a:spcBef>
                  <a:buNone/>
                </a:pPr>
                <a:endParaRPr sz="2400" dirty="0"/>
              </a:p>
            </p:txBody>
          </p:sp>
          <p:sp>
            <p:nvSpPr>
              <p:cNvPr id="13" name="Shape 151">
                <a:extLst>
                  <a:ext uri="{FF2B5EF4-FFF2-40B4-BE49-F238E27FC236}">
                    <a16:creationId xmlns:a16="http://schemas.microsoft.com/office/drawing/2014/main" id="{F79E3095-F749-6603-D130-03E436BD2F0E}"/>
                  </a:ext>
                </a:extLst>
              </p:cNvPr>
              <p:cNvSpPr/>
              <p:nvPr/>
            </p:nvSpPr>
            <p:spPr>
              <a:xfrm>
                <a:off x="424810" y="1177875"/>
                <a:ext cx="2297962" cy="603932"/>
              </a:xfrm>
              <a:prstGeom prst="homePlate">
                <a:avLst>
                  <a:gd name="adj" fmla="val 26719"/>
                </a:avLst>
              </a:prstGeom>
              <a:solidFill>
                <a:schemeClr val="accent1">
                  <a:lumMod val="75000"/>
                </a:schemeClr>
              </a:solidFill>
              <a:ln>
                <a:solidFill>
                  <a:schemeClr val="accent1">
                    <a:lumMod val="75000"/>
                  </a:schemeClr>
                </a:solidFill>
              </a:ln>
            </p:spPr>
            <p:txBody>
              <a:bodyPr lIns="91425" tIns="91425" rIns="91425" bIns="91425" anchor="ctr" anchorCtr="0">
                <a:noAutofit/>
              </a:bodyPr>
              <a:lstStyle/>
              <a:p>
                <a:pPr lvl="0">
                  <a:spcBef>
                    <a:spcPts val="0"/>
                  </a:spcBef>
                  <a:buNone/>
                </a:pPr>
                <a:endParaRPr dirty="0"/>
              </a:p>
            </p:txBody>
          </p:sp>
        </p:grpSp>
        <p:sp>
          <p:nvSpPr>
            <p:cNvPr id="9" name="Shape 152">
              <a:extLst>
                <a:ext uri="{FF2B5EF4-FFF2-40B4-BE49-F238E27FC236}">
                  <a16:creationId xmlns:a16="http://schemas.microsoft.com/office/drawing/2014/main" id="{2726F145-AC0D-841A-6DED-4F37919A7257}"/>
                </a:ext>
              </a:extLst>
            </p:cNvPr>
            <p:cNvSpPr txBox="1">
              <a:spLocks/>
            </p:cNvSpPr>
            <p:nvPr/>
          </p:nvSpPr>
          <p:spPr>
            <a:xfrm>
              <a:off x="1216363" y="1681475"/>
              <a:ext cx="1759330" cy="363979"/>
            </a:xfrm>
            <a:prstGeom prst="rect">
              <a:avLst/>
            </a:prstGeom>
          </p:spPr>
          <p:txBody>
            <a:bodyPr vert="horz" lIns="91425" tIns="91425" rIns="91425" bIns="91425"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4FA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hr-HR" sz="1800" dirty="0">
                  <a:solidFill>
                    <a:schemeClr val="bg1"/>
                  </a:solidFill>
                  <a:latin typeface="+mn-lt"/>
                </a:rPr>
                <a:t>Project reporting schedule</a:t>
              </a:r>
            </a:p>
          </p:txBody>
        </p:sp>
        <p:sp>
          <p:nvSpPr>
            <p:cNvPr id="10" name="Rectangle 9">
              <a:extLst>
                <a:ext uri="{FF2B5EF4-FFF2-40B4-BE49-F238E27FC236}">
                  <a16:creationId xmlns:a16="http://schemas.microsoft.com/office/drawing/2014/main" id="{5768D761-2330-CA9A-61D6-ACACF66C7B8F}"/>
                </a:ext>
              </a:extLst>
            </p:cNvPr>
            <p:cNvSpPr/>
            <p:nvPr/>
          </p:nvSpPr>
          <p:spPr>
            <a:xfrm>
              <a:off x="764208" y="1715944"/>
              <a:ext cx="407606" cy="31147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3</a:t>
              </a:r>
              <a:endParaRPr lang="en-US" dirty="0"/>
            </a:p>
          </p:txBody>
        </p:sp>
        <p:sp>
          <p:nvSpPr>
            <p:cNvPr id="11" name="TextBox 10">
              <a:extLst>
                <a:ext uri="{FF2B5EF4-FFF2-40B4-BE49-F238E27FC236}">
                  <a16:creationId xmlns:a16="http://schemas.microsoft.com/office/drawing/2014/main" id="{2AE78F09-302D-C7DC-49A0-2C6A79DDE5AE}"/>
                </a:ext>
              </a:extLst>
            </p:cNvPr>
            <p:cNvSpPr txBox="1"/>
            <p:nvPr/>
          </p:nvSpPr>
          <p:spPr>
            <a:xfrm>
              <a:off x="2975693" y="1733317"/>
              <a:ext cx="4625098" cy="257114"/>
            </a:xfrm>
            <a:prstGeom prst="rect">
              <a:avLst/>
            </a:prstGeom>
            <a:noFill/>
          </p:spPr>
          <p:txBody>
            <a:bodyPr wrap="square" rtlCol="0">
              <a:spAutoFit/>
            </a:bodyPr>
            <a:lstStyle/>
            <a:p>
              <a:r>
                <a:rPr lang="hr-HR" sz="1600" dirty="0">
                  <a:solidFill>
                    <a:srgbClr val="004FA8"/>
                  </a:solidFill>
                </a:rPr>
                <a:t>Ispunjava LP u suradnji s JS Project managerom</a:t>
              </a:r>
            </a:p>
          </p:txBody>
        </p:sp>
      </p:grpSp>
      <p:grpSp>
        <p:nvGrpSpPr>
          <p:cNvPr id="14" name="Group 13">
            <a:extLst>
              <a:ext uri="{FF2B5EF4-FFF2-40B4-BE49-F238E27FC236}">
                <a16:creationId xmlns:a16="http://schemas.microsoft.com/office/drawing/2014/main" id="{A383A853-4447-5059-0F7C-91A00ACA67E3}"/>
              </a:ext>
            </a:extLst>
          </p:cNvPr>
          <p:cNvGrpSpPr/>
          <p:nvPr/>
        </p:nvGrpSpPr>
        <p:grpSpPr>
          <a:xfrm>
            <a:off x="6367744" y="1960677"/>
            <a:ext cx="5084546" cy="901393"/>
            <a:chOff x="-1438221" y="2866755"/>
            <a:chExt cx="3782975" cy="1064898"/>
          </a:xfrm>
          <a:effectLst>
            <a:outerShdw blurRad="50800" dist="38100" dir="5400000" algn="t" rotWithShape="0">
              <a:prstClr val="black">
                <a:alpha val="40000"/>
              </a:prstClr>
            </a:outerShdw>
          </a:effectLst>
        </p:grpSpPr>
        <p:sp>
          <p:nvSpPr>
            <p:cNvPr id="15" name="Rectangle 14">
              <a:extLst>
                <a:ext uri="{FF2B5EF4-FFF2-40B4-BE49-F238E27FC236}">
                  <a16:creationId xmlns:a16="http://schemas.microsoft.com/office/drawing/2014/main" id="{17517EB4-4D59-0460-2BB1-9032C58D9EEB}"/>
                </a:ext>
              </a:extLst>
            </p:cNvPr>
            <p:cNvSpPr/>
            <p:nvPr/>
          </p:nvSpPr>
          <p:spPr>
            <a:xfrm>
              <a:off x="-1438221" y="2866755"/>
              <a:ext cx="3782975" cy="1064898"/>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dirty="0">
                  <a:solidFill>
                    <a:schemeClr val="accent1">
                      <a:lumMod val="40000"/>
                      <a:lumOff val="60000"/>
                    </a:schemeClr>
                  </a:solidFill>
                </a:rPr>
                <a:t>               </a:t>
              </a:r>
            </a:p>
          </p:txBody>
        </p:sp>
        <p:sp>
          <p:nvSpPr>
            <p:cNvPr id="16" name="Content Placeholder 10" descr="Information with solid fill">
              <a:extLst>
                <a:ext uri="{FF2B5EF4-FFF2-40B4-BE49-F238E27FC236}">
                  <a16:creationId xmlns:a16="http://schemas.microsoft.com/office/drawing/2014/main" id="{AB5870E8-48AC-4ACD-D60B-0F7FCAB33B59}"/>
                </a:ext>
              </a:extLst>
            </p:cNvPr>
            <p:cNvSpPr/>
            <p:nvPr/>
          </p:nvSpPr>
          <p:spPr>
            <a:xfrm>
              <a:off x="-1343605" y="3161604"/>
              <a:ext cx="269884" cy="391114"/>
            </a:xfrm>
            <a:custGeom>
              <a:avLst/>
              <a:gdLst>
                <a:gd name="connsiteX0" fmla="*/ 281831 w 563661"/>
                <a:gd name="connsiteY0" fmla="*/ 0 h 563661"/>
                <a:gd name="connsiteX1" fmla="*/ 0 w 563661"/>
                <a:gd name="connsiteY1" fmla="*/ 281831 h 563661"/>
                <a:gd name="connsiteX2" fmla="*/ 281831 w 563661"/>
                <a:gd name="connsiteY2" fmla="*/ 563662 h 563661"/>
                <a:gd name="connsiteX3" fmla="*/ 563662 w 563661"/>
                <a:gd name="connsiteY3" fmla="*/ 281831 h 563661"/>
                <a:gd name="connsiteX4" fmla="*/ 281831 w 563661"/>
                <a:gd name="connsiteY4" fmla="*/ 0 h 563661"/>
                <a:gd name="connsiteX5" fmla="*/ 266998 w 563661"/>
                <a:gd name="connsiteY5" fmla="*/ 74166 h 563661"/>
                <a:gd name="connsiteX6" fmla="*/ 304081 w 563661"/>
                <a:gd name="connsiteY6" fmla="*/ 111249 h 563661"/>
                <a:gd name="connsiteX7" fmla="*/ 266998 w 563661"/>
                <a:gd name="connsiteY7" fmla="*/ 148332 h 563661"/>
                <a:gd name="connsiteX8" fmla="*/ 229915 w 563661"/>
                <a:gd name="connsiteY8" fmla="*/ 111249 h 563661"/>
                <a:gd name="connsiteX9" fmla="*/ 266998 w 563661"/>
                <a:gd name="connsiteY9" fmla="*/ 74166 h 563661"/>
                <a:gd name="connsiteX10" fmla="*/ 355997 w 563661"/>
                <a:gd name="connsiteY10" fmla="*/ 489496 h 563661"/>
                <a:gd name="connsiteX11" fmla="*/ 207665 w 563661"/>
                <a:gd name="connsiteY11" fmla="*/ 489496 h 563661"/>
                <a:gd name="connsiteX12" fmla="*/ 207665 w 563661"/>
                <a:gd name="connsiteY12" fmla="*/ 444996 h 563661"/>
                <a:gd name="connsiteX13" fmla="*/ 259581 w 563661"/>
                <a:gd name="connsiteY13" fmla="*/ 444996 h 563661"/>
                <a:gd name="connsiteX14" fmla="*/ 259581 w 563661"/>
                <a:gd name="connsiteY14" fmla="*/ 222498 h 563661"/>
                <a:gd name="connsiteX15" fmla="*/ 215082 w 563661"/>
                <a:gd name="connsiteY15" fmla="*/ 222498 h 563661"/>
                <a:gd name="connsiteX16" fmla="*/ 215082 w 563661"/>
                <a:gd name="connsiteY16" fmla="*/ 177999 h 563661"/>
                <a:gd name="connsiteX17" fmla="*/ 304081 w 563661"/>
                <a:gd name="connsiteY17" fmla="*/ 177999 h 563661"/>
                <a:gd name="connsiteX18" fmla="*/ 304081 w 563661"/>
                <a:gd name="connsiteY18" fmla="*/ 222498 h 563661"/>
                <a:gd name="connsiteX19" fmla="*/ 304081 w 563661"/>
                <a:gd name="connsiteY19" fmla="*/ 444996 h 563661"/>
                <a:gd name="connsiteX20" fmla="*/ 355997 w 563661"/>
                <a:gd name="connsiteY20" fmla="*/ 444996 h 563661"/>
                <a:gd name="connsiteX21" fmla="*/ 355997 w 563661"/>
                <a:gd name="connsiteY21" fmla="*/ 489496 h 56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3661" h="563661">
                  <a:moveTo>
                    <a:pt x="281831" y="0"/>
                  </a:moveTo>
                  <a:cubicBezTo>
                    <a:pt x="126082" y="0"/>
                    <a:pt x="0" y="126082"/>
                    <a:pt x="0" y="281831"/>
                  </a:cubicBezTo>
                  <a:cubicBezTo>
                    <a:pt x="0" y="437580"/>
                    <a:pt x="126082" y="563662"/>
                    <a:pt x="281831" y="563662"/>
                  </a:cubicBezTo>
                  <a:cubicBezTo>
                    <a:pt x="437580" y="563662"/>
                    <a:pt x="563662" y="437580"/>
                    <a:pt x="563662" y="281831"/>
                  </a:cubicBezTo>
                  <a:cubicBezTo>
                    <a:pt x="563662" y="126082"/>
                    <a:pt x="437580" y="0"/>
                    <a:pt x="281831" y="0"/>
                  </a:cubicBezTo>
                  <a:close/>
                  <a:moveTo>
                    <a:pt x="266998" y="74166"/>
                  </a:moveTo>
                  <a:cubicBezTo>
                    <a:pt x="287764" y="74166"/>
                    <a:pt x="304081" y="90483"/>
                    <a:pt x="304081" y="111249"/>
                  </a:cubicBezTo>
                  <a:cubicBezTo>
                    <a:pt x="304081" y="132016"/>
                    <a:pt x="287764" y="148332"/>
                    <a:pt x="266998" y="148332"/>
                  </a:cubicBezTo>
                  <a:cubicBezTo>
                    <a:pt x="246231" y="148332"/>
                    <a:pt x="229915" y="132016"/>
                    <a:pt x="229915" y="111249"/>
                  </a:cubicBezTo>
                  <a:cubicBezTo>
                    <a:pt x="229915" y="90483"/>
                    <a:pt x="246231" y="74166"/>
                    <a:pt x="266998" y="74166"/>
                  </a:cubicBezTo>
                  <a:close/>
                  <a:moveTo>
                    <a:pt x="355997" y="489496"/>
                  </a:moveTo>
                  <a:lnTo>
                    <a:pt x="207665" y="489496"/>
                  </a:lnTo>
                  <a:lnTo>
                    <a:pt x="207665" y="444996"/>
                  </a:lnTo>
                  <a:lnTo>
                    <a:pt x="259581" y="444996"/>
                  </a:lnTo>
                  <a:lnTo>
                    <a:pt x="259581" y="222498"/>
                  </a:lnTo>
                  <a:lnTo>
                    <a:pt x="215082" y="222498"/>
                  </a:lnTo>
                  <a:lnTo>
                    <a:pt x="215082" y="177999"/>
                  </a:lnTo>
                  <a:lnTo>
                    <a:pt x="304081" y="177999"/>
                  </a:lnTo>
                  <a:lnTo>
                    <a:pt x="304081" y="222498"/>
                  </a:lnTo>
                  <a:lnTo>
                    <a:pt x="304081" y="444996"/>
                  </a:lnTo>
                  <a:lnTo>
                    <a:pt x="355997" y="444996"/>
                  </a:lnTo>
                  <a:lnTo>
                    <a:pt x="355997" y="489496"/>
                  </a:lnTo>
                  <a:close/>
                </a:path>
              </a:pathLst>
            </a:custGeom>
            <a:solidFill>
              <a:schemeClr val="accent1">
                <a:lumMod val="75000"/>
              </a:schemeClr>
            </a:solidFill>
            <a:ln w="7342" cap="flat">
              <a:noFill/>
              <a:prstDash val="solid"/>
              <a:miter/>
            </a:ln>
          </p:spPr>
          <p:txBody>
            <a:bodyPr rtlCol="0" anchor="ctr"/>
            <a:lstStyle/>
            <a:p>
              <a:endParaRPr lang="hr-HR" dirty="0">
                <a:solidFill>
                  <a:schemeClr val="bg1"/>
                </a:solidFill>
              </a:endParaRPr>
            </a:p>
          </p:txBody>
        </p:sp>
        <p:sp>
          <p:nvSpPr>
            <p:cNvPr id="17" name="TextBox 16">
              <a:extLst>
                <a:ext uri="{FF2B5EF4-FFF2-40B4-BE49-F238E27FC236}">
                  <a16:creationId xmlns:a16="http://schemas.microsoft.com/office/drawing/2014/main" id="{7397AA82-C6BB-D529-3508-598A1D4A4127}"/>
                </a:ext>
              </a:extLst>
            </p:cNvPr>
            <p:cNvSpPr txBox="1"/>
            <p:nvPr/>
          </p:nvSpPr>
          <p:spPr>
            <a:xfrm>
              <a:off x="-1001208" y="3066756"/>
              <a:ext cx="2998049" cy="618127"/>
            </a:xfrm>
            <a:prstGeom prst="rect">
              <a:avLst/>
            </a:prstGeom>
            <a:noFill/>
          </p:spPr>
          <p:txBody>
            <a:bodyPr wrap="square" rtlCol="0">
              <a:spAutoFit/>
            </a:bodyPr>
            <a:lstStyle/>
            <a:p>
              <a:pPr marL="285750" indent="-285750">
                <a:buFont typeface="Arial" panose="020B0604020202020204" pitchFamily="34" charset="0"/>
                <a:buChar char="•"/>
              </a:pPr>
              <a:r>
                <a:rPr lang="pl-PL" sz="1400" dirty="0">
                  <a:solidFill>
                    <a:schemeClr val="accent1">
                      <a:lumMod val="75000"/>
                    </a:schemeClr>
                  </a:solidFill>
                </a:rPr>
                <a:t>Ispunjava LP</a:t>
              </a:r>
            </a:p>
            <a:p>
              <a:pPr marL="285750" indent="-285750">
                <a:buFont typeface="Arial" panose="020B0604020202020204" pitchFamily="34" charset="0"/>
                <a:buChar char="•"/>
              </a:pPr>
              <a:r>
                <a:rPr lang="pl-PL" sz="1400" dirty="0">
                  <a:solidFill>
                    <a:schemeClr val="accent1">
                      <a:lumMod val="75000"/>
                    </a:schemeClr>
                  </a:solidFill>
                </a:rPr>
                <a:t>Periodi izvještavanja traju 4 mjeseca</a:t>
              </a:r>
            </a:p>
          </p:txBody>
        </p:sp>
      </p:grpSp>
      <p:grpSp>
        <p:nvGrpSpPr>
          <p:cNvPr id="18" name="Group 17">
            <a:extLst>
              <a:ext uri="{FF2B5EF4-FFF2-40B4-BE49-F238E27FC236}">
                <a16:creationId xmlns:a16="http://schemas.microsoft.com/office/drawing/2014/main" id="{4E94B6B7-2F1E-ACDD-7D1E-DBF52B5DDCAF}"/>
              </a:ext>
            </a:extLst>
          </p:cNvPr>
          <p:cNvGrpSpPr/>
          <p:nvPr/>
        </p:nvGrpSpPr>
        <p:grpSpPr>
          <a:xfrm>
            <a:off x="394786" y="4151513"/>
            <a:ext cx="11093667" cy="728672"/>
            <a:chOff x="624858" y="1591271"/>
            <a:chExt cx="7307789" cy="553389"/>
          </a:xfrm>
        </p:grpSpPr>
        <p:grpSp>
          <p:nvGrpSpPr>
            <p:cNvPr id="19" name="Shape 149">
              <a:extLst>
                <a:ext uri="{FF2B5EF4-FFF2-40B4-BE49-F238E27FC236}">
                  <a16:creationId xmlns:a16="http://schemas.microsoft.com/office/drawing/2014/main" id="{ADF42918-6ABA-584F-1CA1-FDC3A575D8E0}"/>
                </a:ext>
              </a:extLst>
            </p:cNvPr>
            <p:cNvGrpSpPr/>
            <p:nvPr/>
          </p:nvGrpSpPr>
          <p:grpSpPr>
            <a:xfrm>
              <a:off x="624858" y="1591271"/>
              <a:ext cx="7307789" cy="553389"/>
              <a:chOff x="424810" y="1177874"/>
              <a:chExt cx="7307789" cy="603932"/>
            </a:xfrm>
          </p:grpSpPr>
          <p:sp>
            <p:nvSpPr>
              <p:cNvPr id="23" name="Shape 150">
                <a:extLst>
                  <a:ext uri="{FF2B5EF4-FFF2-40B4-BE49-F238E27FC236}">
                    <a16:creationId xmlns:a16="http://schemas.microsoft.com/office/drawing/2014/main" id="{3B18BBF1-9F64-4DA7-5145-32C5B3A63AAB}"/>
                  </a:ext>
                </a:extLst>
              </p:cNvPr>
              <p:cNvSpPr/>
              <p:nvPr/>
            </p:nvSpPr>
            <p:spPr>
              <a:xfrm>
                <a:off x="2556146" y="1177876"/>
                <a:ext cx="5176453" cy="603930"/>
              </a:xfrm>
              <a:prstGeom prst="rect">
                <a:avLst/>
              </a:prstGeom>
              <a:solidFill>
                <a:schemeClr val="bg1"/>
              </a:solidFill>
              <a:ln>
                <a:solidFill>
                  <a:schemeClr val="accent1">
                    <a:lumMod val="75000"/>
                  </a:schemeClr>
                </a:solidFill>
              </a:ln>
            </p:spPr>
            <p:txBody>
              <a:bodyPr lIns="91425" tIns="91425" rIns="91425" bIns="91425" anchor="ctr" anchorCtr="0">
                <a:noAutofit/>
              </a:bodyPr>
              <a:lstStyle/>
              <a:p>
                <a:pPr lvl="0">
                  <a:spcBef>
                    <a:spcPts val="0"/>
                  </a:spcBef>
                  <a:buNone/>
                </a:pPr>
                <a:endParaRPr sz="2400" dirty="0"/>
              </a:p>
            </p:txBody>
          </p:sp>
          <p:sp>
            <p:nvSpPr>
              <p:cNvPr id="24" name="Shape 151">
                <a:extLst>
                  <a:ext uri="{FF2B5EF4-FFF2-40B4-BE49-F238E27FC236}">
                    <a16:creationId xmlns:a16="http://schemas.microsoft.com/office/drawing/2014/main" id="{133E8617-9CB8-41DC-2B8A-A933DCA1E5A3}"/>
                  </a:ext>
                </a:extLst>
              </p:cNvPr>
              <p:cNvSpPr/>
              <p:nvPr/>
            </p:nvSpPr>
            <p:spPr>
              <a:xfrm>
                <a:off x="424810" y="1177874"/>
                <a:ext cx="2297962" cy="603932"/>
              </a:xfrm>
              <a:prstGeom prst="homePlate">
                <a:avLst>
                  <a:gd name="adj" fmla="val 26719"/>
                </a:avLst>
              </a:prstGeom>
              <a:solidFill>
                <a:schemeClr val="accent1">
                  <a:lumMod val="75000"/>
                </a:schemeClr>
              </a:solidFill>
              <a:ln>
                <a:solidFill>
                  <a:schemeClr val="accent1">
                    <a:lumMod val="75000"/>
                  </a:schemeClr>
                </a:solidFill>
              </a:ln>
            </p:spPr>
            <p:txBody>
              <a:bodyPr lIns="91425" tIns="91425" rIns="91425" bIns="91425" anchor="ctr" anchorCtr="0">
                <a:noAutofit/>
              </a:bodyPr>
              <a:lstStyle/>
              <a:p>
                <a:pPr lvl="0">
                  <a:spcBef>
                    <a:spcPts val="0"/>
                  </a:spcBef>
                  <a:buNone/>
                </a:pPr>
                <a:endParaRPr dirty="0"/>
              </a:p>
            </p:txBody>
          </p:sp>
        </p:grpSp>
        <p:sp>
          <p:nvSpPr>
            <p:cNvPr id="20" name="Shape 152">
              <a:extLst>
                <a:ext uri="{FF2B5EF4-FFF2-40B4-BE49-F238E27FC236}">
                  <a16:creationId xmlns:a16="http://schemas.microsoft.com/office/drawing/2014/main" id="{2B1B18E0-D7B9-A677-5C21-1F34B661A94B}"/>
                </a:ext>
              </a:extLst>
            </p:cNvPr>
            <p:cNvSpPr txBox="1">
              <a:spLocks/>
            </p:cNvSpPr>
            <p:nvPr/>
          </p:nvSpPr>
          <p:spPr>
            <a:xfrm>
              <a:off x="1223667" y="1639213"/>
              <a:ext cx="1687823" cy="463072"/>
            </a:xfrm>
            <a:prstGeom prst="rect">
              <a:avLst/>
            </a:prstGeom>
          </p:spPr>
          <p:txBody>
            <a:bodyPr vert="horz" lIns="91425" tIns="91425" rIns="91425" bIns="91425"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i="0" kern="1200">
                  <a:solidFill>
                    <a:srgbClr val="004FA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b="0" i="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pl-PL" sz="1800" dirty="0">
                  <a:solidFill>
                    <a:schemeClr val="bg1"/>
                  </a:solidFill>
                  <a:latin typeface="+mn-lt"/>
                </a:rPr>
                <a:t>Bank details and Location of documents </a:t>
              </a:r>
            </a:p>
          </p:txBody>
        </p:sp>
        <p:sp>
          <p:nvSpPr>
            <p:cNvPr id="21" name="Rectangle 20">
              <a:extLst>
                <a:ext uri="{FF2B5EF4-FFF2-40B4-BE49-F238E27FC236}">
                  <a16:creationId xmlns:a16="http://schemas.microsoft.com/office/drawing/2014/main" id="{2D54C2A6-8BE8-14EE-8F0E-27291C3C1483}"/>
                </a:ext>
              </a:extLst>
            </p:cNvPr>
            <p:cNvSpPr/>
            <p:nvPr/>
          </p:nvSpPr>
          <p:spPr>
            <a:xfrm>
              <a:off x="764208" y="1718775"/>
              <a:ext cx="407606" cy="311473"/>
            </a:xfrm>
            <a:prstGeom prst="rect">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r-HR" dirty="0"/>
                <a:t>4</a:t>
              </a:r>
              <a:endParaRPr lang="en-US" dirty="0"/>
            </a:p>
          </p:txBody>
        </p:sp>
        <p:sp>
          <p:nvSpPr>
            <p:cNvPr id="22" name="TextBox 21">
              <a:extLst>
                <a:ext uri="{FF2B5EF4-FFF2-40B4-BE49-F238E27FC236}">
                  <a16:creationId xmlns:a16="http://schemas.microsoft.com/office/drawing/2014/main" id="{9CBB8AF3-4E61-605C-A769-1EB874808FF4}"/>
                </a:ext>
              </a:extLst>
            </p:cNvPr>
            <p:cNvSpPr txBox="1"/>
            <p:nvPr/>
          </p:nvSpPr>
          <p:spPr>
            <a:xfrm>
              <a:off x="2975692" y="1655561"/>
              <a:ext cx="4956954" cy="444106"/>
            </a:xfrm>
            <a:prstGeom prst="rect">
              <a:avLst/>
            </a:prstGeom>
            <a:noFill/>
          </p:spPr>
          <p:txBody>
            <a:bodyPr wrap="square" rtlCol="0">
              <a:spAutoFit/>
            </a:bodyPr>
            <a:lstStyle/>
            <a:p>
              <a:r>
                <a:rPr lang="hr-HR" sz="1600" dirty="0">
                  <a:solidFill>
                    <a:srgbClr val="004FA8"/>
                  </a:solidFill>
                </a:rPr>
                <a:t>U sekciji „Partner details” bankovne podatke ispunjava samo LP, dok lokaciju dokumenata ispunjavaju svi partneri</a:t>
              </a:r>
              <a:endParaRPr lang="en-US" sz="1600" dirty="0">
                <a:solidFill>
                  <a:srgbClr val="004FA8"/>
                </a:solidFill>
              </a:endParaRPr>
            </a:p>
          </p:txBody>
        </p:sp>
      </p:grpSp>
      <p:grpSp>
        <p:nvGrpSpPr>
          <p:cNvPr id="25" name="Group 24">
            <a:extLst>
              <a:ext uri="{FF2B5EF4-FFF2-40B4-BE49-F238E27FC236}">
                <a16:creationId xmlns:a16="http://schemas.microsoft.com/office/drawing/2014/main" id="{0CBC7F1A-B0E4-553D-DC6B-EF6F3C042761}"/>
              </a:ext>
            </a:extLst>
          </p:cNvPr>
          <p:cNvGrpSpPr/>
          <p:nvPr/>
        </p:nvGrpSpPr>
        <p:grpSpPr>
          <a:xfrm>
            <a:off x="6367742" y="4934513"/>
            <a:ext cx="5084547" cy="1406388"/>
            <a:chOff x="-418327" y="4831360"/>
            <a:chExt cx="3906326" cy="1252506"/>
          </a:xfrm>
          <a:effectLst>
            <a:outerShdw blurRad="50800" dist="38100" dir="5400000" algn="t" rotWithShape="0">
              <a:prstClr val="black">
                <a:alpha val="40000"/>
              </a:prstClr>
            </a:outerShdw>
          </a:effectLst>
        </p:grpSpPr>
        <p:sp>
          <p:nvSpPr>
            <p:cNvPr id="26" name="Rectangle 25">
              <a:extLst>
                <a:ext uri="{FF2B5EF4-FFF2-40B4-BE49-F238E27FC236}">
                  <a16:creationId xmlns:a16="http://schemas.microsoft.com/office/drawing/2014/main" id="{22D4A8E1-D5AE-6256-925B-A8D70345F75F}"/>
                </a:ext>
              </a:extLst>
            </p:cNvPr>
            <p:cNvSpPr/>
            <p:nvPr/>
          </p:nvSpPr>
          <p:spPr>
            <a:xfrm>
              <a:off x="-418327" y="4831360"/>
              <a:ext cx="3906326" cy="125250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r-HR" dirty="0">
                  <a:solidFill>
                    <a:schemeClr val="accent1">
                      <a:lumMod val="40000"/>
                      <a:lumOff val="60000"/>
                    </a:schemeClr>
                  </a:solidFill>
                </a:rPr>
                <a:t>               </a:t>
              </a:r>
            </a:p>
          </p:txBody>
        </p:sp>
        <p:sp>
          <p:nvSpPr>
            <p:cNvPr id="27" name="TextBox 26">
              <a:extLst>
                <a:ext uri="{FF2B5EF4-FFF2-40B4-BE49-F238E27FC236}">
                  <a16:creationId xmlns:a16="http://schemas.microsoft.com/office/drawing/2014/main" id="{48938682-3B7A-3101-3BCD-AED1086BD0C7}"/>
                </a:ext>
              </a:extLst>
            </p:cNvPr>
            <p:cNvSpPr txBox="1"/>
            <p:nvPr/>
          </p:nvSpPr>
          <p:spPr>
            <a:xfrm>
              <a:off x="32936" y="5042283"/>
              <a:ext cx="3379394" cy="1041583"/>
            </a:xfrm>
            <a:prstGeom prst="rect">
              <a:avLst/>
            </a:prstGeom>
            <a:noFill/>
          </p:spPr>
          <p:txBody>
            <a:bodyPr wrap="square" rtlCol="0">
              <a:spAutoFit/>
            </a:bodyPr>
            <a:lstStyle/>
            <a:p>
              <a:pPr marL="285750" indent="-285750">
                <a:buFont typeface="Arial" panose="020B0604020202020204" pitchFamily="34" charset="0"/>
                <a:buChar char="•"/>
              </a:pPr>
              <a:r>
                <a:rPr lang="pl-PL" sz="1400" dirty="0">
                  <a:solidFill>
                    <a:schemeClr val="accent1">
                      <a:lumMod val="75000"/>
                    </a:schemeClr>
                  </a:solidFill>
                </a:rPr>
                <a:t>Bankovne podatke popuniti zbog isplate pretfinanciranja</a:t>
              </a:r>
            </a:p>
            <a:p>
              <a:pPr marL="285750" indent="-285750">
                <a:buFont typeface="Arial" panose="020B0604020202020204" pitchFamily="34" charset="0"/>
                <a:buChar char="•"/>
              </a:pPr>
              <a:r>
                <a:rPr lang="pl-PL" sz="1400" dirty="0">
                  <a:solidFill>
                    <a:schemeClr val="accent1">
                      <a:lumMod val="75000"/>
                    </a:schemeClr>
                  </a:solidFill>
                </a:rPr>
                <a:t>Dodaje ih korisnik koji je kreirao aplikaciju</a:t>
              </a:r>
            </a:p>
            <a:p>
              <a:pPr marL="285750" indent="-285750">
                <a:buFont typeface="Arial" panose="020B0604020202020204" pitchFamily="34" charset="0"/>
                <a:buChar char="•"/>
              </a:pPr>
              <a:r>
                <a:rPr lang="pl-PL" sz="1400" dirty="0">
                  <a:solidFill>
                    <a:schemeClr val="accent1">
                      <a:lumMod val="75000"/>
                    </a:schemeClr>
                  </a:solidFill>
                </a:rPr>
                <a:t>Ako se mijenja račun ili banka, ažurirati podatke ovdje</a:t>
              </a:r>
            </a:p>
            <a:p>
              <a:pPr marL="285750" indent="-285750">
                <a:buFont typeface="Arial" panose="020B0604020202020204" pitchFamily="34" charset="0"/>
                <a:buChar char="•"/>
              </a:pPr>
              <a:endParaRPr lang="pl-PL" sz="1400" dirty="0">
                <a:solidFill>
                  <a:schemeClr val="accent1">
                    <a:lumMod val="75000"/>
                  </a:schemeClr>
                </a:solidFill>
              </a:endParaRPr>
            </a:p>
          </p:txBody>
        </p:sp>
      </p:grpSp>
      <p:sp>
        <p:nvSpPr>
          <p:cNvPr id="28" name="Content Placeholder 10" descr="Information with solid fill">
            <a:extLst>
              <a:ext uri="{FF2B5EF4-FFF2-40B4-BE49-F238E27FC236}">
                <a16:creationId xmlns:a16="http://schemas.microsoft.com/office/drawing/2014/main" id="{A8DE9CA0-7E0E-F60F-A532-AC67D5E316FB}"/>
              </a:ext>
            </a:extLst>
          </p:cNvPr>
          <p:cNvSpPr/>
          <p:nvPr/>
        </p:nvSpPr>
        <p:spPr>
          <a:xfrm>
            <a:off x="6494914" y="5250249"/>
            <a:ext cx="362740" cy="331062"/>
          </a:xfrm>
          <a:custGeom>
            <a:avLst/>
            <a:gdLst>
              <a:gd name="connsiteX0" fmla="*/ 281831 w 563661"/>
              <a:gd name="connsiteY0" fmla="*/ 0 h 563661"/>
              <a:gd name="connsiteX1" fmla="*/ 0 w 563661"/>
              <a:gd name="connsiteY1" fmla="*/ 281831 h 563661"/>
              <a:gd name="connsiteX2" fmla="*/ 281831 w 563661"/>
              <a:gd name="connsiteY2" fmla="*/ 563662 h 563661"/>
              <a:gd name="connsiteX3" fmla="*/ 563662 w 563661"/>
              <a:gd name="connsiteY3" fmla="*/ 281831 h 563661"/>
              <a:gd name="connsiteX4" fmla="*/ 281831 w 563661"/>
              <a:gd name="connsiteY4" fmla="*/ 0 h 563661"/>
              <a:gd name="connsiteX5" fmla="*/ 266998 w 563661"/>
              <a:gd name="connsiteY5" fmla="*/ 74166 h 563661"/>
              <a:gd name="connsiteX6" fmla="*/ 304081 w 563661"/>
              <a:gd name="connsiteY6" fmla="*/ 111249 h 563661"/>
              <a:gd name="connsiteX7" fmla="*/ 266998 w 563661"/>
              <a:gd name="connsiteY7" fmla="*/ 148332 h 563661"/>
              <a:gd name="connsiteX8" fmla="*/ 229915 w 563661"/>
              <a:gd name="connsiteY8" fmla="*/ 111249 h 563661"/>
              <a:gd name="connsiteX9" fmla="*/ 266998 w 563661"/>
              <a:gd name="connsiteY9" fmla="*/ 74166 h 563661"/>
              <a:gd name="connsiteX10" fmla="*/ 355997 w 563661"/>
              <a:gd name="connsiteY10" fmla="*/ 489496 h 563661"/>
              <a:gd name="connsiteX11" fmla="*/ 207665 w 563661"/>
              <a:gd name="connsiteY11" fmla="*/ 489496 h 563661"/>
              <a:gd name="connsiteX12" fmla="*/ 207665 w 563661"/>
              <a:gd name="connsiteY12" fmla="*/ 444996 h 563661"/>
              <a:gd name="connsiteX13" fmla="*/ 259581 w 563661"/>
              <a:gd name="connsiteY13" fmla="*/ 444996 h 563661"/>
              <a:gd name="connsiteX14" fmla="*/ 259581 w 563661"/>
              <a:gd name="connsiteY14" fmla="*/ 222498 h 563661"/>
              <a:gd name="connsiteX15" fmla="*/ 215082 w 563661"/>
              <a:gd name="connsiteY15" fmla="*/ 222498 h 563661"/>
              <a:gd name="connsiteX16" fmla="*/ 215082 w 563661"/>
              <a:gd name="connsiteY16" fmla="*/ 177999 h 563661"/>
              <a:gd name="connsiteX17" fmla="*/ 304081 w 563661"/>
              <a:gd name="connsiteY17" fmla="*/ 177999 h 563661"/>
              <a:gd name="connsiteX18" fmla="*/ 304081 w 563661"/>
              <a:gd name="connsiteY18" fmla="*/ 222498 h 563661"/>
              <a:gd name="connsiteX19" fmla="*/ 304081 w 563661"/>
              <a:gd name="connsiteY19" fmla="*/ 444996 h 563661"/>
              <a:gd name="connsiteX20" fmla="*/ 355997 w 563661"/>
              <a:gd name="connsiteY20" fmla="*/ 444996 h 563661"/>
              <a:gd name="connsiteX21" fmla="*/ 355997 w 563661"/>
              <a:gd name="connsiteY21" fmla="*/ 489496 h 56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3661" h="563661">
                <a:moveTo>
                  <a:pt x="281831" y="0"/>
                </a:moveTo>
                <a:cubicBezTo>
                  <a:pt x="126082" y="0"/>
                  <a:pt x="0" y="126082"/>
                  <a:pt x="0" y="281831"/>
                </a:cubicBezTo>
                <a:cubicBezTo>
                  <a:pt x="0" y="437580"/>
                  <a:pt x="126082" y="563662"/>
                  <a:pt x="281831" y="563662"/>
                </a:cubicBezTo>
                <a:cubicBezTo>
                  <a:pt x="437580" y="563662"/>
                  <a:pt x="563662" y="437580"/>
                  <a:pt x="563662" y="281831"/>
                </a:cubicBezTo>
                <a:cubicBezTo>
                  <a:pt x="563662" y="126082"/>
                  <a:pt x="437580" y="0"/>
                  <a:pt x="281831" y="0"/>
                </a:cubicBezTo>
                <a:close/>
                <a:moveTo>
                  <a:pt x="266998" y="74166"/>
                </a:moveTo>
                <a:cubicBezTo>
                  <a:pt x="287764" y="74166"/>
                  <a:pt x="304081" y="90483"/>
                  <a:pt x="304081" y="111249"/>
                </a:cubicBezTo>
                <a:cubicBezTo>
                  <a:pt x="304081" y="132016"/>
                  <a:pt x="287764" y="148332"/>
                  <a:pt x="266998" y="148332"/>
                </a:cubicBezTo>
                <a:cubicBezTo>
                  <a:pt x="246231" y="148332"/>
                  <a:pt x="229915" y="132016"/>
                  <a:pt x="229915" y="111249"/>
                </a:cubicBezTo>
                <a:cubicBezTo>
                  <a:pt x="229915" y="90483"/>
                  <a:pt x="246231" y="74166"/>
                  <a:pt x="266998" y="74166"/>
                </a:cubicBezTo>
                <a:close/>
                <a:moveTo>
                  <a:pt x="355997" y="489496"/>
                </a:moveTo>
                <a:lnTo>
                  <a:pt x="207665" y="489496"/>
                </a:lnTo>
                <a:lnTo>
                  <a:pt x="207665" y="444996"/>
                </a:lnTo>
                <a:lnTo>
                  <a:pt x="259581" y="444996"/>
                </a:lnTo>
                <a:lnTo>
                  <a:pt x="259581" y="222498"/>
                </a:lnTo>
                <a:lnTo>
                  <a:pt x="215082" y="222498"/>
                </a:lnTo>
                <a:lnTo>
                  <a:pt x="215082" y="177999"/>
                </a:lnTo>
                <a:lnTo>
                  <a:pt x="304081" y="177999"/>
                </a:lnTo>
                <a:lnTo>
                  <a:pt x="304081" y="222498"/>
                </a:lnTo>
                <a:lnTo>
                  <a:pt x="304081" y="444996"/>
                </a:lnTo>
                <a:lnTo>
                  <a:pt x="355997" y="444996"/>
                </a:lnTo>
                <a:lnTo>
                  <a:pt x="355997" y="489496"/>
                </a:lnTo>
                <a:close/>
              </a:path>
            </a:pathLst>
          </a:custGeom>
          <a:solidFill>
            <a:schemeClr val="accent1">
              <a:lumMod val="75000"/>
            </a:schemeClr>
          </a:solidFill>
          <a:ln w="7342" cap="flat">
            <a:noFill/>
            <a:prstDash val="solid"/>
            <a:miter/>
          </a:ln>
        </p:spPr>
        <p:txBody>
          <a:bodyPr rtlCol="0" anchor="ctr"/>
          <a:lstStyle/>
          <a:p>
            <a:endParaRPr lang="hr-HR" dirty="0">
              <a:solidFill>
                <a:schemeClr val="bg1"/>
              </a:solidFill>
            </a:endParaRPr>
          </a:p>
        </p:txBody>
      </p:sp>
    </p:spTree>
    <p:extLst>
      <p:ext uri="{BB962C8B-B14F-4D97-AF65-F5344CB8AC3E}">
        <p14:creationId xmlns:p14="http://schemas.microsoft.com/office/powerpoint/2010/main" val="26037826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F84C4-CE06-0310-6A59-232114927814}"/>
              </a:ext>
            </a:extLst>
          </p:cNvPr>
          <p:cNvSpPr>
            <a:spLocks noGrp="1"/>
          </p:cNvSpPr>
          <p:nvPr>
            <p:ph type="title"/>
          </p:nvPr>
        </p:nvSpPr>
        <p:spPr>
          <a:xfrm>
            <a:off x="5894962" y="479493"/>
            <a:ext cx="5458838" cy="1325563"/>
          </a:xfrm>
        </p:spPr>
        <p:txBody>
          <a:bodyPr>
            <a:normAutofit/>
          </a:bodyPr>
          <a:lstStyle/>
          <a:p>
            <a:r>
              <a:rPr lang="hr-HR" sz="2800" b="1" dirty="0"/>
              <a:t>Primjer 6 – izvršenje ugovora</a:t>
            </a:r>
          </a:p>
        </p:txBody>
      </p:sp>
      <p:pic>
        <p:nvPicPr>
          <p:cNvPr id="4" name="Picture 3">
            <a:extLst>
              <a:ext uri="{FF2B5EF4-FFF2-40B4-BE49-F238E27FC236}">
                <a16:creationId xmlns:a16="http://schemas.microsoft.com/office/drawing/2014/main" id="{DD56FDCC-E0A7-9036-80D5-29094DE28619}"/>
              </a:ext>
            </a:extLst>
          </p:cNvPr>
          <p:cNvPicPr>
            <a:picLocks noChangeAspect="1"/>
          </p:cNvPicPr>
          <p:nvPr/>
        </p:nvPicPr>
        <p:blipFill>
          <a:blip r:embed="rId3"/>
          <a:stretch>
            <a:fillRect/>
          </a:stretch>
        </p:blipFill>
        <p:spPr>
          <a:xfrm>
            <a:off x="697929" y="1850776"/>
            <a:ext cx="4777381" cy="4765438"/>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sp>
        <p:nvSpPr>
          <p:cNvPr id="3" name="Content Placeholder 2">
            <a:extLst>
              <a:ext uri="{FF2B5EF4-FFF2-40B4-BE49-F238E27FC236}">
                <a16:creationId xmlns:a16="http://schemas.microsoft.com/office/drawing/2014/main" id="{4A66DC1B-1FA2-5DC1-6114-76411D60B7B4}"/>
              </a:ext>
            </a:extLst>
          </p:cNvPr>
          <p:cNvSpPr>
            <a:spLocks noGrp="1"/>
          </p:cNvSpPr>
          <p:nvPr>
            <p:ph idx="1"/>
          </p:nvPr>
        </p:nvSpPr>
        <p:spPr>
          <a:xfrm>
            <a:off x="5475310" y="1807747"/>
            <a:ext cx="5458838" cy="4192520"/>
          </a:xfrm>
        </p:spPr>
        <p:txBody>
          <a:bodyPr vert="horz" lIns="91440" tIns="45720" rIns="91440" bIns="45720" rtlCol="0" anchor="t">
            <a:noAutofit/>
          </a:bodyPr>
          <a:lstStyle/>
          <a:p>
            <a:pPr algn="just"/>
            <a:r>
              <a:rPr lang="hr-HR" sz="2200" dirty="0"/>
              <a:t>Otvoreni postupak male vrijednosti, predmeta „Biciklistička oprema”</a:t>
            </a:r>
            <a:endParaRPr lang="hr-HR" sz="2200" dirty="0">
              <a:cs typeface="Calibri"/>
            </a:endParaRPr>
          </a:p>
          <a:p>
            <a:pPr algn="just"/>
            <a:r>
              <a:rPr lang="hr-HR" sz="2200" dirty="0"/>
              <a:t>Postupak je podijeljen na 4 grupe</a:t>
            </a:r>
            <a:endParaRPr lang="hr-HR" sz="2200" dirty="0">
              <a:ea typeface="Calibri"/>
              <a:cs typeface="Calibri"/>
            </a:endParaRPr>
          </a:p>
          <a:p>
            <a:pPr algn="just"/>
            <a:r>
              <a:rPr lang="hr-HR" sz="2200" dirty="0"/>
              <a:t>Grupa 1 – bicikli </a:t>
            </a:r>
            <a:endParaRPr lang="hr-HR" sz="2200" dirty="0">
              <a:ea typeface="Calibri"/>
              <a:cs typeface="Calibri"/>
            </a:endParaRPr>
          </a:p>
          <a:p>
            <a:pPr lvl="1" algn="just"/>
            <a:r>
              <a:rPr lang="hr-HR" sz="2200" err="1"/>
              <a:t>DoN</a:t>
            </a:r>
            <a:r>
              <a:rPr lang="hr-HR" sz="2200" dirty="0"/>
              <a:t> (tehničke specifikacije) – kotači veličine 26-28”</a:t>
            </a:r>
            <a:endParaRPr lang="hr-HR" sz="2200" dirty="0">
              <a:ea typeface="Calibri"/>
              <a:cs typeface="Calibri"/>
            </a:endParaRPr>
          </a:p>
          <a:p>
            <a:pPr lvl="1" algn="just"/>
            <a:r>
              <a:rPr lang="hr-HR" sz="2200" dirty="0"/>
              <a:t>Ponuda – model bicikla s kotačima od 28”</a:t>
            </a:r>
            <a:endParaRPr lang="hr-HR" sz="2200" dirty="0">
              <a:ea typeface="Calibri"/>
              <a:cs typeface="Calibri"/>
            </a:endParaRPr>
          </a:p>
          <a:p>
            <a:pPr lvl="1" algn="just"/>
            <a:r>
              <a:rPr lang="hr-HR" sz="2200" dirty="0"/>
              <a:t>Račun – drugi model bicikla s kotačima od 29”</a:t>
            </a:r>
            <a:endParaRPr lang="hr-HR" sz="2200" dirty="0">
              <a:ea typeface="Calibri"/>
              <a:cs typeface="Calibri"/>
            </a:endParaRPr>
          </a:p>
          <a:p>
            <a:pPr marL="228600" lvl="1" algn="just">
              <a:spcBef>
                <a:spcPts val="1000"/>
              </a:spcBef>
            </a:pPr>
            <a:r>
              <a:rPr lang="hr-HR" sz="2200" dirty="0"/>
              <a:t>Određena je financijska korekcija od 25% na vrijednost grupe 1</a:t>
            </a:r>
            <a:endParaRPr lang="hr-HR" sz="2200" dirty="0">
              <a:ea typeface="Calibri"/>
              <a:cs typeface="Calibri"/>
            </a:endParaRPr>
          </a:p>
        </p:txBody>
      </p:sp>
      <p:pic>
        <p:nvPicPr>
          <p:cNvPr id="5" name="Picture 4">
            <a:extLst>
              <a:ext uri="{FF2B5EF4-FFF2-40B4-BE49-F238E27FC236}">
                <a16:creationId xmlns:a16="http://schemas.microsoft.com/office/drawing/2014/main" id="{4D16909D-7708-9FCA-54E1-D7BF75FFC674}"/>
              </a:ext>
            </a:extLst>
          </p:cNvPr>
          <p:cNvPicPr>
            <a:picLocks noChangeAspect="1"/>
          </p:cNvPicPr>
          <p:nvPr/>
        </p:nvPicPr>
        <p:blipFill>
          <a:blip r:embed="rId4"/>
          <a:stretch>
            <a:fillRect/>
          </a:stretch>
        </p:blipFill>
        <p:spPr>
          <a:xfrm>
            <a:off x="490894" y="370287"/>
            <a:ext cx="3462828" cy="1042506"/>
          </a:xfrm>
          <a:prstGeom prst="rect">
            <a:avLst/>
          </a:prstGeom>
        </p:spPr>
      </p:pic>
    </p:spTree>
    <p:extLst>
      <p:ext uri="{BB962C8B-B14F-4D97-AF65-F5344CB8AC3E}">
        <p14:creationId xmlns:p14="http://schemas.microsoft.com/office/powerpoint/2010/main" val="22738462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7BE53-5942-7B02-B2DC-4D371A8872DC}"/>
              </a:ext>
            </a:extLst>
          </p:cNvPr>
          <p:cNvSpPr>
            <a:spLocks noGrp="1"/>
          </p:cNvSpPr>
          <p:nvPr>
            <p:ph type="title"/>
          </p:nvPr>
        </p:nvSpPr>
        <p:spPr>
          <a:xfrm>
            <a:off x="804672" y="2023236"/>
            <a:ext cx="3659777" cy="2820908"/>
          </a:xfrm>
        </p:spPr>
        <p:txBody>
          <a:bodyPr>
            <a:normAutofit/>
          </a:bodyPr>
          <a:lstStyle/>
          <a:p>
            <a:r>
              <a:rPr lang="hr-HR" sz="4000" b="1" dirty="0">
                <a:solidFill>
                  <a:schemeClr val="tx2"/>
                </a:solidFill>
              </a:rPr>
              <a:t>Pravni lijek </a:t>
            </a:r>
            <a:br>
              <a:rPr lang="hr-HR" sz="4000" b="1" dirty="0">
                <a:solidFill>
                  <a:schemeClr val="tx2"/>
                </a:solidFill>
              </a:rPr>
            </a:br>
            <a:r>
              <a:rPr lang="hr-HR" sz="2000" b="1" dirty="0">
                <a:solidFill>
                  <a:schemeClr val="tx2"/>
                </a:solidFill>
              </a:rPr>
              <a:t>(za hrvatske projektne partnere)</a:t>
            </a:r>
          </a:p>
        </p:txBody>
      </p:sp>
      <p:graphicFrame>
        <p:nvGraphicFramePr>
          <p:cNvPr id="6" name="Diagram 5">
            <a:extLst>
              <a:ext uri="{FF2B5EF4-FFF2-40B4-BE49-F238E27FC236}">
                <a16:creationId xmlns:a16="http://schemas.microsoft.com/office/drawing/2014/main" id="{AE98F507-1E3E-4251-D247-FF20C3F76C30}"/>
              </a:ext>
            </a:extLst>
          </p:cNvPr>
          <p:cNvGraphicFramePr/>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0E364C9A-3C44-EAD9-95E5-31A85AA628E5}"/>
              </a:ext>
            </a:extLst>
          </p:cNvPr>
          <p:cNvPicPr>
            <a:picLocks noChangeAspect="1"/>
          </p:cNvPicPr>
          <p:nvPr/>
        </p:nvPicPr>
        <p:blipFill>
          <a:blip r:embed="rId7"/>
          <a:stretch>
            <a:fillRect/>
          </a:stretch>
        </p:blipFill>
        <p:spPr>
          <a:xfrm>
            <a:off x="444096" y="434400"/>
            <a:ext cx="3462828" cy="1042506"/>
          </a:xfrm>
          <a:prstGeom prst="rect">
            <a:avLst/>
          </a:prstGeom>
        </p:spPr>
      </p:pic>
    </p:spTree>
    <p:extLst>
      <p:ext uri="{BB962C8B-B14F-4D97-AF65-F5344CB8AC3E}">
        <p14:creationId xmlns:p14="http://schemas.microsoft.com/office/powerpoint/2010/main" val="13505066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41950-DD90-F3E2-6915-E6F60CCF4915}"/>
              </a:ext>
            </a:extLst>
          </p:cNvPr>
          <p:cNvSpPr>
            <a:spLocks noGrp="1"/>
          </p:cNvSpPr>
          <p:nvPr>
            <p:ph type="title"/>
          </p:nvPr>
        </p:nvSpPr>
        <p:spPr>
          <a:xfrm>
            <a:off x="5255260" y="1188637"/>
            <a:ext cx="5852711" cy="1597228"/>
          </a:xfrm>
        </p:spPr>
        <p:txBody>
          <a:bodyPr>
            <a:normAutofit/>
          </a:bodyPr>
          <a:lstStyle/>
          <a:p>
            <a:r>
              <a:rPr lang="hr-HR" sz="6000" b="1" dirty="0"/>
              <a:t>Prijevare</a:t>
            </a:r>
            <a:r>
              <a:rPr lang="hr-HR" sz="6000" dirty="0"/>
              <a:t> </a:t>
            </a:r>
          </a:p>
        </p:txBody>
      </p:sp>
      <p:pic>
        <p:nvPicPr>
          <p:cNvPr id="5" name="Graphic 4" descr="Jail outline">
            <a:extLst>
              <a:ext uri="{FF2B5EF4-FFF2-40B4-BE49-F238E27FC236}">
                <a16:creationId xmlns:a16="http://schemas.microsoft.com/office/drawing/2014/main" id="{3417AC80-B6BF-625F-4EBE-8EB48AEDC3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3357" y="1700588"/>
            <a:ext cx="3533985" cy="3533985"/>
          </a:xfrm>
          <a:prstGeom prst="rect">
            <a:avLst/>
          </a:prstGeom>
        </p:spPr>
      </p:pic>
      <p:sp>
        <p:nvSpPr>
          <p:cNvPr id="3" name="Content Placeholder 2">
            <a:extLst>
              <a:ext uri="{FF2B5EF4-FFF2-40B4-BE49-F238E27FC236}">
                <a16:creationId xmlns:a16="http://schemas.microsoft.com/office/drawing/2014/main" id="{8E736106-11AC-8777-6F98-47118C4CC25A}"/>
              </a:ext>
            </a:extLst>
          </p:cNvPr>
          <p:cNvSpPr>
            <a:spLocks noGrp="1"/>
          </p:cNvSpPr>
          <p:nvPr>
            <p:ph idx="1"/>
          </p:nvPr>
        </p:nvSpPr>
        <p:spPr>
          <a:xfrm>
            <a:off x="5255260" y="2998278"/>
            <a:ext cx="4428236" cy="2728198"/>
          </a:xfrm>
        </p:spPr>
        <p:txBody>
          <a:bodyPr anchor="t">
            <a:normAutofit/>
          </a:bodyPr>
          <a:lstStyle/>
          <a:p>
            <a:pPr marL="0" indent="0">
              <a:buNone/>
            </a:pPr>
            <a:r>
              <a:rPr lang="hr-HR" sz="2000" dirty="0"/>
              <a:t>Nepravilnost zbog koje dolazi do pokretanja upravnog ili sudskog postupka na nacionalnoj razini kako bi se utvrdilo postojanje postupanja s namjerom</a:t>
            </a:r>
          </a:p>
        </p:txBody>
      </p:sp>
      <p:pic>
        <p:nvPicPr>
          <p:cNvPr id="4" name="Picture 3">
            <a:extLst>
              <a:ext uri="{FF2B5EF4-FFF2-40B4-BE49-F238E27FC236}">
                <a16:creationId xmlns:a16="http://schemas.microsoft.com/office/drawing/2014/main" id="{84008994-BAA1-6D4C-1D75-7EA9446C8EE5}"/>
              </a:ext>
            </a:extLst>
          </p:cNvPr>
          <p:cNvPicPr>
            <a:picLocks noChangeAspect="1"/>
          </p:cNvPicPr>
          <p:nvPr/>
        </p:nvPicPr>
        <p:blipFill>
          <a:blip r:embed="rId4"/>
          <a:stretch>
            <a:fillRect/>
          </a:stretch>
        </p:blipFill>
        <p:spPr>
          <a:xfrm>
            <a:off x="466956" y="347427"/>
            <a:ext cx="3462828" cy="1042506"/>
          </a:xfrm>
          <a:prstGeom prst="rect">
            <a:avLst/>
          </a:prstGeom>
        </p:spPr>
      </p:pic>
    </p:spTree>
    <p:extLst>
      <p:ext uri="{BB962C8B-B14F-4D97-AF65-F5344CB8AC3E}">
        <p14:creationId xmlns:p14="http://schemas.microsoft.com/office/powerpoint/2010/main" val="231681444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3F84C4-CE06-0310-6A59-232114927814}"/>
              </a:ext>
            </a:extLst>
          </p:cNvPr>
          <p:cNvSpPr>
            <a:spLocks noGrp="1"/>
          </p:cNvSpPr>
          <p:nvPr>
            <p:ph type="title"/>
          </p:nvPr>
        </p:nvSpPr>
        <p:spPr>
          <a:xfrm>
            <a:off x="2534207" y="502892"/>
            <a:ext cx="7391446" cy="1325563"/>
          </a:xfrm>
        </p:spPr>
        <p:txBody>
          <a:bodyPr>
            <a:normAutofit/>
          </a:bodyPr>
          <a:lstStyle/>
          <a:p>
            <a:r>
              <a:rPr lang="en-US" sz="3200" b="1" dirty="0" err="1"/>
              <a:t>Kako</a:t>
            </a:r>
            <a:r>
              <a:rPr lang="en-US" sz="3200" b="1" dirty="0"/>
              <a:t> </a:t>
            </a:r>
            <a:r>
              <a:rPr lang="en-US" sz="3200" b="1" dirty="0" err="1"/>
              <a:t>spriječiti</a:t>
            </a:r>
            <a:r>
              <a:rPr lang="en-US" sz="3200" b="1" dirty="0"/>
              <a:t> </a:t>
            </a:r>
            <a:r>
              <a:rPr lang="en-US" sz="3200" b="1" dirty="0" err="1"/>
              <a:t>nepravilnosti</a:t>
            </a:r>
            <a:r>
              <a:rPr lang="en-US" sz="3200" b="1" dirty="0"/>
              <a:t>/</a:t>
            </a:r>
            <a:r>
              <a:rPr lang="en-US" sz="3200" b="1" dirty="0" err="1"/>
              <a:t>prijevare</a:t>
            </a:r>
            <a:r>
              <a:rPr lang="en-US" sz="3200" b="1" dirty="0"/>
              <a:t>?</a:t>
            </a:r>
            <a:endParaRPr lang="en-US" sz="3200" dirty="0"/>
          </a:p>
        </p:txBody>
      </p:sp>
      <p:sp>
        <p:nvSpPr>
          <p:cNvPr id="3" name="Content Placeholder 2">
            <a:extLst>
              <a:ext uri="{FF2B5EF4-FFF2-40B4-BE49-F238E27FC236}">
                <a16:creationId xmlns:a16="http://schemas.microsoft.com/office/drawing/2014/main" id="{4A66DC1B-1FA2-5DC1-6114-76411D60B7B4}"/>
              </a:ext>
            </a:extLst>
          </p:cNvPr>
          <p:cNvSpPr>
            <a:spLocks noGrp="1"/>
          </p:cNvSpPr>
          <p:nvPr>
            <p:ph idx="1"/>
          </p:nvPr>
        </p:nvSpPr>
        <p:spPr>
          <a:xfrm>
            <a:off x="431799" y="1828455"/>
            <a:ext cx="5425709" cy="4567997"/>
          </a:xfrm>
        </p:spPr>
        <p:txBody>
          <a:bodyPr vert="horz" lIns="91440" tIns="45720" rIns="91440" bIns="45720" rtlCol="0" anchor="t">
            <a:noAutofit/>
          </a:bodyPr>
          <a:lstStyle/>
          <a:p>
            <a:pPr algn="just">
              <a:buFont typeface="Wingdings" panose="020B0604020202020204" pitchFamily="34" charset="0"/>
              <a:buChar char="ü"/>
            </a:pPr>
            <a:r>
              <a:rPr lang="en-US" sz="2400" b="1" dirty="0">
                <a:solidFill>
                  <a:srgbClr val="00B050"/>
                </a:solidFill>
                <a:latin typeface="Calibri"/>
                <a:cs typeface="Calibri"/>
              </a:rPr>
              <a:t>Dobro </a:t>
            </a:r>
            <a:r>
              <a:rPr lang="en-US" sz="2400" b="1" dirty="0" err="1">
                <a:solidFill>
                  <a:srgbClr val="00B050"/>
                </a:solidFill>
                <a:latin typeface="Calibri"/>
                <a:cs typeface="Calibri"/>
              </a:rPr>
              <a:t>planiranje</a:t>
            </a:r>
            <a:r>
              <a:rPr lang="en-US" sz="2400" b="1" dirty="0">
                <a:solidFill>
                  <a:srgbClr val="00B050"/>
                </a:solidFill>
                <a:latin typeface="Calibri"/>
                <a:cs typeface="Calibri"/>
              </a:rPr>
              <a:t>:</a:t>
            </a:r>
            <a:r>
              <a:rPr lang="en-US" sz="2400" dirty="0">
                <a:solidFill>
                  <a:srgbClr val="00B050"/>
                </a:solidFill>
                <a:latin typeface="Calibri"/>
                <a:cs typeface="Calibri"/>
              </a:rPr>
              <a:t> </a:t>
            </a:r>
            <a:endParaRPr lang="en-US" sz="2400" dirty="0">
              <a:solidFill>
                <a:srgbClr val="00B050"/>
              </a:solidFill>
            </a:endParaRPr>
          </a:p>
          <a:p>
            <a:pPr lvl="1">
              <a:buFont typeface="Courier New" panose="020B0604020202020204" pitchFamily="34" charset="0"/>
              <a:buChar char="o"/>
            </a:pPr>
            <a:r>
              <a:rPr lang="en-US" sz="2200" dirty="0" err="1">
                <a:latin typeface="Calibri"/>
                <a:cs typeface="Calibri"/>
              </a:rPr>
              <a:t>provesti</a:t>
            </a:r>
            <a:r>
              <a:rPr lang="en-US" sz="2200" dirty="0">
                <a:latin typeface="Calibri"/>
                <a:cs typeface="Calibri"/>
              </a:rPr>
              <a:t> </a:t>
            </a:r>
            <a:r>
              <a:rPr lang="en-US" sz="2200" dirty="0" err="1">
                <a:latin typeface="Calibri"/>
                <a:cs typeface="Calibri"/>
              </a:rPr>
              <a:t>istraživanje</a:t>
            </a:r>
            <a:r>
              <a:rPr lang="en-US" sz="2200" dirty="0">
                <a:latin typeface="Calibri"/>
                <a:cs typeface="Calibri"/>
              </a:rPr>
              <a:t> </a:t>
            </a:r>
            <a:r>
              <a:rPr lang="en-US" sz="2200" dirty="0" err="1">
                <a:latin typeface="Calibri"/>
                <a:cs typeface="Calibri"/>
              </a:rPr>
              <a:t>tržišta</a:t>
            </a:r>
            <a:r>
              <a:rPr lang="en-US" sz="2200" dirty="0">
                <a:latin typeface="Calibri"/>
                <a:cs typeface="Calibri"/>
              </a:rPr>
              <a:t> </a:t>
            </a:r>
          </a:p>
          <a:p>
            <a:pPr lvl="1">
              <a:buFont typeface="Courier New" panose="020B0604020202020204" pitchFamily="34" charset="0"/>
              <a:buChar char="o"/>
            </a:pPr>
            <a:r>
              <a:rPr lang="en-US" sz="2200" dirty="0" err="1">
                <a:latin typeface="Calibri"/>
                <a:cs typeface="Calibri"/>
              </a:rPr>
              <a:t>jasno</a:t>
            </a:r>
            <a:r>
              <a:rPr lang="en-US" sz="2200" dirty="0">
                <a:latin typeface="Calibri"/>
                <a:cs typeface="Calibri"/>
              </a:rPr>
              <a:t> </a:t>
            </a:r>
            <a:r>
              <a:rPr lang="en-US" sz="2200" dirty="0" err="1">
                <a:latin typeface="Calibri"/>
                <a:cs typeface="Calibri"/>
              </a:rPr>
              <a:t>odrediti</a:t>
            </a:r>
            <a:r>
              <a:rPr lang="en-US" sz="2200" dirty="0">
                <a:latin typeface="Calibri"/>
                <a:cs typeface="Calibri"/>
              </a:rPr>
              <a:t> </a:t>
            </a:r>
            <a:r>
              <a:rPr lang="en-US" sz="2200" dirty="0" err="1">
                <a:latin typeface="Calibri"/>
                <a:cs typeface="Calibri"/>
              </a:rPr>
              <a:t>predmet</a:t>
            </a:r>
            <a:r>
              <a:rPr lang="en-US" sz="2200" dirty="0">
                <a:latin typeface="Calibri"/>
                <a:cs typeface="Calibri"/>
              </a:rPr>
              <a:t> </a:t>
            </a:r>
            <a:r>
              <a:rPr lang="en-US" sz="2200" dirty="0" err="1"/>
              <a:t>nabave</a:t>
            </a:r>
            <a:endParaRPr lang="en-US" sz="2200" dirty="0">
              <a:cs typeface="Calibri"/>
            </a:endParaRPr>
          </a:p>
          <a:p>
            <a:pPr algn="just">
              <a:buFont typeface="Wingdings" panose="020B0604020202020204" pitchFamily="34" charset="0"/>
              <a:buChar char="ü"/>
            </a:pPr>
            <a:endParaRPr lang="en-US" sz="2200" dirty="0">
              <a:ea typeface="Calibri"/>
              <a:cs typeface="Calibri"/>
            </a:endParaRPr>
          </a:p>
          <a:p>
            <a:pPr algn="just">
              <a:buFont typeface="Wingdings" panose="020B0604020202020204" pitchFamily="34" charset="0"/>
              <a:buChar char="ü"/>
            </a:pPr>
            <a:r>
              <a:rPr lang="en-US" sz="2400" b="1" dirty="0" err="1">
                <a:solidFill>
                  <a:srgbClr val="00B050"/>
                </a:solidFill>
                <a:ea typeface="Calibri"/>
                <a:cs typeface="Calibri"/>
              </a:rPr>
              <a:t>Poštivati</a:t>
            </a:r>
            <a:r>
              <a:rPr lang="en-US" sz="2400" b="1" dirty="0">
                <a:solidFill>
                  <a:srgbClr val="00B050"/>
                </a:solidFill>
                <a:ea typeface="Calibri"/>
                <a:cs typeface="Calibri"/>
              </a:rPr>
              <a:t> procedure </a:t>
            </a:r>
            <a:r>
              <a:rPr lang="en-US" sz="2400" b="1" dirty="0" err="1">
                <a:solidFill>
                  <a:srgbClr val="00B050"/>
                </a:solidFill>
                <a:ea typeface="Calibri"/>
                <a:cs typeface="Calibri"/>
              </a:rPr>
              <a:t>objave</a:t>
            </a:r>
            <a:r>
              <a:rPr lang="en-US" sz="2400" b="1" dirty="0">
                <a:solidFill>
                  <a:srgbClr val="00B050"/>
                </a:solidFill>
                <a:ea typeface="Calibri"/>
                <a:cs typeface="Calibri"/>
              </a:rPr>
              <a:t>:</a:t>
            </a:r>
            <a:r>
              <a:rPr lang="en-US" sz="2400" dirty="0">
                <a:solidFill>
                  <a:srgbClr val="00B050"/>
                </a:solidFill>
                <a:ea typeface="Calibri"/>
                <a:cs typeface="Calibri"/>
              </a:rPr>
              <a:t> </a:t>
            </a:r>
            <a:endParaRPr lang="en-US" sz="2200" dirty="0">
              <a:solidFill>
                <a:srgbClr val="00B050"/>
              </a:solidFill>
              <a:ea typeface="Calibri"/>
              <a:cs typeface="Calibri"/>
            </a:endParaRPr>
          </a:p>
          <a:p>
            <a:pPr lvl="1">
              <a:buFont typeface="Courier New" panose="020B0604020202020204" pitchFamily="34" charset="0"/>
              <a:buChar char="o"/>
            </a:pPr>
            <a:r>
              <a:rPr lang="en-US" sz="2200" dirty="0" err="1">
                <a:ea typeface="Calibri"/>
                <a:cs typeface="Calibri"/>
              </a:rPr>
              <a:t>rokovi</a:t>
            </a:r>
            <a:r>
              <a:rPr lang="en-US" sz="2200" dirty="0">
                <a:ea typeface="Calibri"/>
                <a:cs typeface="Calibri"/>
              </a:rPr>
              <a:t> </a:t>
            </a:r>
            <a:r>
              <a:rPr lang="en-US" sz="2200" dirty="0" err="1">
                <a:ea typeface="Calibri"/>
                <a:cs typeface="Calibri"/>
              </a:rPr>
              <a:t>zaprimanja</a:t>
            </a:r>
            <a:r>
              <a:rPr lang="en-US" sz="2200" dirty="0">
                <a:ea typeface="Calibri"/>
                <a:cs typeface="Calibri"/>
              </a:rPr>
              <a:t> </a:t>
            </a:r>
            <a:r>
              <a:rPr lang="en-US" sz="2200" dirty="0" err="1">
                <a:ea typeface="Calibri"/>
                <a:cs typeface="Calibri"/>
              </a:rPr>
              <a:t>ponuda</a:t>
            </a:r>
            <a:r>
              <a:rPr lang="en-US" sz="2200" dirty="0">
                <a:ea typeface="Calibri"/>
                <a:cs typeface="Calibri"/>
              </a:rPr>
              <a:t> </a:t>
            </a:r>
            <a:r>
              <a:rPr lang="en-US" sz="2200" dirty="0" err="1">
                <a:ea typeface="Calibri"/>
                <a:cs typeface="Calibri"/>
              </a:rPr>
              <a:t>i</a:t>
            </a:r>
            <a:r>
              <a:rPr lang="en-US" sz="2200" dirty="0">
                <a:ea typeface="Calibri"/>
                <a:cs typeface="Calibri"/>
              </a:rPr>
              <a:t> </a:t>
            </a:r>
            <a:r>
              <a:rPr lang="en-US" sz="2200" dirty="0" err="1">
                <a:ea typeface="Calibri"/>
                <a:cs typeface="Calibri"/>
              </a:rPr>
              <a:t>produljenja</a:t>
            </a:r>
            <a:r>
              <a:rPr lang="en-US" sz="2200" dirty="0">
                <a:ea typeface="Calibri"/>
                <a:cs typeface="Calibri"/>
              </a:rPr>
              <a:t> </a:t>
            </a:r>
            <a:r>
              <a:rPr lang="en-US" sz="2200" dirty="0" err="1">
                <a:ea typeface="Calibri"/>
                <a:cs typeface="Calibri"/>
              </a:rPr>
              <a:t>rokova</a:t>
            </a:r>
            <a:endParaRPr lang="en-US" sz="2200" dirty="0">
              <a:ea typeface="Calibri"/>
              <a:cs typeface="Calibri"/>
            </a:endParaRPr>
          </a:p>
          <a:p>
            <a:pPr lvl="1">
              <a:buFont typeface="Courier New" panose="020B0604020202020204" pitchFamily="34" charset="0"/>
              <a:buChar char="o"/>
            </a:pPr>
            <a:r>
              <a:rPr lang="en-US" sz="2200" dirty="0" err="1">
                <a:ea typeface="Calibri"/>
                <a:cs typeface="Calibri"/>
              </a:rPr>
              <a:t>jasno</a:t>
            </a:r>
            <a:r>
              <a:rPr lang="en-US" sz="2200" dirty="0">
                <a:ea typeface="Calibri"/>
                <a:cs typeface="Calibri"/>
              </a:rPr>
              <a:t> </a:t>
            </a:r>
            <a:r>
              <a:rPr lang="en-US" sz="2200" dirty="0" err="1">
                <a:ea typeface="Calibri"/>
                <a:cs typeface="Calibri"/>
              </a:rPr>
              <a:t>definirati</a:t>
            </a:r>
            <a:r>
              <a:rPr lang="en-US" sz="2200" dirty="0">
                <a:ea typeface="Calibri"/>
                <a:cs typeface="Calibri"/>
              </a:rPr>
              <a:t> </a:t>
            </a:r>
            <a:r>
              <a:rPr lang="en-US" sz="2200" dirty="0" err="1">
                <a:ea typeface="Calibri"/>
                <a:cs typeface="Calibri"/>
              </a:rPr>
              <a:t>uvjete</a:t>
            </a:r>
            <a:r>
              <a:rPr lang="en-US" sz="2200" dirty="0">
                <a:ea typeface="Calibri"/>
                <a:cs typeface="Calibri"/>
              </a:rPr>
              <a:t> </a:t>
            </a:r>
            <a:r>
              <a:rPr lang="en-US" sz="2200" dirty="0" err="1">
                <a:ea typeface="Calibri"/>
                <a:cs typeface="Calibri"/>
              </a:rPr>
              <a:t>sposobnosti</a:t>
            </a:r>
            <a:r>
              <a:rPr lang="en-US" sz="2200" dirty="0">
                <a:ea typeface="Calibri"/>
                <a:cs typeface="Calibri"/>
              </a:rPr>
              <a:t> </a:t>
            </a:r>
            <a:r>
              <a:rPr lang="en-US" sz="2200" dirty="0" err="1">
                <a:ea typeface="Calibri"/>
                <a:cs typeface="Calibri"/>
              </a:rPr>
              <a:t>i</a:t>
            </a:r>
            <a:r>
              <a:rPr lang="en-US" sz="2200" dirty="0">
                <a:ea typeface="Calibri"/>
                <a:cs typeface="Calibri"/>
              </a:rPr>
              <a:t>/</a:t>
            </a:r>
            <a:r>
              <a:rPr lang="en-US" sz="2200" dirty="0" err="1">
                <a:ea typeface="Calibri"/>
                <a:cs typeface="Calibri"/>
              </a:rPr>
              <a:t>ili</a:t>
            </a:r>
            <a:r>
              <a:rPr lang="en-US" sz="2200" dirty="0">
                <a:ea typeface="Calibri"/>
                <a:cs typeface="Calibri"/>
              </a:rPr>
              <a:t> </a:t>
            </a:r>
            <a:r>
              <a:rPr lang="en-US" sz="2200" dirty="0" err="1">
                <a:ea typeface="Calibri"/>
                <a:cs typeface="Calibri"/>
              </a:rPr>
              <a:t>kritrije</a:t>
            </a:r>
            <a:r>
              <a:rPr lang="en-US" sz="2200" dirty="0">
                <a:ea typeface="Calibri"/>
                <a:cs typeface="Calibri"/>
              </a:rPr>
              <a:t> za </a:t>
            </a:r>
            <a:r>
              <a:rPr lang="en-US" sz="2200" dirty="0" err="1">
                <a:ea typeface="Calibri"/>
                <a:cs typeface="Calibri"/>
              </a:rPr>
              <a:t>odabir</a:t>
            </a:r>
            <a:r>
              <a:rPr lang="en-US" sz="2200" dirty="0">
                <a:ea typeface="Calibri"/>
                <a:cs typeface="Calibri"/>
              </a:rPr>
              <a:t> </a:t>
            </a:r>
            <a:r>
              <a:rPr lang="en-US" sz="2200" dirty="0" err="1">
                <a:ea typeface="Calibri"/>
                <a:cs typeface="Calibri"/>
              </a:rPr>
              <a:t>ponude</a:t>
            </a:r>
            <a:endParaRPr lang="en-US" sz="2200" dirty="0">
              <a:ea typeface="Calibri"/>
              <a:cs typeface="Calibri"/>
            </a:endParaRPr>
          </a:p>
          <a:p>
            <a:pPr lvl="1">
              <a:buFont typeface="Courier New" panose="020B0604020202020204" pitchFamily="34" charset="0"/>
              <a:buChar char="o"/>
            </a:pPr>
            <a:r>
              <a:rPr lang="en-US" sz="2200" dirty="0" err="1">
                <a:ea typeface="Calibri"/>
                <a:cs typeface="Calibri"/>
              </a:rPr>
              <a:t>uvjeti</a:t>
            </a:r>
            <a:r>
              <a:rPr lang="en-US" sz="2200" dirty="0">
                <a:ea typeface="Calibri"/>
                <a:cs typeface="Calibri"/>
              </a:rPr>
              <a:t> </a:t>
            </a:r>
            <a:r>
              <a:rPr lang="en-US" sz="2200" dirty="0" err="1">
                <a:ea typeface="Calibri"/>
                <a:cs typeface="Calibri"/>
              </a:rPr>
              <a:t>sposobnosti</a:t>
            </a:r>
            <a:r>
              <a:rPr lang="en-US" sz="2200" dirty="0">
                <a:ea typeface="Calibri"/>
                <a:cs typeface="Calibri"/>
              </a:rPr>
              <a:t> </a:t>
            </a:r>
            <a:r>
              <a:rPr lang="en-US" sz="2200" dirty="0" err="1">
                <a:ea typeface="Calibri"/>
                <a:cs typeface="Calibri"/>
              </a:rPr>
              <a:t>moraju</a:t>
            </a:r>
            <a:r>
              <a:rPr lang="en-US" sz="2200" dirty="0">
                <a:ea typeface="Calibri"/>
                <a:cs typeface="Calibri"/>
              </a:rPr>
              <a:t> </a:t>
            </a:r>
            <a:r>
              <a:rPr lang="en-US" sz="2200" dirty="0" err="1">
                <a:ea typeface="Calibri"/>
                <a:cs typeface="Calibri"/>
              </a:rPr>
              <a:t>biti</a:t>
            </a:r>
            <a:r>
              <a:rPr lang="en-US" sz="2200" dirty="0">
                <a:ea typeface="Calibri"/>
                <a:cs typeface="Calibri"/>
              </a:rPr>
              <a:t> </a:t>
            </a:r>
            <a:r>
              <a:rPr lang="en-US" sz="2200" dirty="0" err="1">
                <a:ea typeface="Calibri"/>
                <a:cs typeface="Calibri"/>
              </a:rPr>
              <a:t>razmjerni</a:t>
            </a:r>
            <a:r>
              <a:rPr lang="en-US" sz="2200" dirty="0">
                <a:ea typeface="Calibri"/>
                <a:cs typeface="Calibri"/>
              </a:rPr>
              <a:t> </a:t>
            </a:r>
            <a:r>
              <a:rPr lang="en-US" sz="2200" dirty="0" err="1">
                <a:ea typeface="Calibri"/>
                <a:cs typeface="Calibri"/>
              </a:rPr>
              <a:t>ugovoru</a:t>
            </a:r>
            <a:endParaRPr lang="en-US" sz="2200" dirty="0">
              <a:ea typeface="Calibri"/>
              <a:cs typeface="Calibri"/>
            </a:endParaRPr>
          </a:p>
          <a:p>
            <a:pPr lvl="1">
              <a:buFont typeface="Courier New" panose="020B0604020202020204" pitchFamily="34" charset="0"/>
              <a:buChar char="o"/>
            </a:pPr>
            <a:r>
              <a:rPr lang="en-US" sz="2200" dirty="0" err="1">
                <a:ea typeface="Calibri"/>
                <a:cs typeface="Calibri"/>
              </a:rPr>
              <a:t>tehničke</a:t>
            </a:r>
            <a:r>
              <a:rPr lang="en-US" sz="2200" dirty="0">
                <a:ea typeface="Calibri"/>
                <a:cs typeface="Calibri"/>
              </a:rPr>
              <a:t> </a:t>
            </a:r>
            <a:r>
              <a:rPr lang="en-US" sz="2200" dirty="0" err="1">
                <a:ea typeface="Calibri"/>
                <a:cs typeface="Calibri"/>
              </a:rPr>
              <a:t>specifikacije</a:t>
            </a:r>
            <a:r>
              <a:rPr lang="en-US" sz="2200" dirty="0">
                <a:ea typeface="Calibri"/>
                <a:cs typeface="Calibri"/>
              </a:rPr>
              <a:t> ne </a:t>
            </a:r>
            <a:r>
              <a:rPr lang="en-US" sz="2200" dirty="0" err="1">
                <a:ea typeface="Calibri"/>
                <a:cs typeface="Calibri"/>
              </a:rPr>
              <a:t>smiju</a:t>
            </a:r>
            <a:r>
              <a:rPr lang="en-US" sz="2200" dirty="0">
                <a:ea typeface="Calibri"/>
                <a:cs typeface="Calibri"/>
              </a:rPr>
              <a:t> </a:t>
            </a:r>
            <a:r>
              <a:rPr lang="en-US" sz="2200" dirty="0" err="1">
                <a:ea typeface="Calibri"/>
                <a:cs typeface="Calibri"/>
              </a:rPr>
              <a:t>biti</a:t>
            </a:r>
            <a:r>
              <a:rPr lang="en-US" sz="2200" dirty="0">
                <a:ea typeface="Calibri"/>
                <a:cs typeface="Calibri"/>
              </a:rPr>
              <a:t> </a:t>
            </a:r>
            <a:r>
              <a:rPr lang="en-US" sz="2200" dirty="0" err="1">
                <a:ea typeface="Calibri"/>
                <a:cs typeface="Calibri"/>
              </a:rPr>
              <a:t>diskriminatorne</a:t>
            </a:r>
            <a:r>
              <a:rPr lang="hr-HR" sz="2200" dirty="0">
                <a:ea typeface="Calibri"/>
                <a:cs typeface="Calibri"/>
              </a:rPr>
              <a:t>/ograničavajuće</a:t>
            </a:r>
            <a:endParaRPr lang="en-US" sz="2200" dirty="0">
              <a:ea typeface="Calibri"/>
              <a:cs typeface="Calibri"/>
            </a:endParaRPr>
          </a:p>
          <a:p>
            <a:pPr algn="just">
              <a:buFont typeface="Wingdings" panose="020B0604020202020204" pitchFamily="34" charset="0"/>
              <a:buChar char="ü"/>
            </a:pPr>
            <a:endParaRPr lang="en-US" sz="2200" dirty="0">
              <a:ea typeface="Calibri"/>
              <a:cs typeface="Calibri"/>
            </a:endParaRPr>
          </a:p>
        </p:txBody>
      </p:sp>
      <p:pic>
        <p:nvPicPr>
          <p:cNvPr id="6" name="Picture 5">
            <a:extLst>
              <a:ext uri="{FF2B5EF4-FFF2-40B4-BE49-F238E27FC236}">
                <a16:creationId xmlns:a16="http://schemas.microsoft.com/office/drawing/2014/main" id="{A19550E0-50A7-56FF-E7EE-122671604B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93367" y="1674298"/>
            <a:ext cx="1700198" cy="1994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id="{ADC26C8B-3824-577A-8A70-C164DF6F050B}"/>
              </a:ext>
            </a:extLst>
          </p:cNvPr>
          <p:cNvSpPr txBox="1">
            <a:spLocks/>
          </p:cNvSpPr>
          <p:nvPr/>
        </p:nvSpPr>
        <p:spPr>
          <a:xfrm>
            <a:off x="6676840" y="1674298"/>
            <a:ext cx="5351221" cy="50283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Wingdings" panose="020B0604020202020204" pitchFamily="34" charset="0"/>
              <a:buChar char="ü"/>
              <a:tabLst/>
              <a:defRPr/>
            </a:pPr>
            <a:r>
              <a:rPr kumimoji="0" lang="en-US" sz="2400" b="1" i="0" u="none" strike="noStrike" kern="1200" cap="none" spc="0" normalizeH="0" baseline="0" noProof="0" dirty="0">
                <a:ln>
                  <a:noFill/>
                </a:ln>
                <a:solidFill>
                  <a:srgbClr val="00B050"/>
                </a:solidFill>
                <a:effectLst/>
                <a:uLnTx/>
                <a:uFillTx/>
                <a:latin typeface="Aptos" panose="02110004020202020204"/>
                <a:ea typeface="Calibri"/>
                <a:cs typeface="Calibri"/>
              </a:rPr>
              <a:t>Pri </a:t>
            </a:r>
            <a:r>
              <a:rPr kumimoji="0" lang="en-US" sz="2400" b="1" i="0" u="none" strike="noStrike" kern="1200" cap="none" spc="0" normalizeH="0" baseline="0" noProof="0" dirty="0" err="1">
                <a:ln>
                  <a:noFill/>
                </a:ln>
                <a:solidFill>
                  <a:srgbClr val="00B050"/>
                </a:solidFill>
                <a:effectLst/>
                <a:uLnTx/>
                <a:uFillTx/>
                <a:latin typeface="Aptos" panose="02110004020202020204"/>
                <a:ea typeface="Calibri"/>
                <a:cs typeface="Calibri"/>
              </a:rPr>
              <a:t>ocjenjivanju</a:t>
            </a:r>
            <a:r>
              <a:rPr kumimoji="0" lang="en-US" sz="2400" b="1" i="0" u="none" strike="noStrike" kern="1200" cap="none" spc="0" normalizeH="0" baseline="0" noProof="0" dirty="0">
                <a:ln>
                  <a:noFill/>
                </a:ln>
                <a:solidFill>
                  <a:srgbClr val="00B050"/>
                </a:solidFill>
                <a:effectLst/>
                <a:uLnTx/>
                <a:uFillTx/>
                <a:latin typeface="Aptos" panose="02110004020202020204"/>
                <a:ea typeface="Calibri"/>
                <a:cs typeface="Calibri"/>
              </a:rPr>
              <a:t> </a:t>
            </a:r>
            <a:r>
              <a:rPr kumimoji="0" lang="en-US" sz="2400" b="1" i="0" u="none" strike="noStrike" kern="1200" cap="none" spc="0" normalizeH="0" baseline="0" noProof="0" dirty="0" err="1">
                <a:ln>
                  <a:noFill/>
                </a:ln>
                <a:solidFill>
                  <a:srgbClr val="00B050"/>
                </a:solidFill>
                <a:effectLst/>
                <a:uLnTx/>
                <a:uFillTx/>
                <a:latin typeface="Aptos" panose="02110004020202020204"/>
                <a:ea typeface="Calibri"/>
                <a:cs typeface="Calibri"/>
              </a:rPr>
              <a:t>ponuda</a:t>
            </a:r>
            <a:r>
              <a:rPr kumimoji="0" lang="en-US" sz="2400" b="1" i="0" u="none" strike="noStrike" kern="1200" cap="none" spc="0" normalizeH="0" baseline="0" noProof="0" dirty="0">
                <a:ln>
                  <a:noFill/>
                </a:ln>
                <a:solidFill>
                  <a:srgbClr val="00B050"/>
                </a:solidFill>
                <a:effectLst/>
                <a:uLnTx/>
                <a:uFillTx/>
                <a:latin typeface="Aptos" panose="02110004020202020204"/>
                <a:ea typeface="Calibri"/>
                <a:cs typeface="Calibri"/>
              </a:rPr>
              <a:t> </a:t>
            </a:r>
            <a:r>
              <a:rPr kumimoji="0" lang="en-US" sz="2400" b="1" i="0" u="none" strike="noStrike" kern="1200" cap="none" spc="0" normalizeH="0" baseline="0" noProof="0" dirty="0" err="1">
                <a:ln>
                  <a:noFill/>
                </a:ln>
                <a:solidFill>
                  <a:srgbClr val="00B050"/>
                </a:solidFill>
                <a:effectLst/>
                <a:uLnTx/>
                <a:uFillTx/>
                <a:latin typeface="Aptos" panose="02110004020202020204"/>
                <a:ea typeface="Calibri"/>
                <a:cs typeface="Calibri"/>
              </a:rPr>
              <a:t>paziti</a:t>
            </a:r>
            <a:r>
              <a:rPr kumimoji="0" lang="en-US" sz="2400" b="1" i="0" u="none" strike="noStrike" kern="1200" cap="none" spc="0" normalizeH="0" baseline="0" noProof="0" dirty="0">
                <a:ln>
                  <a:noFill/>
                </a:ln>
                <a:solidFill>
                  <a:srgbClr val="00B050"/>
                </a:solidFill>
                <a:effectLst/>
                <a:uLnTx/>
                <a:uFillTx/>
                <a:latin typeface="Aptos" panose="02110004020202020204"/>
                <a:ea typeface="Calibri"/>
                <a:cs typeface="Calibri"/>
              </a:rPr>
              <a:t> da:</a:t>
            </a:r>
            <a:endParaRPr kumimoji="0" lang="en-US" sz="2800" b="0" i="0" u="none" strike="noStrike" kern="1200" cap="none" spc="0" normalizeH="0" baseline="0" noProof="0" dirty="0">
              <a:ln>
                <a:noFill/>
              </a:ln>
              <a:solidFill>
                <a:srgbClr val="00B050"/>
              </a:solidFill>
              <a:effectLst/>
              <a:uLnTx/>
              <a:uFillTx/>
              <a:latin typeface="Aptos" panose="02110004020202020204"/>
              <a:ea typeface="+mn-ea"/>
              <a:cs typeface="Calibri" panose="020F0502020204030204"/>
            </a:endParaRP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se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ocjenjivanje</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provede</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upotrebom</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zakonitih</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uvjeta</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sposobnosti</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kriterija</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za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odabir</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ponude</a:t>
            </a:r>
            <a:endPar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endParaRP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ne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postoji</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sukob</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interesa</a:t>
            </a:r>
            <a:endPar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endParaRP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nema</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izmjena</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ponuda</a:t>
            </a:r>
            <a:endPar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endParaRP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nema</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pregovaranja</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endParaRPr kumimoji="0" lang="en-US" sz="1800" b="0" i="0" u="none" strike="noStrike" kern="1200" cap="none" spc="0" normalizeH="0" baseline="0" noProof="0" dirty="0">
              <a:ln>
                <a:noFill/>
              </a:ln>
              <a:solidFill>
                <a:prstClr val="black"/>
              </a:solidFill>
              <a:effectLst/>
              <a:uLnTx/>
              <a:uFillTx/>
              <a:latin typeface="Aptos" panose="02110004020202020204"/>
              <a:ea typeface="Calibri"/>
              <a:cs typeface="Calibri"/>
            </a:endParaRP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endParaRPr>
          </a:p>
          <a:p>
            <a:pPr marL="228600" marR="0" lvl="0" indent="-228600" algn="just" defTabSz="914400" rtl="0" eaLnBrk="1" fontAlgn="auto" latinLnBrk="0" hangingPunct="1">
              <a:lnSpc>
                <a:spcPct val="90000"/>
              </a:lnSpc>
              <a:spcBef>
                <a:spcPts val="1000"/>
              </a:spcBef>
              <a:spcAft>
                <a:spcPts val="0"/>
              </a:spcAft>
              <a:buClrTx/>
              <a:buSzTx/>
              <a:buFont typeface="Wingdings" panose="020B0604020202020204" pitchFamily="34" charset="0"/>
              <a:buChar char="ü"/>
              <a:tabLst/>
              <a:defRPr/>
            </a:pPr>
            <a:r>
              <a:rPr kumimoji="0" lang="en-US" sz="2400" b="1" i="0" u="none" strike="noStrike" kern="1200" cap="none" spc="0" normalizeH="0" baseline="0" noProof="0" dirty="0">
                <a:ln>
                  <a:noFill/>
                </a:ln>
                <a:solidFill>
                  <a:srgbClr val="00B050"/>
                </a:solidFill>
                <a:effectLst/>
                <a:uLnTx/>
                <a:uFillTx/>
                <a:latin typeface="Aptos" panose="02110004020202020204"/>
                <a:ea typeface="Calibri"/>
                <a:cs typeface="Calibri"/>
              </a:rPr>
              <a:t>Pri </a:t>
            </a:r>
            <a:r>
              <a:rPr kumimoji="0" lang="en-US" sz="2400" b="1" i="0" u="none" strike="noStrike" kern="1200" cap="none" spc="0" normalizeH="0" baseline="0" noProof="0" dirty="0" err="1">
                <a:ln>
                  <a:noFill/>
                </a:ln>
                <a:solidFill>
                  <a:srgbClr val="00B050"/>
                </a:solidFill>
                <a:effectLst/>
                <a:uLnTx/>
                <a:uFillTx/>
                <a:latin typeface="Aptos" panose="02110004020202020204"/>
                <a:ea typeface="Calibri"/>
                <a:cs typeface="Calibri"/>
              </a:rPr>
              <a:t>provedbi</a:t>
            </a:r>
            <a:r>
              <a:rPr kumimoji="0" lang="en-US" sz="2400" b="1" i="0" u="none" strike="noStrike" kern="1200" cap="none" spc="0" normalizeH="0" baseline="0" noProof="0" dirty="0">
                <a:ln>
                  <a:noFill/>
                </a:ln>
                <a:solidFill>
                  <a:srgbClr val="00B050"/>
                </a:solidFill>
                <a:effectLst/>
                <a:uLnTx/>
                <a:uFillTx/>
                <a:latin typeface="Aptos" panose="02110004020202020204"/>
                <a:ea typeface="Calibri"/>
                <a:cs typeface="Calibri"/>
              </a:rPr>
              <a:t> </a:t>
            </a:r>
            <a:r>
              <a:rPr kumimoji="0" lang="en-US" sz="2400" b="1" i="0" u="none" strike="noStrike" kern="1200" cap="none" spc="0" normalizeH="0" baseline="0" noProof="0" dirty="0" err="1">
                <a:ln>
                  <a:noFill/>
                </a:ln>
                <a:solidFill>
                  <a:srgbClr val="00B050"/>
                </a:solidFill>
                <a:effectLst/>
                <a:uLnTx/>
                <a:uFillTx/>
                <a:latin typeface="Aptos" panose="02110004020202020204"/>
                <a:ea typeface="Calibri"/>
                <a:cs typeface="Calibri"/>
              </a:rPr>
              <a:t>ugovora</a:t>
            </a:r>
            <a:r>
              <a:rPr kumimoji="0" lang="en-US" sz="2400" b="1" i="0" u="none" strike="noStrike" kern="1200" cap="none" spc="0" normalizeH="0" baseline="0" noProof="0" dirty="0">
                <a:ln>
                  <a:noFill/>
                </a:ln>
                <a:solidFill>
                  <a:srgbClr val="00B050"/>
                </a:solidFill>
                <a:effectLst/>
                <a:uLnTx/>
                <a:uFillTx/>
                <a:latin typeface="Aptos" panose="02110004020202020204"/>
                <a:ea typeface="Calibri"/>
                <a:cs typeface="Calibri"/>
              </a:rPr>
              <a:t>:</a:t>
            </a: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izmjene</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ugovora</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ili</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dodatne</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radove</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usluge</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robu</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svesti</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na</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najmanju</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moguću</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mjeru</a:t>
            </a:r>
            <a:endPar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endParaRPr>
          </a:p>
          <a:p>
            <a:pPr marL="685800" marR="0" lvl="1" indent="-228600" algn="l" defTabSz="914400" rtl="0" eaLnBrk="1" fontAlgn="auto" latinLnBrk="0" hangingPunct="1">
              <a:lnSpc>
                <a:spcPct val="90000"/>
              </a:lnSpc>
              <a:spcBef>
                <a:spcPts val="500"/>
              </a:spcBef>
              <a:spcAft>
                <a:spcPts val="0"/>
              </a:spcAft>
              <a:buClrTx/>
              <a:buSzTx/>
              <a:buFont typeface="Courier New" panose="020B0604020202020204" pitchFamily="34" charset="0"/>
              <a:buChar char="o"/>
              <a:tabLst/>
              <a:defRPr/>
            </a:pP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izbjegavati</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bitne</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izmjene</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elemenata</a:t>
            </a:r>
            <a:r>
              <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rPr>
              <a:t> </a:t>
            </a:r>
            <a:r>
              <a:rPr kumimoji="0" lang="en-US" sz="2200" b="0" i="0" u="none" strike="noStrike" kern="1200" cap="none" spc="0" normalizeH="0" baseline="0" noProof="0" dirty="0" err="1">
                <a:ln>
                  <a:noFill/>
                </a:ln>
                <a:solidFill>
                  <a:prstClr val="black"/>
                </a:solidFill>
                <a:effectLst/>
                <a:uLnTx/>
                <a:uFillTx/>
                <a:latin typeface="Aptos" panose="02110004020202020204"/>
                <a:ea typeface="Calibri"/>
                <a:cs typeface="Calibri"/>
              </a:rPr>
              <a:t>ugovora</a:t>
            </a:r>
            <a:endParaRPr kumimoji="0" lang="en-US" sz="2200" b="0" i="0" u="none" strike="noStrike" kern="1200" cap="none" spc="0" normalizeH="0" baseline="0" noProof="0" dirty="0">
              <a:ln>
                <a:noFill/>
              </a:ln>
              <a:solidFill>
                <a:prstClr val="black"/>
              </a:solidFill>
              <a:effectLst/>
              <a:uLnTx/>
              <a:uFillTx/>
              <a:latin typeface="Aptos" panose="02110004020202020204"/>
              <a:ea typeface="Calibri"/>
              <a:cs typeface="Calibri"/>
            </a:endParaRPr>
          </a:p>
        </p:txBody>
      </p:sp>
      <p:pic>
        <p:nvPicPr>
          <p:cNvPr id="4" name="Picture 3">
            <a:extLst>
              <a:ext uri="{FF2B5EF4-FFF2-40B4-BE49-F238E27FC236}">
                <a16:creationId xmlns:a16="http://schemas.microsoft.com/office/drawing/2014/main" id="{599C95CA-6209-DB0E-B563-1F03A79193A8}"/>
              </a:ext>
            </a:extLst>
          </p:cNvPr>
          <p:cNvPicPr>
            <a:picLocks noChangeAspect="1"/>
          </p:cNvPicPr>
          <p:nvPr/>
        </p:nvPicPr>
        <p:blipFill>
          <a:blip r:embed="rId4"/>
          <a:stretch>
            <a:fillRect/>
          </a:stretch>
        </p:blipFill>
        <p:spPr>
          <a:xfrm>
            <a:off x="181206" y="130468"/>
            <a:ext cx="3462828" cy="1042506"/>
          </a:xfrm>
          <a:prstGeom prst="rect">
            <a:avLst/>
          </a:prstGeom>
        </p:spPr>
      </p:pic>
    </p:spTree>
    <p:extLst>
      <p:ext uri="{BB962C8B-B14F-4D97-AF65-F5344CB8AC3E}">
        <p14:creationId xmlns:p14="http://schemas.microsoft.com/office/powerpoint/2010/main" val="12589284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9C95CA-6209-DB0E-B563-1F03A79193A8}"/>
              </a:ext>
            </a:extLst>
          </p:cNvPr>
          <p:cNvPicPr>
            <a:picLocks noChangeAspect="1"/>
          </p:cNvPicPr>
          <p:nvPr/>
        </p:nvPicPr>
        <p:blipFill>
          <a:blip r:embed="rId3"/>
          <a:stretch>
            <a:fillRect/>
          </a:stretch>
        </p:blipFill>
        <p:spPr>
          <a:xfrm>
            <a:off x="181206" y="130468"/>
            <a:ext cx="3462828" cy="1042506"/>
          </a:xfrm>
          <a:prstGeom prst="rect">
            <a:avLst/>
          </a:prstGeom>
        </p:spPr>
      </p:pic>
      <p:sp>
        <p:nvSpPr>
          <p:cNvPr id="7" name="Content Placeholder 6">
            <a:extLst>
              <a:ext uri="{FF2B5EF4-FFF2-40B4-BE49-F238E27FC236}">
                <a16:creationId xmlns:a16="http://schemas.microsoft.com/office/drawing/2014/main" id="{052E29A8-D9D3-7DDA-673F-1A29F9595AC3}"/>
              </a:ext>
            </a:extLst>
          </p:cNvPr>
          <p:cNvSpPr>
            <a:spLocks noGrp="1"/>
          </p:cNvSpPr>
          <p:nvPr>
            <p:ph idx="1"/>
          </p:nvPr>
        </p:nvSpPr>
        <p:spPr/>
        <p:txBody>
          <a:bodyPr>
            <a:normAutofit/>
          </a:bodyPr>
          <a:lstStyle/>
          <a:p>
            <a:pPr marL="0" indent="0" algn="ctr">
              <a:buNone/>
            </a:pPr>
            <a:endParaRPr lang="hr-HR" sz="5400" dirty="0"/>
          </a:p>
          <a:p>
            <a:pPr marL="0" indent="0" algn="ctr">
              <a:buNone/>
            </a:pPr>
            <a:r>
              <a:rPr lang="hr-HR" sz="5400" b="1" dirty="0">
                <a:latin typeface="+mj-lt"/>
              </a:rPr>
              <a:t>Hvala na pažnji!</a:t>
            </a:r>
          </a:p>
        </p:txBody>
      </p:sp>
    </p:spTree>
    <p:extLst>
      <p:ext uri="{BB962C8B-B14F-4D97-AF65-F5344CB8AC3E}">
        <p14:creationId xmlns:p14="http://schemas.microsoft.com/office/powerpoint/2010/main" val="39524686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9C7F78-8135-887A-9731-4C698CA2BDA8}"/>
              </a:ext>
            </a:extLst>
          </p:cNvPr>
          <p:cNvSpPr/>
          <p:nvPr/>
        </p:nvSpPr>
        <p:spPr>
          <a:xfrm>
            <a:off x="255265" y="1859346"/>
            <a:ext cx="4311449" cy="338813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p>
        </p:txBody>
      </p:sp>
      <p:pic>
        <p:nvPicPr>
          <p:cNvPr id="7" name="Picture 6">
            <a:extLst>
              <a:ext uri="{FF2B5EF4-FFF2-40B4-BE49-F238E27FC236}">
                <a16:creationId xmlns:a16="http://schemas.microsoft.com/office/drawing/2014/main" id="{734AF48F-CF6E-9EE6-7D7A-F89346B93F9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954849" y="0"/>
            <a:ext cx="4237151" cy="6857999"/>
          </a:xfrm>
          <a:prstGeom prst="rect">
            <a:avLst/>
          </a:prstGeom>
        </p:spPr>
      </p:pic>
      <p:sp>
        <p:nvSpPr>
          <p:cNvPr id="2" name="Title 1">
            <a:extLst>
              <a:ext uri="{FF2B5EF4-FFF2-40B4-BE49-F238E27FC236}">
                <a16:creationId xmlns:a16="http://schemas.microsoft.com/office/drawing/2014/main" id="{4583ED03-E8A5-D7F0-E9EF-2C81260B07E8}"/>
              </a:ext>
            </a:extLst>
          </p:cNvPr>
          <p:cNvSpPr>
            <a:spLocks noGrp="1"/>
          </p:cNvSpPr>
          <p:nvPr>
            <p:ph type="ctrTitle"/>
          </p:nvPr>
        </p:nvSpPr>
        <p:spPr>
          <a:xfrm>
            <a:off x="36468" y="2616853"/>
            <a:ext cx="4749044" cy="1624291"/>
          </a:xfrm>
        </p:spPr>
        <p:txBody>
          <a:bodyPr>
            <a:normAutofit/>
          </a:bodyPr>
          <a:lstStyle/>
          <a:p>
            <a:pPr defTabSz="740664"/>
            <a:r>
              <a:rPr lang="hr-HR" sz="3600" b="1" kern="1200" dirty="0">
                <a:solidFill>
                  <a:schemeClr val="bg1"/>
                </a:solidFill>
                <a:latin typeface="+mn-lt"/>
                <a:ea typeface="+mj-ea"/>
                <a:cs typeface="+mj-cs"/>
              </a:rPr>
              <a:t>Terenske posjete </a:t>
            </a:r>
            <a:br>
              <a:rPr lang="hr-HR" sz="3600" b="1" kern="1200" dirty="0">
                <a:solidFill>
                  <a:schemeClr val="bg1"/>
                </a:solidFill>
                <a:latin typeface="+mn-lt"/>
                <a:ea typeface="+mj-ea"/>
                <a:cs typeface="+mj-cs"/>
              </a:rPr>
            </a:br>
            <a:r>
              <a:rPr lang="hr-HR" sz="3600" b="1" kern="1200" dirty="0">
                <a:solidFill>
                  <a:schemeClr val="bg1"/>
                </a:solidFill>
                <a:latin typeface="+mn-lt"/>
                <a:ea typeface="+mj-ea"/>
                <a:cs typeface="+mj-cs"/>
              </a:rPr>
              <a:t>i revizije</a:t>
            </a:r>
            <a:endParaRPr lang="hr-HR" sz="3600" dirty="0">
              <a:solidFill>
                <a:schemeClr val="bg1"/>
              </a:solidFill>
            </a:endParaRPr>
          </a:p>
        </p:txBody>
      </p:sp>
      <p:pic>
        <p:nvPicPr>
          <p:cNvPr id="5" name="Picture 4">
            <a:extLst>
              <a:ext uri="{FF2B5EF4-FFF2-40B4-BE49-F238E27FC236}">
                <a16:creationId xmlns:a16="http://schemas.microsoft.com/office/drawing/2014/main" id="{92E24C14-C4BD-352B-74C1-CF4CFA95844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75610" y="243455"/>
            <a:ext cx="3861542" cy="1203736"/>
          </a:xfrm>
          <a:prstGeom prst="rect">
            <a:avLst/>
          </a:prstGeom>
        </p:spPr>
      </p:pic>
      <p:pic>
        <p:nvPicPr>
          <p:cNvPr id="4" name="Picture 3" descr="A person looking at a magnifying glass&#10;&#10;Description automatically generated">
            <a:extLst>
              <a:ext uri="{FF2B5EF4-FFF2-40B4-BE49-F238E27FC236}">
                <a16:creationId xmlns:a16="http://schemas.microsoft.com/office/drawing/2014/main" id="{CED4E1A1-DAE0-03B2-8A65-8B46B46C78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6714" y="1867032"/>
            <a:ext cx="6776270" cy="3388135"/>
          </a:xfrm>
          <a:prstGeom prst="rect">
            <a:avLst/>
          </a:prstGeom>
        </p:spPr>
      </p:pic>
    </p:spTree>
    <p:extLst>
      <p:ext uri="{BB962C8B-B14F-4D97-AF65-F5344CB8AC3E}">
        <p14:creationId xmlns:p14="http://schemas.microsoft.com/office/powerpoint/2010/main" val="1274530043"/>
      </p:ext>
    </p:extLst>
  </p:cSld>
  <p:clrMapOvr>
    <a:masterClrMapping/>
  </p:clrMapOvr>
  <mc:AlternateContent xmlns:mc="http://schemas.openxmlformats.org/markup-compatibility/2006" xmlns:p14="http://schemas.microsoft.com/office/powerpoint/2010/main">
    <mc:Choice Requires="p14">
      <p:transition spd="slow" p14:dur="1750">
        <p14:reveal/>
      </p:transition>
    </mc:Choice>
    <mc:Fallback xmlns="">
      <p:transition spd="slow">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24" name="TextBox 9">
            <a:extLst>
              <a:ext uri="{FF2B5EF4-FFF2-40B4-BE49-F238E27FC236}">
                <a16:creationId xmlns:a16="http://schemas.microsoft.com/office/drawing/2014/main" id="{4E072194-A404-E01F-47D2-DFE7DBF2D374}"/>
              </a:ext>
            </a:extLst>
          </p:cNvPr>
          <p:cNvSpPr txBox="1"/>
          <p:nvPr/>
        </p:nvSpPr>
        <p:spPr>
          <a:xfrm>
            <a:off x="1575739" y="2840002"/>
            <a:ext cx="9932062" cy="3626314"/>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hr-HR" sz="2400" b="1" i="0" u="none" strike="noStrike" kern="1200" cap="none" spc="0" normalizeH="0" baseline="0" noProof="0" dirty="0">
              <a:ln>
                <a:noFill/>
              </a:ln>
              <a:solidFill>
                <a:srgbClr val="2F5597"/>
              </a:solidFill>
              <a:effectLst/>
              <a:uLnTx/>
              <a:uFillTx/>
              <a:latin typeface="Calibri" panose="020F0502020204030204"/>
              <a:ea typeface="+mn-ea"/>
              <a:cs typeface="+mn-cs"/>
            </a:endParaRP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Napredak implementacije projekta</a:t>
            </a: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400" dirty="0">
                <a:solidFill>
                  <a:srgbClr val="003399"/>
                </a:solidFill>
                <a:latin typeface="Calibri" panose="020F0502020204030204"/>
                <a:ea typeface="Calibri" panose="020F0502020204030204" pitchFamily="34" charset="0"/>
              </a:rPr>
              <a:t>Provjera postojanja nabavljene opreme / izvršenih radova</a:t>
            </a:r>
            <a:endPar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endParaRP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400" dirty="0">
                <a:solidFill>
                  <a:srgbClr val="003399"/>
                </a:solidFill>
                <a:latin typeface="Calibri" panose="020F0502020204030204"/>
                <a:ea typeface="Calibri" panose="020F0502020204030204" pitchFamily="34" charset="0"/>
              </a:rPr>
              <a:t>Provjera poštivanja EU pravila vidljivosti</a:t>
            </a: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400" dirty="0">
                <a:solidFill>
                  <a:srgbClr val="003399"/>
                </a:solidFill>
                <a:latin typeface="Calibri" panose="020F0502020204030204"/>
                <a:ea typeface="Calibri" panose="020F0502020204030204" pitchFamily="34" charset="0"/>
              </a:rPr>
              <a:t>Provjera nepostojanja duplog financiranja nabavljene opreme / radova</a:t>
            </a: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400" dirty="0">
                <a:solidFill>
                  <a:srgbClr val="003399"/>
                </a:solidFill>
                <a:latin typeface="Calibri" panose="020F0502020204030204"/>
                <a:ea typeface="Calibri" panose="020F0502020204030204" pitchFamily="34" charset="0"/>
              </a:rPr>
              <a:t>Provjera dokumentacije (projektne, dokumentacije troškova)</a:t>
            </a: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400" dirty="0">
                <a:solidFill>
                  <a:srgbClr val="003399"/>
                </a:solidFill>
                <a:latin typeface="Calibri" panose="020F0502020204030204"/>
                <a:ea typeface="Calibri" panose="020F0502020204030204" pitchFamily="34" charset="0"/>
              </a:rPr>
              <a:t>Sudjelovanje na različitim projektnim događajima</a:t>
            </a:r>
            <a:endPar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endParaRPr>
          </a:p>
        </p:txBody>
      </p:sp>
      <p:sp>
        <p:nvSpPr>
          <p:cNvPr id="2" name="Title 3">
            <a:extLst>
              <a:ext uri="{FF2B5EF4-FFF2-40B4-BE49-F238E27FC236}">
                <a16:creationId xmlns:a16="http://schemas.microsoft.com/office/drawing/2014/main" id="{355B3FC6-FDE8-53B3-4252-B07AE7331543}"/>
              </a:ext>
            </a:extLst>
          </p:cNvPr>
          <p:cNvSpPr txBox="1">
            <a:spLocks/>
          </p:cNvSpPr>
          <p:nvPr/>
        </p:nvSpPr>
        <p:spPr>
          <a:xfrm>
            <a:off x="7223760" y="284990"/>
            <a:ext cx="4650944" cy="566666"/>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400" b="1" i="0" u="none" strike="noStrike" kern="1200" cap="none" spc="0" normalizeH="0" baseline="0" noProof="0" dirty="0">
                <a:ln>
                  <a:noFill/>
                </a:ln>
                <a:solidFill>
                  <a:prstClr val="white"/>
                </a:solidFill>
                <a:effectLst/>
                <a:uLnTx/>
                <a:uFillTx/>
                <a:latin typeface="Calibri" panose="020F0502020204030204"/>
                <a:ea typeface="+mj-ea"/>
                <a:cs typeface="+mj-cs"/>
              </a:rPr>
              <a:t>TERENSKE POSJETE</a:t>
            </a:r>
            <a:endParaRPr kumimoji="0" lang="en-US" sz="3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3" name="TextBox 8">
            <a:extLst>
              <a:ext uri="{FF2B5EF4-FFF2-40B4-BE49-F238E27FC236}">
                <a16:creationId xmlns:a16="http://schemas.microsoft.com/office/drawing/2014/main" id="{87168D30-65D1-3714-98B0-5797889A3757}"/>
              </a:ext>
            </a:extLst>
          </p:cNvPr>
          <p:cNvSpPr txBox="1"/>
          <p:nvPr/>
        </p:nvSpPr>
        <p:spPr>
          <a:xfrm>
            <a:off x="684199" y="1389460"/>
            <a:ext cx="9630614" cy="1508105"/>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hr-HR" sz="3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914400" marR="0" lvl="1" indent="-4572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Svrha terenskih posjeta projektima / projektnim partnerima:</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499570"/>
      </p:ext>
    </p:extLst>
  </p:cSld>
  <p:clrMapOvr>
    <a:masterClrMapping/>
  </p:clrMapOvr>
  <p:transition spd="slow">
    <p:wipe/>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24" name="TextBox 9">
            <a:extLst>
              <a:ext uri="{FF2B5EF4-FFF2-40B4-BE49-F238E27FC236}">
                <a16:creationId xmlns:a16="http://schemas.microsoft.com/office/drawing/2014/main" id="{4E072194-A404-E01F-47D2-DFE7DBF2D374}"/>
              </a:ext>
            </a:extLst>
          </p:cNvPr>
          <p:cNvSpPr txBox="1"/>
          <p:nvPr/>
        </p:nvSpPr>
        <p:spPr>
          <a:xfrm>
            <a:off x="5692748" y="3811279"/>
            <a:ext cx="5778666" cy="2151038"/>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Nacionalni kontrolori</a:t>
            </a: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400" dirty="0">
                <a:solidFill>
                  <a:srgbClr val="003399"/>
                </a:solidFill>
                <a:latin typeface="Calibri" panose="020F0502020204030204"/>
                <a:ea typeface="Calibri" panose="020F0502020204030204" pitchFamily="34" charset="0"/>
              </a:rPr>
              <a:t>Zajedničko tajništvo</a:t>
            </a:r>
            <a:endPar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endParaRP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400" dirty="0">
                <a:solidFill>
                  <a:srgbClr val="003399"/>
                </a:solidFill>
                <a:latin typeface="Calibri" panose="020F0502020204030204"/>
                <a:ea typeface="Calibri" panose="020F0502020204030204" pitchFamily="34" charset="0"/>
              </a:rPr>
              <a:t>Upravljačko tijelo</a:t>
            </a:r>
          </a:p>
          <a:p>
            <a:pPr marL="342900" marR="0" lvl="0" indent="-342900" algn="just" defTabSz="9144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lang="hr-HR" sz="2400" dirty="0">
                <a:solidFill>
                  <a:srgbClr val="003399"/>
                </a:solidFill>
                <a:latin typeface="Calibri" panose="020F0502020204030204"/>
                <a:ea typeface="Calibri" panose="020F0502020204030204" pitchFamily="34" charset="0"/>
              </a:rPr>
              <a:t>Revizije </a:t>
            </a:r>
            <a:endPar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endParaRPr>
          </a:p>
        </p:txBody>
      </p:sp>
      <p:sp>
        <p:nvSpPr>
          <p:cNvPr id="2" name="Title 3">
            <a:extLst>
              <a:ext uri="{FF2B5EF4-FFF2-40B4-BE49-F238E27FC236}">
                <a16:creationId xmlns:a16="http://schemas.microsoft.com/office/drawing/2014/main" id="{355B3FC6-FDE8-53B3-4252-B07AE7331543}"/>
              </a:ext>
            </a:extLst>
          </p:cNvPr>
          <p:cNvSpPr txBox="1">
            <a:spLocks/>
          </p:cNvSpPr>
          <p:nvPr/>
        </p:nvSpPr>
        <p:spPr>
          <a:xfrm>
            <a:off x="7223760" y="284990"/>
            <a:ext cx="4650944" cy="566666"/>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400" b="1" i="0" u="none" strike="noStrike" kern="1200" cap="none" spc="0" normalizeH="0" baseline="0" noProof="0" dirty="0">
                <a:ln>
                  <a:noFill/>
                </a:ln>
                <a:solidFill>
                  <a:prstClr val="white"/>
                </a:solidFill>
                <a:effectLst/>
                <a:uLnTx/>
                <a:uFillTx/>
                <a:latin typeface="Calibri" panose="020F0502020204030204"/>
                <a:ea typeface="+mj-ea"/>
                <a:cs typeface="+mj-cs"/>
              </a:rPr>
              <a:t>TERENSKE POSJETE</a:t>
            </a:r>
            <a:endParaRPr kumimoji="0" lang="en-US" sz="3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3" name="TextBox 8">
            <a:extLst>
              <a:ext uri="{FF2B5EF4-FFF2-40B4-BE49-F238E27FC236}">
                <a16:creationId xmlns:a16="http://schemas.microsoft.com/office/drawing/2014/main" id="{87168D30-65D1-3714-98B0-5797889A3757}"/>
              </a:ext>
            </a:extLst>
          </p:cNvPr>
          <p:cNvSpPr txBox="1"/>
          <p:nvPr/>
        </p:nvSpPr>
        <p:spPr>
          <a:xfrm>
            <a:off x="5692748" y="2075656"/>
            <a:ext cx="5778666" cy="1508105"/>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hr-HR" sz="32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a:p>
            <a:pPr marL="914400" marR="0" lvl="1" indent="-457200"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hr-HR" sz="2600" b="1"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rPr>
              <a:t>Tijela koja vrše terenske posjete: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srgbClr val="4472C4">
                  <a:lumMod val="75000"/>
                </a:srgbClr>
              </a:solidFill>
              <a:effectLst/>
              <a:uLnTx/>
              <a:uFillTx/>
              <a:latin typeface="Calibri" panose="020F0502020204030204"/>
              <a:ea typeface="+mn-ea"/>
              <a:cs typeface="+mn-cs"/>
            </a:endParaRPr>
          </a:p>
        </p:txBody>
      </p:sp>
      <p:pic>
        <p:nvPicPr>
          <p:cNvPr id="8" name="Picture 7" descr="A group of people wearing hard hats and standing next to each other&#10;&#10;Description automatically generated">
            <a:extLst>
              <a:ext uri="{FF2B5EF4-FFF2-40B4-BE49-F238E27FC236}">
                <a16:creationId xmlns:a16="http://schemas.microsoft.com/office/drawing/2014/main" id="{68B2BDC6-27B2-2E99-03FF-F1E81EC489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010" y="1410979"/>
            <a:ext cx="4800600" cy="4800600"/>
          </a:xfrm>
          <a:prstGeom prst="rect">
            <a:avLst/>
          </a:prstGeom>
        </p:spPr>
      </p:pic>
    </p:spTree>
    <p:extLst>
      <p:ext uri="{BB962C8B-B14F-4D97-AF65-F5344CB8AC3E}">
        <p14:creationId xmlns:p14="http://schemas.microsoft.com/office/powerpoint/2010/main" val="2155756035"/>
      </p:ext>
    </p:extLst>
  </p:cSld>
  <p:clrMapOvr>
    <a:masterClrMapping/>
  </p:clrMapOvr>
  <p:transition spd="slow">
    <p:wipe/>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9" name="TextBox 8">
            <a:extLst>
              <a:ext uri="{FF2B5EF4-FFF2-40B4-BE49-F238E27FC236}">
                <a16:creationId xmlns:a16="http://schemas.microsoft.com/office/drawing/2014/main" id="{507E1E57-921F-39F4-A87A-9E924DE5057D}"/>
              </a:ext>
            </a:extLst>
          </p:cNvPr>
          <p:cNvSpPr txBox="1"/>
          <p:nvPr/>
        </p:nvSpPr>
        <p:spPr>
          <a:xfrm>
            <a:off x="446402" y="2168821"/>
            <a:ext cx="7618146" cy="1569660"/>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r-HR" sz="2400" dirty="0">
                <a:solidFill>
                  <a:srgbClr val="4472C4">
                    <a:lumMod val="75000"/>
                  </a:srgbClr>
                </a:solidFill>
                <a:latin typeface="Calibri" panose="020F0502020204030204"/>
              </a:rPr>
              <a:t>Revizije  provodi tijelo za reviziju (Audit Authority /  AA): </a:t>
            </a:r>
            <a:r>
              <a:rPr lang="hr-HR" sz="2400" b="1" dirty="0">
                <a:solidFill>
                  <a:srgbClr val="4472C4">
                    <a:lumMod val="75000"/>
                  </a:srgbClr>
                </a:solidFill>
                <a:latin typeface="Calibri" panose="020F0502020204030204"/>
              </a:rPr>
              <a:t>ARPA</a:t>
            </a:r>
            <a:r>
              <a:rPr lang="hr-HR" sz="2400" dirty="0">
                <a:solidFill>
                  <a:srgbClr val="4472C4">
                    <a:lumMod val="75000"/>
                  </a:srgbClr>
                </a:solidFill>
                <a:latin typeface="Calibri" panose="020F0502020204030204"/>
              </a:rPr>
              <a:t> (RH Agencija za reviziju sustava provedbe programa Europske unije) uz potporu nacionalnih </a:t>
            </a:r>
            <a:r>
              <a:rPr lang="hr-HR" sz="2400" b="1" dirty="0" err="1">
                <a:solidFill>
                  <a:srgbClr val="4472C4">
                    <a:lumMod val="75000"/>
                  </a:srgbClr>
                </a:solidFill>
                <a:latin typeface="Calibri" panose="020F0502020204030204"/>
              </a:rPr>
              <a:t>GoA</a:t>
            </a:r>
            <a:r>
              <a:rPr lang="hr-HR" sz="2400" dirty="0">
                <a:solidFill>
                  <a:srgbClr val="4472C4">
                    <a:lumMod val="75000"/>
                  </a:srgbClr>
                </a:solidFill>
                <a:latin typeface="Calibri" panose="020F0502020204030204"/>
              </a:rPr>
              <a:t> (Group </a:t>
            </a:r>
            <a:r>
              <a:rPr lang="hr-HR" sz="2400" dirty="0" err="1">
                <a:solidFill>
                  <a:srgbClr val="4472C4">
                    <a:lumMod val="75000"/>
                  </a:srgbClr>
                </a:solidFill>
                <a:latin typeface="Calibri" panose="020F0502020204030204"/>
              </a:rPr>
              <a:t>of</a:t>
            </a:r>
            <a:r>
              <a:rPr lang="hr-HR" sz="2400" dirty="0">
                <a:solidFill>
                  <a:srgbClr val="4472C4">
                    <a:lumMod val="75000"/>
                  </a:srgbClr>
                </a:solidFill>
                <a:latin typeface="Calibri" panose="020F0502020204030204"/>
              </a:rPr>
              <a:t> </a:t>
            </a:r>
            <a:r>
              <a:rPr lang="hr-HR" sz="2400" dirty="0" err="1">
                <a:solidFill>
                  <a:srgbClr val="4472C4">
                    <a:lumMod val="75000"/>
                  </a:srgbClr>
                </a:solidFill>
                <a:latin typeface="Calibri" panose="020F0502020204030204"/>
              </a:rPr>
              <a:t>Auditors</a:t>
            </a:r>
            <a:r>
              <a:rPr lang="hr-HR" sz="2400" dirty="0">
                <a:solidFill>
                  <a:srgbClr val="4472C4">
                    <a:lumMod val="75000"/>
                  </a:srgbClr>
                </a:solidFill>
                <a:latin typeface="Calibri" panose="020F0502020204030204"/>
              </a:rPr>
              <a:t>) u BiH i CG</a:t>
            </a:r>
          </a:p>
        </p:txBody>
      </p:sp>
      <p:sp>
        <p:nvSpPr>
          <p:cNvPr id="2" name="Title 3">
            <a:extLst>
              <a:ext uri="{FF2B5EF4-FFF2-40B4-BE49-F238E27FC236}">
                <a16:creationId xmlns:a16="http://schemas.microsoft.com/office/drawing/2014/main" id="{355B3FC6-FDE8-53B3-4252-B07AE7331543}"/>
              </a:ext>
            </a:extLst>
          </p:cNvPr>
          <p:cNvSpPr txBox="1">
            <a:spLocks/>
          </p:cNvSpPr>
          <p:nvPr/>
        </p:nvSpPr>
        <p:spPr>
          <a:xfrm>
            <a:off x="8580584" y="284990"/>
            <a:ext cx="3294119" cy="566666"/>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400" b="1" i="0" u="none" strike="noStrike" kern="1200" cap="none" spc="0" normalizeH="0" baseline="0" noProof="0" dirty="0">
                <a:ln>
                  <a:noFill/>
                </a:ln>
                <a:solidFill>
                  <a:prstClr val="white"/>
                </a:solidFill>
                <a:effectLst/>
                <a:uLnTx/>
                <a:uFillTx/>
                <a:latin typeface="Calibri" panose="020F0502020204030204"/>
                <a:ea typeface="+mj-ea"/>
                <a:cs typeface="+mj-cs"/>
              </a:rPr>
              <a:t>REVIZIJE</a:t>
            </a:r>
            <a:endParaRPr kumimoji="0" lang="en-US" sz="3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pic>
        <p:nvPicPr>
          <p:cNvPr id="4" name="Picture 3" descr="A person holding a magnifying glass and paper&#10;&#10;Description automatically generated">
            <a:extLst>
              <a:ext uri="{FF2B5EF4-FFF2-40B4-BE49-F238E27FC236}">
                <a16:creationId xmlns:a16="http://schemas.microsoft.com/office/drawing/2014/main" id="{2B2206F2-9C1E-3C64-63E7-B5D5A4EBE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10294" y="2116401"/>
            <a:ext cx="3516737" cy="3516737"/>
          </a:xfrm>
          <a:prstGeom prst="rect">
            <a:avLst/>
          </a:prstGeom>
        </p:spPr>
      </p:pic>
      <p:sp>
        <p:nvSpPr>
          <p:cNvPr id="7" name="TextBox 8">
            <a:extLst>
              <a:ext uri="{FF2B5EF4-FFF2-40B4-BE49-F238E27FC236}">
                <a16:creationId xmlns:a16="http://schemas.microsoft.com/office/drawing/2014/main" id="{8B263981-BDC5-35B5-9B63-E1ADBC5F5710}"/>
              </a:ext>
            </a:extLst>
          </p:cNvPr>
          <p:cNvSpPr txBox="1"/>
          <p:nvPr/>
        </p:nvSpPr>
        <p:spPr>
          <a:xfrm>
            <a:off x="446402" y="4461199"/>
            <a:ext cx="7618146" cy="1200329"/>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hr-HR" sz="2400" dirty="0">
                <a:solidFill>
                  <a:srgbClr val="4472C4">
                    <a:lumMod val="75000"/>
                  </a:srgbClr>
                </a:solidFill>
                <a:latin typeface="Calibri" panose="020F0502020204030204"/>
              </a:rPr>
              <a:t>Vrste revizija:</a:t>
            </a:r>
          </a:p>
          <a:p>
            <a:pPr marL="1257300" lvl="2" indent="-342900">
              <a:buFont typeface="Arial" panose="020B0604020202020204" pitchFamily="34" charset="0"/>
              <a:buChar char="•"/>
              <a:defRPr/>
            </a:pPr>
            <a:r>
              <a:rPr lang="hr-HR" sz="2400" dirty="0">
                <a:solidFill>
                  <a:srgbClr val="4472C4">
                    <a:lumMod val="75000"/>
                  </a:srgbClr>
                </a:solidFill>
                <a:latin typeface="Calibri" panose="020F0502020204030204"/>
              </a:rPr>
              <a:t>Revizije  sustava </a:t>
            </a:r>
          </a:p>
          <a:p>
            <a:pPr marL="1257300" lvl="2" indent="-342900">
              <a:buFont typeface="Arial" panose="020B0604020202020204" pitchFamily="34" charset="0"/>
              <a:buChar char="•"/>
              <a:defRPr/>
            </a:pPr>
            <a:r>
              <a:rPr lang="hr-HR" sz="2400" dirty="0">
                <a:solidFill>
                  <a:srgbClr val="4472C4">
                    <a:lumMod val="75000"/>
                  </a:srgbClr>
                </a:solidFill>
                <a:latin typeface="Calibri" panose="020F0502020204030204"/>
              </a:rPr>
              <a:t>Revizije operacija</a:t>
            </a:r>
          </a:p>
        </p:txBody>
      </p:sp>
    </p:spTree>
    <p:extLst>
      <p:ext uri="{BB962C8B-B14F-4D97-AF65-F5344CB8AC3E}">
        <p14:creationId xmlns:p14="http://schemas.microsoft.com/office/powerpoint/2010/main" val="368848290"/>
      </p:ext>
    </p:extLst>
  </p:cSld>
  <p:clrMapOvr>
    <a:masterClrMapping/>
  </p:clrMapOvr>
  <p:transition spd="slow">
    <p:wipe/>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flag with yellow stars&#10;&#10;Description automatically generated with medium confidence">
            <a:extLst>
              <a:ext uri="{FF2B5EF4-FFF2-40B4-BE49-F238E27FC236}">
                <a16:creationId xmlns:a16="http://schemas.microsoft.com/office/drawing/2014/main" id="{92E24C14-C4BD-352B-74C1-CF4CFA9584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862" y="77652"/>
            <a:ext cx="3463555" cy="1044709"/>
          </a:xfrm>
          <a:prstGeom prst="rect">
            <a:avLst/>
          </a:prstGeom>
        </p:spPr>
      </p:pic>
      <p:sp>
        <p:nvSpPr>
          <p:cNvPr id="19" name="TextBox 8">
            <a:extLst>
              <a:ext uri="{FF2B5EF4-FFF2-40B4-BE49-F238E27FC236}">
                <a16:creationId xmlns:a16="http://schemas.microsoft.com/office/drawing/2014/main" id="{507E1E57-921F-39F4-A87A-9E924DE5057D}"/>
              </a:ext>
            </a:extLst>
          </p:cNvPr>
          <p:cNvSpPr txBox="1"/>
          <p:nvPr/>
        </p:nvSpPr>
        <p:spPr>
          <a:xfrm>
            <a:off x="547051" y="1985706"/>
            <a:ext cx="11097898" cy="1938992"/>
          </a:xfrm>
          <a:prstGeom prst="rect">
            <a:avLst/>
          </a:prstGeom>
          <a:solidFill>
            <a:schemeClr val="bg1"/>
          </a:solidFill>
          <a:effectLst>
            <a:outerShdw blurRad="50800" dist="38100" dir="5400000" algn="t" rotWithShape="0">
              <a:prstClr val="black">
                <a:alpha val="40000"/>
              </a:prstClr>
            </a:outerShdw>
          </a:effectLst>
        </p:spPr>
        <p:txBody>
          <a:bodyPr wrap="square" rtlCol="0" anchor="ctr">
            <a:spAutoFit/>
          </a:bodyPr>
          <a:lstStyle/>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hr-HR" sz="2400" dirty="0">
                <a:solidFill>
                  <a:srgbClr val="4472C4">
                    <a:lumMod val="75000"/>
                  </a:srgbClr>
                </a:solidFill>
                <a:latin typeface="Calibri" panose="020F0502020204030204"/>
              </a:rPr>
              <a:t>Revizije operacija provode se na temelju uzorka određenog od EK</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hr-HR" sz="2400" dirty="0">
                <a:solidFill>
                  <a:srgbClr val="4472C4">
                    <a:lumMod val="75000"/>
                  </a:srgbClr>
                </a:solidFill>
                <a:latin typeface="Calibri" panose="020F0502020204030204"/>
              </a:rPr>
              <a:t>Mogu obuhvatiti cijelo ili dijelove razdoblja provedbe projekta</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hr-HR" sz="2400" dirty="0">
                <a:solidFill>
                  <a:srgbClr val="4472C4">
                    <a:lumMod val="75000"/>
                  </a:srgbClr>
                </a:solidFill>
                <a:latin typeface="Calibri" panose="020F0502020204030204"/>
              </a:rPr>
              <a:t>Obuhvaćaju troškove prijavljene EK u određenoj računovodstvenoj godini </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hr-HR" sz="2400" dirty="0">
                <a:solidFill>
                  <a:srgbClr val="4472C4">
                    <a:lumMod val="75000"/>
                  </a:srgbClr>
                </a:solidFill>
                <a:latin typeface="Calibri" panose="020F0502020204030204"/>
              </a:rPr>
              <a:t>Mogu uključivati i terensku provjere</a:t>
            </a:r>
          </a:p>
          <a:p>
            <a:pPr marL="800100" marR="0" lvl="1" indent="-34290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lang="hr-HR" sz="2400" dirty="0">
                <a:solidFill>
                  <a:srgbClr val="4472C4">
                    <a:lumMod val="75000"/>
                  </a:srgbClr>
                </a:solidFill>
                <a:latin typeface="Calibri" panose="020F0502020204030204"/>
              </a:rPr>
              <a:t>Mogu imati financijske posljedice – u slučaju utvrđenih nepravilnosti</a:t>
            </a:r>
          </a:p>
        </p:txBody>
      </p:sp>
      <p:sp>
        <p:nvSpPr>
          <p:cNvPr id="2" name="Title 3">
            <a:extLst>
              <a:ext uri="{FF2B5EF4-FFF2-40B4-BE49-F238E27FC236}">
                <a16:creationId xmlns:a16="http://schemas.microsoft.com/office/drawing/2014/main" id="{355B3FC6-FDE8-53B3-4252-B07AE7331543}"/>
              </a:ext>
            </a:extLst>
          </p:cNvPr>
          <p:cNvSpPr txBox="1">
            <a:spLocks/>
          </p:cNvSpPr>
          <p:nvPr/>
        </p:nvSpPr>
        <p:spPr>
          <a:xfrm>
            <a:off x="8580584" y="284990"/>
            <a:ext cx="3294119" cy="566666"/>
          </a:xfrm>
          <a:prstGeom prst="rect">
            <a:avLst/>
          </a:prstGeom>
          <a:solidFill>
            <a:schemeClr val="accent1">
              <a:lumMod val="75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accent1">
                    <a:lumMod val="75000"/>
                  </a:schemeClr>
                </a:solidFill>
                <a:latin typeface="+mn-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hr-HR" sz="3400" b="1" i="0" u="none" strike="noStrike" kern="1200" cap="none" spc="0" normalizeH="0" baseline="0" noProof="0" dirty="0">
                <a:ln>
                  <a:noFill/>
                </a:ln>
                <a:solidFill>
                  <a:prstClr val="white"/>
                </a:solidFill>
                <a:effectLst/>
                <a:uLnTx/>
                <a:uFillTx/>
                <a:latin typeface="Calibri" panose="020F0502020204030204"/>
                <a:ea typeface="+mj-ea"/>
                <a:cs typeface="+mj-cs"/>
              </a:rPr>
              <a:t>REVIZIJE</a:t>
            </a:r>
            <a:endParaRPr kumimoji="0" lang="en-US" sz="34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3" name="TextBox 9">
            <a:extLst>
              <a:ext uri="{FF2B5EF4-FFF2-40B4-BE49-F238E27FC236}">
                <a16:creationId xmlns:a16="http://schemas.microsoft.com/office/drawing/2014/main" id="{A02329A9-BE87-31B0-8301-7E9B83CEFA04}"/>
              </a:ext>
            </a:extLst>
          </p:cNvPr>
          <p:cNvSpPr txBox="1"/>
          <p:nvPr/>
        </p:nvSpPr>
        <p:spPr>
          <a:xfrm>
            <a:off x="547051" y="4431082"/>
            <a:ext cx="11097898" cy="1598066"/>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rtlCol="0" anchor="ctr">
            <a:spAutoFit/>
          </a:bodyPr>
          <a:lstStyle/>
          <a:p>
            <a:pPr marL="342900" marR="0" lvl="0" indent="-342900" algn="just" defTabSz="914400" rtl="0" eaLnBrk="1" fontAlgn="auto" latinLnBrk="0" hangingPunct="1">
              <a:lnSpc>
                <a:spcPct val="115000"/>
              </a:lnSpc>
              <a:spcBef>
                <a:spcPts val="0"/>
              </a:spcBef>
              <a:spcAft>
                <a:spcPts val="1000"/>
              </a:spcAft>
              <a:buClrTx/>
              <a:buSzTx/>
              <a:buFont typeface="Wingdings" panose="05000000000000000000" pitchFamily="2" charset="2"/>
              <a:buChar char="§"/>
              <a:tabLst/>
              <a:defRPr/>
            </a:pPr>
            <a:r>
              <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U slučaju utvrđenih nepravilnosti i povrata neprihvatljivih sredstava, moguće je:</a:t>
            </a:r>
          </a:p>
          <a:p>
            <a:pPr marL="800100" lvl="1" indent="-342900" algn="just">
              <a:lnSpc>
                <a:spcPct val="115000"/>
              </a:lnSpc>
              <a:spcAft>
                <a:spcPts val="1000"/>
              </a:spcAft>
              <a:buFont typeface="Wingdings" panose="05000000000000000000" pitchFamily="2" charset="2"/>
              <a:buChar char="§"/>
              <a:defRPr/>
            </a:pPr>
            <a:r>
              <a:rPr lang="hr-HR" sz="2400" dirty="0">
                <a:solidFill>
                  <a:srgbClr val="003399"/>
                </a:solidFill>
                <a:latin typeface="Calibri" panose="020F0502020204030204"/>
                <a:ea typeface="Calibri" panose="020F0502020204030204" pitchFamily="34" charset="0"/>
              </a:rPr>
              <a:t>Odbijanje neprihvatljivih iznosa od sljedeće isplate</a:t>
            </a:r>
          </a:p>
          <a:p>
            <a:pPr marL="800100" lvl="1" indent="-342900" algn="just">
              <a:lnSpc>
                <a:spcPct val="115000"/>
              </a:lnSpc>
              <a:spcAft>
                <a:spcPts val="1000"/>
              </a:spcAft>
              <a:buFont typeface="Wingdings" panose="05000000000000000000" pitchFamily="2" charset="2"/>
              <a:buChar char="§"/>
              <a:defRPr/>
            </a:pPr>
            <a:r>
              <a:rPr kumimoji="0" lang="hr-HR" sz="2400" b="0" i="0" u="none" strike="noStrike" kern="1200" cap="none" spc="0" normalizeH="0" baseline="0" noProof="0" dirty="0">
                <a:ln>
                  <a:noFill/>
                </a:ln>
                <a:solidFill>
                  <a:srgbClr val="003399"/>
                </a:solidFill>
                <a:effectLst/>
                <a:uLnTx/>
                <a:uFillTx/>
                <a:latin typeface="Calibri" panose="020F0502020204030204"/>
                <a:ea typeface="Calibri" panose="020F0502020204030204" pitchFamily="34" charset="0"/>
                <a:cs typeface="+mn-cs"/>
              </a:rPr>
              <a:t>Povrat sredstava od strane LP/PP</a:t>
            </a:r>
          </a:p>
        </p:txBody>
      </p:sp>
    </p:spTree>
    <p:extLst>
      <p:ext uri="{BB962C8B-B14F-4D97-AF65-F5344CB8AC3E}">
        <p14:creationId xmlns:p14="http://schemas.microsoft.com/office/powerpoint/2010/main" val="2117914035"/>
      </p:ext>
    </p:extLst>
  </p:cSld>
  <p:clrMapOvr>
    <a:masterClrMapping/>
  </p:clrMapOvr>
  <p:transition spd="slow">
    <p:wip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3019</TotalTime>
  <Words>14990</Words>
  <Application>Microsoft Office PowerPoint</Application>
  <PresentationFormat>Widescreen</PresentationFormat>
  <Paragraphs>1201</Paragraphs>
  <Slides>104</Slides>
  <Notes>82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104</vt:i4>
      </vt:variant>
    </vt:vector>
  </HeadingPairs>
  <TitlesOfParts>
    <vt:vector size="123" baseType="lpstr">
      <vt:lpstr>MS Gothic</vt:lpstr>
      <vt:lpstr>Aptos</vt:lpstr>
      <vt:lpstr>Aptos Display</vt:lpstr>
      <vt:lpstr>Arial</vt:lpstr>
      <vt:lpstr>Calibri</vt:lpstr>
      <vt:lpstr>Calibri Light</vt:lpstr>
      <vt:lpstr>Corbel</vt:lpstr>
      <vt:lpstr>Courier New</vt:lpstr>
      <vt:lpstr>Gill Sans MT</vt:lpstr>
      <vt:lpstr>Montserrat</vt:lpstr>
      <vt:lpstr>open sans</vt:lpstr>
      <vt:lpstr>open sans</vt:lpstr>
      <vt:lpstr>Symbol</vt:lpstr>
      <vt:lpstr>Times New Roman</vt:lpstr>
      <vt:lpstr>Trebuchet MS</vt:lpstr>
      <vt:lpstr>Wingdings</vt:lpstr>
      <vt:lpstr>Office Theme</vt:lpstr>
      <vt:lpstr>1_Office Theme</vt:lpstr>
      <vt:lpstr>2_Office Theme</vt:lpstr>
      <vt:lpstr>Implementacijska radionica za strateške projekte</vt:lpstr>
      <vt:lpstr>UPRAVLJAČKA STRUKTURA</vt:lpstr>
      <vt:lpstr>PROVEDBA PROJEKATA</vt:lpstr>
      <vt:lpstr>PROVEDBA PROJEKATA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IZVJEŠTAVANJE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PRIHVATLJIVOST  TROŠKOVA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Modifikacija projekta</vt:lpstr>
      <vt:lpstr>PowerPoint Presentation</vt:lpstr>
      <vt:lpstr>MODIFIKACIJA PROJEKTA</vt:lpstr>
      <vt:lpstr>PowerPoint Presentation</vt:lpstr>
      <vt:lpstr>MODIFIKACIJA PROJEKTA</vt:lpstr>
      <vt:lpstr>PowerPoint Presentation</vt:lpstr>
      <vt:lpstr>PowerPoint Presentation</vt:lpstr>
      <vt:lpstr>NAJČEŠĆE POGREŠKE PARTNERA U IZVJEŠTAVANJU </vt:lpstr>
      <vt:lpstr>JEMS sustav</vt:lpstr>
      <vt:lpstr>Najčešći propusti korisnika prilikom podnošenja  izvještaja u Jems-u</vt:lpstr>
      <vt:lpstr>Najčešći propusti korisnika prilikom podnošenja  izvještaja u Jems-u</vt:lpstr>
      <vt:lpstr>Osnove za vraćanje izvještaja na ispravak</vt:lpstr>
      <vt:lpstr>PowerPoint Presentation</vt:lpstr>
      <vt:lpstr>PowerPoint Presentation</vt:lpstr>
      <vt:lpstr>PowerPoint Presentation</vt:lpstr>
      <vt:lpstr>Najčešće pogreške u javnoj nabavi</vt:lpstr>
      <vt:lpstr>Uredba o zajedničkim odredbama EU fondova</vt:lpstr>
      <vt:lpstr>PowerPoint Presentation</vt:lpstr>
      <vt:lpstr>Smjernice o utvrđivanju financijskih korekcija – točka 2</vt:lpstr>
      <vt:lpstr>Primjer 1 - cjepkanje </vt:lpstr>
      <vt:lpstr>PowerPoint Presentation</vt:lpstr>
      <vt:lpstr>Primjer 2 - cjepkanje</vt:lpstr>
      <vt:lpstr>PowerPoint Presentation</vt:lpstr>
      <vt:lpstr>Smjernice o utvrđivanju financijskih korekcija  – točka 11</vt:lpstr>
      <vt:lpstr>PowerPoint Presentation</vt:lpstr>
      <vt:lpstr>Primjer 3 – ograničavajući kriteriji</vt:lpstr>
      <vt:lpstr>PowerPoint Presentation</vt:lpstr>
      <vt:lpstr>PowerPoint Presentation</vt:lpstr>
      <vt:lpstr>PowerPoint Presentation</vt:lpstr>
      <vt:lpstr>Smjernice o utvrđivanju financijskih korekcija – točka 23</vt:lpstr>
      <vt:lpstr>Primjer 5 – izvršenje ugovora</vt:lpstr>
      <vt:lpstr>PowerPoint Presentation</vt:lpstr>
      <vt:lpstr>Primjer 6 – izvršenje ugovora</vt:lpstr>
      <vt:lpstr>Pravni lijek  (za hrvatske projektne partnere)</vt:lpstr>
      <vt:lpstr>Prijevare </vt:lpstr>
      <vt:lpstr>Kako spriječiti nepravilnosti/prijevare?</vt:lpstr>
      <vt:lpstr>PowerPoint Presentation</vt:lpstr>
      <vt:lpstr>Terenske posjete  i revizije</vt:lpstr>
      <vt:lpstr>PowerPoint Presentation</vt:lpstr>
      <vt:lpstr>PowerPoint Presentation</vt:lpstr>
      <vt:lpstr>PowerPoint Presentation</vt:lpstr>
      <vt:lpstr>PowerPoint Presentation</vt:lpstr>
      <vt:lpstr>Zatvaranje projekta</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Maja Petekić</dc:creator>
  <cp:lastModifiedBy>Damir Kuzmić</cp:lastModifiedBy>
  <cp:revision>104</cp:revision>
  <dcterms:created xsi:type="dcterms:W3CDTF">2023-03-08T08:34:33Z</dcterms:created>
  <dcterms:modified xsi:type="dcterms:W3CDTF">2025-10-09T07:32:06Z</dcterms:modified>
</cp:coreProperties>
</file>