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9.jpg" ContentType="image/jpg"/>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14.jpg" ContentType="image/jpg"/>
  <Override PartName="/ppt/media/image15.jpg" ContentType="image/jpg"/>
  <Override PartName="/ppt/notesSlides/notesSlide9.xml" ContentType="application/vnd.openxmlformats-officedocument.presentationml.notesSlide+xml"/>
  <Override PartName="/ppt/media/image17.jpg" ContentType="image/jpg"/>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86"/>
  </p:notesMasterIdLst>
  <p:sldIdLst>
    <p:sldId id="256" r:id="rId3"/>
    <p:sldId id="332" r:id="rId4"/>
    <p:sldId id="261" r:id="rId5"/>
    <p:sldId id="326" r:id="rId6"/>
    <p:sldId id="327" r:id="rId7"/>
    <p:sldId id="328" r:id="rId8"/>
    <p:sldId id="410" r:id="rId9"/>
    <p:sldId id="409" r:id="rId10"/>
    <p:sldId id="414" r:id="rId11"/>
    <p:sldId id="416" r:id="rId12"/>
    <p:sldId id="417" r:id="rId13"/>
    <p:sldId id="418" r:id="rId14"/>
    <p:sldId id="419" r:id="rId15"/>
    <p:sldId id="420" r:id="rId16"/>
    <p:sldId id="421" r:id="rId17"/>
    <p:sldId id="422" r:id="rId18"/>
    <p:sldId id="272" r:id="rId19"/>
    <p:sldId id="333" r:id="rId20"/>
    <p:sldId id="425" r:id="rId21"/>
    <p:sldId id="275" r:id="rId22"/>
    <p:sldId id="276" r:id="rId23"/>
    <p:sldId id="278" r:id="rId24"/>
    <p:sldId id="423" r:id="rId25"/>
    <p:sldId id="347" r:id="rId26"/>
    <p:sldId id="338" r:id="rId27"/>
    <p:sldId id="339" r:id="rId28"/>
    <p:sldId id="341" r:id="rId29"/>
    <p:sldId id="345" r:id="rId30"/>
    <p:sldId id="342" r:id="rId31"/>
    <p:sldId id="343" r:id="rId32"/>
    <p:sldId id="344" r:id="rId33"/>
    <p:sldId id="408" r:id="rId34"/>
    <p:sldId id="346" r:id="rId35"/>
    <p:sldId id="350" r:id="rId36"/>
    <p:sldId id="351" r:id="rId37"/>
    <p:sldId id="352" r:id="rId38"/>
    <p:sldId id="353" r:id="rId39"/>
    <p:sldId id="354" r:id="rId40"/>
    <p:sldId id="355" r:id="rId41"/>
    <p:sldId id="356" r:id="rId42"/>
    <p:sldId id="357" r:id="rId43"/>
    <p:sldId id="358" r:id="rId44"/>
    <p:sldId id="359" r:id="rId45"/>
    <p:sldId id="360" r:id="rId46"/>
    <p:sldId id="336" r:id="rId47"/>
    <p:sldId id="361" r:id="rId48"/>
    <p:sldId id="362" r:id="rId49"/>
    <p:sldId id="334" r:id="rId50"/>
    <p:sldId id="363" r:id="rId51"/>
    <p:sldId id="364" r:id="rId52"/>
    <p:sldId id="365" r:id="rId53"/>
    <p:sldId id="366" r:id="rId54"/>
    <p:sldId id="367" r:id="rId55"/>
    <p:sldId id="368" r:id="rId56"/>
    <p:sldId id="369" r:id="rId57"/>
    <p:sldId id="370" r:id="rId58"/>
    <p:sldId id="371" r:id="rId59"/>
    <p:sldId id="372" r:id="rId60"/>
    <p:sldId id="426" r:id="rId61"/>
    <p:sldId id="373" r:id="rId62"/>
    <p:sldId id="324" r:id="rId63"/>
    <p:sldId id="375" r:id="rId64"/>
    <p:sldId id="376" r:id="rId65"/>
    <p:sldId id="377" r:id="rId66"/>
    <p:sldId id="378" r:id="rId67"/>
    <p:sldId id="379" r:id="rId68"/>
    <p:sldId id="380" r:id="rId69"/>
    <p:sldId id="381" r:id="rId70"/>
    <p:sldId id="382" r:id="rId71"/>
    <p:sldId id="402" r:id="rId72"/>
    <p:sldId id="383" r:id="rId73"/>
    <p:sldId id="403" r:id="rId74"/>
    <p:sldId id="384" r:id="rId75"/>
    <p:sldId id="385" r:id="rId76"/>
    <p:sldId id="405" r:id="rId77"/>
    <p:sldId id="257" r:id="rId78"/>
    <p:sldId id="285" r:id="rId79"/>
    <p:sldId id="280" r:id="rId80"/>
    <p:sldId id="386" r:id="rId81"/>
    <p:sldId id="387" r:id="rId82"/>
    <p:sldId id="406" r:id="rId83"/>
    <p:sldId id="374" r:id="rId84"/>
    <p:sldId id="299" r:id="rId85"/>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CBD386D-2F62-4DE1-ACE2-B4D41D458910}">
          <p14:sldIdLst>
            <p14:sldId id="256"/>
            <p14:sldId id="332"/>
            <p14:sldId id="261"/>
            <p14:sldId id="326"/>
            <p14:sldId id="327"/>
            <p14:sldId id="328"/>
            <p14:sldId id="410"/>
            <p14:sldId id="409"/>
            <p14:sldId id="414"/>
            <p14:sldId id="416"/>
            <p14:sldId id="417"/>
            <p14:sldId id="418"/>
            <p14:sldId id="419"/>
            <p14:sldId id="420"/>
            <p14:sldId id="421"/>
            <p14:sldId id="422"/>
            <p14:sldId id="272"/>
            <p14:sldId id="333"/>
            <p14:sldId id="425"/>
            <p14:sldId id="275"/>
            <p14:sldId id="276"/>
            <p14:sldId id="278"/>
            <p14:sldId id="423"/>
            <p14:sldId id="347"/>
            <p14:sldId id="338"/>
            <p14:sldId id="339"/>
            <p14:sldId id="341"/>
            <p14:sldId id="345"/>
            <p14:sldId id="342"/>
            <p14:sldId id="343"/>
            <p14:sldId id="344"/>
            <p14:sldId id="408"/>
            <p14:sldId id="346"/>
            <p14:sldId id="350"/>
            <p14:sldId id="351"/>
            <p14:sldId id="352"/>
            <p14:sldId id="353"/>
            <p14:sldId id="354"/>
            <p14:sldId id="355"/>
            <p14:sldId id="356"/>
            <p14:sldId id="357"/>
            <p14:sldId id="358"/>
            <p14:sldId id="359"/>
            <p14:sldId id="360"/>
            <p14:sldId id="336"/>
            <p14:sldId id="361"/>
            <p14:sldId id="362"/>
            <p14:sldId id="334"/>
            <p14:sldId id="363"/>
            <p14:sldId id="364"/>
            <p14:sldId id="365"/>
            <p14:sldId id="366"/>
            <p14:sldId id="367"/>
            <p14:sldId id="368"/>
            <p14:sldId id="369"/>
            <p14:sldId id="370"/>
            <p14:sldId id="371"/>
            <p14:sldId id="372"/>
            <p14:sldId id="426"/>
            <p14:sldId id="373"/>
            <p14:sldId id="324"/>
            <p14:sldId id="375"/>
            <p14:sldId id="376"/>
            <p14:sldId id="377"/>
            <p14:sldId id="378"/>
            <p14:sldId id="379"/>
            <p14:sldId id="380"/>
            <p14:sldId id="381"/>
            <p14:sldId id="382"/>
            <p14:sldId id="402"/>
            <p14:sldId id="383"/>
            <p14:sldId id="403"/>
            <p14:sldId id="384"/>
            <p14:sldId id="385"/>
            <p14:sldId id="405"/>
            <p14:sldId id="257"/>
            <p14:sldId id="285"/>
            <p14:sldId id="280"/>
            <p14:sldId id="386"/>
            <p14:sldId id="387"/>
            <p14:sldId id="406"/>
            <p14:sldId id="374"/>
            <p14:sldId id="299"/>
          </p14:sldIdLst>
        </p14:section>
        <p14:section name="Untitled Section" id="{0D5063AF-7BE0-481D-8E22-597C49D5BA6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E870279-71E5-5838-46B5-45ACC5F207B6}" name="Branimir Gojković" initials="BG" userId="S::branimir.gojkovic@dei.gov.ba::d2a02670-e5cb-4ee3-a7e5-7e069790bdf8" providerId="AD"/>
  <p188:author id="{52D663A2-2C4A-B9E5-BB89-3E9D68FF0712}" name="JS" initials="JS" userId="JS" providerId="None"/>
  <p188:author id="{1EA6D2B4-36FF-2CBE-5FD0-590640E8CFA9}" name="Anita Paurević" initials="AP" userId="S::apaurevic@mrrfeu.hr::97d0399c-c260-4ed7-a4ac-9653008f23d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B9DCFF"/>
    <a:srgbClr val="B7DBFF"/>
    <a:srgbClr val="2D96FF"/>
    <a:srgbClr val="A7D3FF"/>
    <a:srgbClr val="4FA7FF"/>
    <a:srgbClr val="0092F6"/>
    <a:srgbClr val="9FCFFF"/>
    <a:srgbClr val="198CFF"/>
    <a:srgbClr val="379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486D4A-F451-4CDB-9C55-DFA22234E2A3}" v="1" dt="2026-09-08T08:16:41.2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06" autoAdjust="0"/>
    <p:restoredTop sz="81961" autoAdjust="0"/>
  </p:normalViewPr>
  <p:slideViewPr>
    <p:cSldViewPr snapToGrid="0" showGuides="1">
      <p:cViewPr varScale="1">
        <p:scale>
          <a:sx n="61" d="100"/>
          <a:sy n="61" d="100"/>
        </p:scale>
        <p:origin x="736" y="44"/>
      </p:cViewPr>
      <p:guideLst>
        <p:guide orient="horz" pos="2160"/>
        <p:guide pos="3840"/>
      </p:guideLst>
    </p:cSldViewPr>
  </p:slideViewPr>
  <p:notesTextViewPr>
    <p:cViewPr>
      <p:scale>
        <a:sx n="1" d="1"/>
        <a:sy n="1" d="1"/>
      </p:scale>
      <p:origin x="0" y="-1324"/>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tableStyles" Target="tableStyle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microsoft.com/office/2018/10/relationships/authors" Targe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viewProps" Target="viewProps.xml"/><Relationship Id="rId9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microsoft.com/office/2015/10/relationships/revisionInfo" Target="revisionInfo.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na Kavaz Siručić" userId="2c7f25bb-6cb0-4b0f-9f57-ad3ea255c810" providerId="ADAL" clId="{6A0125BD-2D48-4FDA-8A29-FC9E1E560A9F}"/>
    <pc:docChg chg="modSld">
      <pc:chgData name="Marina Kavaz Siručić" userId="2c7f25bb-6cb0-4b0f-9f57-ad3ea255c810" providerId="ADAL" clId="{6A0125BD-2D48-4FDA-8A29-FC9E1E560A9F}" dt="2026-09-08T08:19:20.290" v="304" actId="20577"/>
      <pc:docMkLst>
        <pc:docMk/>
      </pc:docMkLst>
      <pc:sldChg chg="modNotesTx">
        <pc:chgData name="Marina Kavaz Siručić" userId="2c7f25bb-6cb0-4b0f-9f57-ad3ea255c810" providerId="ADAL" clId="{6A0125BD-2D48-4FDA-8A29-FC9E1E560A9F}" dt="2026-09-08T08:16:00.762" v="23" actId="20577"/>
        <pc:sldMkLst>
          <pc:docMk/>
          <pc:sldMk cId="3088460810" sldId="419"/>
        </pc:sldMkLst>
      </pc:sldChg>
      <pc:sldChg chg="modNotesTx">
        <pc:chgData name="Marina Kavaz Siručić" userId="2c7f25bb-6cb0-4b0f-9f57-ad3ea255c810" providerId="ADAL" clId="{6A0125BD-2D48-4FDA-8A29-FC9E1E560A9F}" dt="2026-09-08T08:19:20.290" v="304" actId="20577"/>
        <pc:sldMkLst>
          <pc:docMk/>
          <pc:sldMk cId="1544643808" sldId="421"/>
        </pc:sldMkLst>
      </pc:sldChg>
    </pc:docChg>
  </pc:docChgLst>
</pc:chgInfo>
</file>

<file path=ppt/diagrams/_rels/data5.xml.rels><?xml version="1.0" encoding="UTF-8" standalone="yes"?>
<Relationships xmlns="http://schemas.openxmlformats.org/package/2006/relationships"><Relationship Id="rId1" Type="http://schemas.openxmlformats.org/officeDocument/2006/relationships/hyperlink" Target="http://ec.europa.eu/budget/graphs/inforeuro.html" TargetMode="External"/></Relationships>
</file>

<file path=ppt/diagrams/_rels/data6.xml.rels><?xml version="1.0" encoding="UTF-8" standalone="yes"?>
<Relationships xmlns="http://schemas.openxmlformats.org/package/2006/relationships"><Relationship Id="rId3" Type="http://schemas.openxmlformats.org/officeDocument/2006/relationships/hyperlink" Target="https://jems.scrollhelp.site/manual/v10/modification-of-the-application-form" TargetMode="External"/><Relationship Id="rId2" Type="http://schemas.openxmlformats.org/officeDocument/2006/relationships/hyperlink" Target="https://www.interreg-central.eu/library/jems-manual/jems-beneficiaries/project-modification/" TargetMode="External"/><Relationship Id="rId1" Type="http://schemas.openxmlformats.org/officeDocument/2006/relationships/hyperlink" Target="chrome-extension://efaidnbmnnnibpcajpcglclefindmkaj/https:/interreg-hr-ba-me.eu/wp-content/uploads/2024/09/HR-BA-ME_21-27_PIM_ver1.pdf" TargetMode="External"/></Relationships>
</file>

<file path=ppt/diagrams/_rels/drawing5.xml.rels><?xml version="1.0" encoding="UTF-8" standalone="yes"?>
<Relationships xmlns="http://schemas.openxmlformats.org/package/2006/relationships"><Relationship Id="rId1" Type="http://schemas.openxmlformats.org/officeDocument/2006/relationships/hyperlink" Target="http://ec.europa.eu/budget/graphs/inforeuro.html" TargetMode="External"/></Relationships>
</file>

<file path=ppt/diagrams/_rels/drawing6.xml.rels><?xml version="1.0" encoding="UTF-8" standalone="yes"?>
<Relationships xmlns="http://schemas.openxmlformats.org/package/2006/relationships"><Relationship Id="rId3" Type="http://schemas.openxmlformats.org/officeDocument/2006/relationships/hyperlink" Target="https://jems.scrollhelp.site/manual/v10/modification-of-the-application-form" TargetMode="External"/><Relationship Id="rId2" Type="http://schemas.openxmlformats.org/officeDocument/2006/relationships/hyperlink" Target="https://www.interreg-central.eu/library/jems-manual/jems-beneficiaries/project-modification/" TargetMode="External"/><Relationship Id="rId1" Type="http://schemas.openxmlformats.org/officeDocument/2006/relationships/hyperlink" Target="chrome-extension://efaidnbmnnnibpcajpcglclefindmkaj/https:/interreg-hr-ba-me.eu/wp-content/uploads/2024/09/HR-BA-ME_21-27_PIM_ver1.pdf" TargetMode="Externa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30BFD5-3D08-4D64-92F6-3E114B34BDE5}"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7626DCF4-B9EF-4F31-8D51-512B856B74A1}">
      <dgm:prSet/>
      <dgm:spPr/>
      <dgm:t>
        <a:bodyPr/>
        <a:lstStyle/>
        <a:p>
          <a:r>
            <a:rPr lang="hr-HR"/>
            <a:t>Programski logotip – ključni element osiguravanja vidljivosti projekta</a:t>
          </a:r>
          <a:endParaRPr lang="en-US"/>
        </a:p>
      </dgm:t>
    </dgm:pt>
    <dgm:pt modelId="{5D1563AF-50E3-424E-9343-50A89417E10D}" type="parTrans" cxnId="{1FB2F70B-7140-4198-9319-08EAC3CD991E}">
      <dgm:prSet/>
      <dgm:spPr/>
      <dgm:t>
        <a:bodyPr/>
        <a:lstStyle/>
        <a:p>
          <a:endParaRPr lang="en-US"/>
        </a:p>
      </dgm:t>
    </dgm:pt>
    <dgm:pt modelId="{FD0501A0-2D30-4C17-A858-6B9B0750DDA8}" type="sibTrans" cxnId="{1FB2F70B-7140-4198-9319-08EAC3CD991E}">
      <dgm:prSet/>
      <dgm:spPr/>
      <dgm:t>
        <a:bodyPr/>
        <a:lstStyle/>
        <a:p>
          <a:endParaRPr lang="en-US"/>
        </a:p>
      </dgm:t>
    </dgm:pt>
    <dgm:pt modelId="{1DC46061-E0F3-4AA8-8A98-F9418CAC3BA2}">
      <dgm:prSet/>
      <dgm:spPr/>
      <dgm:t>
        <a:bodyPr/>
        <a:lstStyle/>
        <a:p>
          <a:r>
            <a:rPr lang="hr-HR"/>
            <a:t>Projektni logotip – programski logotip s dodatkom akronima projekta</a:t>
          </a:r>
          <a:endParaRPr lang="en-US"/>
        </a:p>
      </dgm:t>
    </dgm:pt>
    <dgm:pt modelId="{7B374560-154A-4B90-8B8E-E648EAEB81B5}" type="parTrans" cxnId="{A5963035-D184-40E0-8767-B51DACF03DA8}">
      <dgm:prSet/>
      <dgm:spPr/>
      <dgm:t>
        <a:bodyPr/>
        <a:lstStyle/>
        <a:p>
          <a:endParaRPr lang="en-US"/>
        </a:p>
      </dgm:t>
    </dgm:pt>
    <dgm:pt modelId="{5393CEAD-7A44-45CD-A3ED-907B207C8956}" type="sibTrans" cxnId="{A5963035-D184-40E0-8767-B51DACF03DA8}">
      <dgm:prSet/>
      <dgm:spPr/>
      <dgm:t>
        <a:bodyPr/>
        <a:lstStyle/>
        <a:p>
          <a:endParaRPr lang="en-US"/>
        </a:p>
      </dgm:t>
    </dgm:pt>
    <dgm:pt modelId="{7BC799AE-5D25-41CC-97F1-8CEC9848D7C1}">
      <dgm:prSet/>
      <dgm:spPr/>
      <dgm:t>
        <a:bodyPr/>
        <a:lstStyle/>
        <a:p>
          <a:r>
            <a:rPr lang="hr-HR"/>
            <a:t>Interreg Brand Design Manual – propisuje sve relevantne tehničke specifikacije i uvjete korištenja programskog/projektnog logotipa </a:t>
          </a:r>
          <a:endParaRPr lang="en-US"/>
        </a:p>
      </dgm:t>
    </dgm:pt>
    <dgm:pt modelId="{A6C81FA3-E746-4C5F-9C33-1C96DBC51CF0}" type="parTrans" cxnId="{B9266778-1352-436F-9D99-1E171D50468A}">
      <dgm:prSet/>
      <dgm:spPr/>
      <dgm:t>
        <a:bodyPr/>
        <a:lstStyle/>
        <a:p>
          <a:endParaRPr lang="en-US"/>
        </a:p>
      </dgm:t>
    </dgm:pt>
    <dgm:pt modelId="{D5B624AC-DDBE-44C0-A2D0-7D335FAC4314}" type="sibTrans" cxnId="{B9266778-1352-436F-9D99-1E171D50468A}">
      <dgm:prSet/>
      <dgm:spPr/>
      <dgm:t>
        <a:bodyPr/>
        <a:lstStyle/>
        <a:p>
          <a:endParaRPr lang="en-US"/>
        </a:p>
      </dgm:t>
    </dgm:pt>
    <dgm:pt modelId="{F6F06350-549D-4283-9020-6A0C72658737}" type="pres">
      <dgm:prSet presAssocID="{A430BFD5-3D08-4D64-92F6-3E114B34BDE5}" presName="linear" presStyleCnt="0">
        <dgm:presLayoutVars>
          <dgm:animLvl val="lvl"/>
          <dgm:resizeHandles val="exact"/>
        </dgm:presLayoutVars>
      </dgm:prSet>
      <dgm:spPr/>
    </dgm:pt>
    <dgm:pt modelId="{E86445A9-50C3-41E6-9661-ED838882DAA1}" type="pres">
      <dgm:prSet presAssocID="{7626DCF4-B9EF-4F31-8D51-512B856B74A1}" presName="parentText" presStyleLbl="node1" presStyleIdx="0" presStyleCnt="3">
        <dgm:presLayoutVars>
          <dgm:chMax val="0"/>
          <dgm:bulletEnabled val="1"/>
        </dgm:presLayoutVars>
      </dgm:prSet>
      <dgm:spPr/>
    </dgm:pt>
    <dgm:pt modelId="{BBC946B3-2D69-4FDA-A0A2-4154F06F8B7A}" type="pres">
      <dgm:prSet presAssocID="{FD0501A0-2D30-4C17-A858-6B9B0750DDA8}" presName="spacer" presStyleCnt="0"/>
      <dgm:spPr/>
    </dgm:pt>
    <dgm:pt modelId="{23EE99F8-EC0B-43D2-816D-1D989EEA5B84}" type="pres">
      <dgm:prSet presAssocID="{1DC46061-E0F3-4AA8-8A98-F9418CAC3BA2}" presName="parentText" presStyleLbl="node1" presStyleIdx="1" presStyleCnt="3">
        <dgm:presLayoutVars>
          <dgm:chMax val="0"/>
          <dgm:bulletEnabled val="1"/>
        </dgm:presLayoutVars>
      </dgm:prSet>
      <dgm:spPr/>
    </dgm:pt>
    <dgm:pt modelId="{9AEA2DA5-C410-414E-9068-8FCA094FC556}" type="pres">
      <dgm:prSet presAssocID="{5393CEAD-7A44-45CD-A3ED-907B207C8956}" presName="spacer" presStyleCnt="0"/>
      <dgm:spPr/>
    </dgm:pt>
    <dgm:pt modelId="{C032DDAE-7327-4EB3-84D9-C4476A2FBEBA}" type="pres">
      <dgm:prSet presAssocID="{7BC799AE-5D25-41CC-97F1-8CEC9848D7C1}" presName="parentText" presStyleLbl="node1" presStyleIdx="2" presStyleCnt="3">
        <dgm:presLayoutVars>
          <dgm:chMax val="0"/>
          <dgm:bulletEnabled val="1"/>
        </dgm:presLayoutVars>
      </dgm:prSet>
      <dgm:spPr/>
    </dgm:pt>
  </dgm:ptLst>
  <dgm:cxnLst>
    <dgm:cxn modelId="{1FB2F70B-7140-4198-9319-08EAC3CD991E}" srcId="{A430BFD5-3D08-4D64-92F6-3E114B34BDE5}" destId="{7626DCF4-B9EF-4F31-8D51-512B856B74A1}" srcOrd="0" destOrd="0" parTransId="{5D1563AF-50E3-424E-9343-50A89417E10D}" sibTransId="{FD0501A0-2D30-4C17-A858-6B9B0750DDA8}"/>
    <dgm:cxn modelId="{A5963035-D184-40E0-8767-B51DACF03DA8}" srcId="{A430BFD5-3D08-4D64-92F6-3E114B34BDE5}" destId="{1DC46061-E0F3-4AA8-8A98-F9418CAC3BA2}" srcOrd="1" destOrd="0" parTransId="{7B374560-154A-4B90-8B8E-E648EAEB81B5}" sibTransId="{5393CEAD-7A44-45CD-A3ED-907B207C8956}"/>
    <dgm:cxn modelId="{B9266778-1352-436F-9D99-1E171D50468A}" srcId="{A430BFD5-3D08-4D64-92F6-3E114B34BDE5}" destId="{7BC799AE-5D25-41CC-97F1-8CEC9848D7C1}" srcOrd="2" destOrd="0" parTransId="{A6C81FA3-E746-4C5F-9C33-1C96DBC51CF0}" sibTransId="{D5B624AC-DDBE-44C0-A2D0-7D335FAC4314}"/>
    <dgm:cxn modelId="{FCE56885-FDE6-4AA4-A22B-338945EC5527}" type="presOf" srcId="{7BC799AE-5D25-41CC-97F1-8CEC9848D7C1}" destId="{C032DDAE-7327-4EB3-84D9-C4476A2FBEBA}" srcOrd="0" destOrd="0" presId="urn:microsoft.com/office/officeart/2005/8/layout/vList2"/>
    <dgm:cxn modelId="{A9CAB8AA-A86F-474E-947F-F861A37CEF39}" type="presOf" srcId="{A430BFD5-3D08-4D64-92F6-3E114B34BDE5}" destId="{F6F06350-549D-4283-9020-6A0C72658737}" srcOrd="0" destOrd="0" presId="urn:microsoft.com/office/officeart/2005/8/layout/vList2"/>
    <dgm:cxn modelId="{4C9778DB-3ABA-4577-B28D-9A4D37DBD400}" type="presOf" srcId="{1DC46061-E0F3-4AA8-8A98-F9418CAC3BA2}" destId="{23EE99F8-EC0B-43D2-816D-1D989EEA5B84}" srcOrd="0" destOrd="0" presId="urn:microsoft.com/office/officeart/2005/8/layout/vList2"/>
    <dgm:cxn modelId="{15539DE3-C12A-4457-82A2-93615AEFECBD}" type="presOf" srcId="{7626DCF4-B9EF-4F31-8D51-512B856B74A1}" destId="{E86445A9-50C3-41E6-9661-ED838882DAA1}" srcOrd="0" destOrd="0" presId="urn:microsoft.com/office/officeart/2005/8/layout/vList2"/>
    <dgm:cxn modelId="{050388FF-159F-417C-BC8B-494EABC50641}" type="presParOf" srcId="{F6F06350-549D-4283-9020-6A0C72658737}" destId="{E86445A9-50C3-41E6-9661-ED838882DAA1}" srcOrd="0" destOrd="0" presId="urn:microsoft.com/office/officeart/2005/8/layout/vList2"/>
    <dgm:cxn modelId="{83B256B1-E54A-48FB-B7EA-80CD43226AA1}" type="presParOf" srcId="{F6F06350-549D-4283-9020-6A0C72658737}" destId="{BBC946B3-2D69-4FDA-A0A2-4154F06F8B7A}" srcOrd="1" destOrd="0" presId="urn:microsoft.com/office/officeart/2005/8/layout/vList2"/>
    <dgm:cxn modelId="{6FF6357A-F1CE-48FD-BB2B-FB23437F5C79}" type="presParOf" srcId="{F6F06350-549D-4283-9020-6A0C72658737}" destId="{23EE99F8-EC0B-43D2-816D-1D989EEA5B84}" srcOrd="2" destOrd="0" presId="urn:microsoft.com/office/officeart/2005/8/layout/vList2"/>
    <dgm:cxn modelId="{2309077E-CA6B-446E-81EB-11ED322C8D34}" type="presParOf" srcId="{F6F06350-549D-4283-9020-6A0C72658737}" destId="{9AEA2DA5-C410-414E-9068-8FCA094FC556}" srcOrd="3" destOrd="0" presId="urn:microsoft.com/office/officeart/2005/8/layout/vList2"/>
    <dgm:cxn modelId="{72EB53B1-5551-482D-AF0B-3B3BCFEF6ED9}" type="presParOf" srcId="{F6F06350-549D-4283-9020-6A0C72658737}" destId="{C032DDAE-7327-4EB3-84D9-C4476A2FBEBA}"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715226-4668-4DEC-8300-2711A45FBFD3}" type="doc">
      <dgm:prSet loTypeId="urn:microsoft.com/office/officeart/2005/8/layout/vList2" loCatId="list" qsTypeId="urn:microsoft.com/office/officeart/2005/8/quickstyle/simple1#2" qsCatId="simple" csTypeId="urn:microsoft.com/office/officeart/2005/8/colors/accent1_2#2" csCatId="accent1"/>
      <dgm:spPr/>
      <dgm:t>
        <a:bodyPr/>
        <a:lstStyle/>
        <a:p>
          <a:endParaRPr lang="en-US"/>
        </a:p>
      </dgm:t>
    </dgm:pt>
    <dgm:pt modelId="{86BBAEC2-DD5C-419B-8116-725CE9584304}">
      <dgm:prSet custT="1"/>
      <dgm:spPr/>
      <dgm:t>
        <a:bodyPr/>
        <a:lstStyle/>
        <a:p>
          <a:r>
            <a:rPr lang="hr-HR" sz="3400"/>
            <a:t>Svu nabavljenu opremu potrebno je označiti programskim/projektnim logotipom </a:t>
          </a:r>
          <a:endParaRPr lang="en-US" sz="3400"/>
        </a:p>
      </dgm:t>
    </dgm:pt>
    <dgm:pt modelId="{BC5230E3-269E-47E8-82D9-6B1AEEA715EB}" type="parTrans" cxnId="{3FB28444-401A-4ED6-8DB3-F67BF458F8DA}">
      <dgm:prSet/>
      <dgm:spPr/>
      <dgm:t>
        <a:bodyPr/>
        <a:lstStyle/>
        <a:p>
          <a:endParaRPr lang="en-US"/>
        </a:p>
      </dgm:t>
    </dgm:pt>
    <dgm:pt modelId="{6CFA9795-EB4A-4D99-B9CC-B7E6C79D1586}" type="sibTrans" cxnId="{3FB28444-401A-4ED6-8DB3-F67BF458F8DA}">
      <dgm:prSet/>
      <dgm:spPr/>
      <dgm:t>
        <a:bodyPr/>
        <a:lstStyle/>
        <a:p>
          <a:endParaRPr lang="en-US"/>
        </a:p>
      </dgm:t>
    </dgm:pt>
    <dgm:pt modelId="{6059EBCB-F9B3-4D74-B4C2-61835AF9F7CC}">
      <dgm:prSet custT="1"/>
      <dgm:spPr/>
      <dgm:t>
        <a:bodyPr/>
        <a:lstStyle/>
        <a:p>
          <a:r>
            <a:rPr lang="hr-HR" sz="3400"/>
            <a:t>U slučaju nepoštovanja zahtjeva osiguranja vidljivosti  moguće su financijske sankcije (CRP, čl. 50 (3) i Interreg </a:t>
          </a:r>
          <a:r>
            <a:rPr lang="hr-HR" sz="3400" err="1"/>
            <a:t>Regulation</a:t>
          </a:r>
          <a:r>
            <a:rPr lang="hr-HR" sz="3400"/>
            <a:t>, čl. 36 (6) </a:t>
          </a:r>
          <a:endParaRPr lang="en-US" sz="3400"/>
        </a:p>
      </dgm:t>
    </dgm:pt>
    <dgm:pt modelId="{7EE6B793-54B1-45E3-B1B2-8A71EA31AEB5}" type="parTrans" cxnId="{071B6BCD-3B18-4EB4-9096-512E1702A248}">
      <dgm:prSet/>
      <dgm:spPr/>
      <dgm:t>
        <a:bodyPr/>
        <a:lstStyle/>
        <a:p>
          <a:endParaRPr lang="en-US"/>
        </a:p>
      </dgm:t>
    </dgm:pt>
    <dgm:pt modelId="{32B7C459-41AB-451C-AF27-FC66591922CC}" type="sibTrans" cxnId="{071B6BCD-3B18-4EB4-9096-512E1702A248}">
      <dgm:prSet/>
      <dgm:spPr/>
      <dgm:t>
        <a:bodyPr/>
        <a:lstStyle/>
        <a:p>
          <a:endParaRPr lang="en-US"/>
        </a:p>
      </dgm:t>
    </dgm:pt>
    <dgm:pt modelId="{61E4D353-3221-4027-84E5-BD11B45A2A64}" type="pres">
      <dgm:prSet presAssocID="{EB715226-4668-4DEC-8300-2711A45FBFD3}" presName="linear" presStyleCnt="0">
        <dgm:presLayoutVars>
          <dgm:animLvl val="lvl"/>
          <dgm:resizeHandles val="exact"/>
        </dgm:presLayoutVars>
      </dgm:prSet>
      <dgm:spPr/>
    </dgm:pt>
    <dgm:pt modelId="{A6EBE5F8-8438-40EC-8D51-19914E8BE239}" type="pres">
      <dgm:prSet presAssocID="{86BBAEC2-DD5C-419B-8116-725CE9584304}" presName="parentText" presStyleLbl="node1" presStyleIdx="0" presStyleCnt="2">
        <dgm:presLayoutVars>
          <dgm:chMax val="0"/>
          <dgm:bulletEnabled val="1"/>
        </dgm:presLayoutVars>
      </dgm:prSet>
      <dgm:spPr/>
    </dgm:pt>
    <dgm:pt modelId="{A0ED8E55-E9B0-4B12-8691-F1AB1E8BE134}" type="pres">
      <dgm:prSet presAssocID="{6CFA9795-EB4A-4D99-B9CC-B7E6C79D1586}" presName="spacer" presStyleCnt="0"/>
      <dgm:spPr/>
    </dgm:pt>
    <dgm:pt modelId="{2D1E5875-F998-408A-949E-34F6BB41E2AC}" type="pres">
      <dgm:prSet presAssocID="{6059EBCB-F9B3-4D74-B4C2-61835AF9F7CC}" presName="parentText" presStyleLbl="node1" presStyleIdx="1" presStyleCnt="2">
        <dgm:presLayoutVars>
          <dgm:chMax val="0"/>
          <dgm:bulletEnabled val="1"/>
        </dgm:presLayoutVars>
      </dgm:prSet>
      <dgm:spPr/>
    </dgm:pt>
  </dgm:ptLst>
  <dgm:cxnLst>
    <dgm:cxn modelId="{3FB28444-401A-4ED6-8DB3-F67BF458F8DA}" srcId="{EB715226-4668-4DEC-8300-2711A45FBFD3}" destId="{86BBAEC2-DD5C-419B-8116-725CE9584304}" srcOrd="0" destOrd="0" parTransId="{BC5230E3-269E-47E8-82D9-6B1AEEA715EB}" sibTransId="{6CFA9795-EB4A-4D99-B9CC-B7E6C79D1586}"/>
    <dgm:cxn modelId="{5FB0738D-AE1C-4174-A9FD-821569E98915}" type="presOf" srcId="{6059EBCB-F9B3-4D74-B4C2-61835AF9F7CC}" destId="{2D1E5875-F998-408A-949E-34F6BB41E2AC}" srcOrd="0" destOrd="0" presId="urn:microsoft.com/office/officeart/2005/8/layout/vList2"/>
    <dgm:cxn modelId="{45A16398-88AF-43DE-9C45-5D7A0AA2D70F}" type="presOf" srcId="{86BBAEC2-DD5C-419B-8116-725CE9584304}" destId="{A6EBE5F8-8438-40EC-8D51-19914E8BE239}" srcOrd="0" destOrd="0" presId="urn:microsoft.com/office/officeart/2005/8/layout/vList2"/>
    <dgm:cxn modelId="{071B6BCD-3B18-4EB4-9096-512E1702A248}" srcId="{EB715226-4668-4DEC-8300-2711A45FBFD3}" destId="{6059EBCB-F9B3-4D74-B4C2-61835AF9F7CC}" srcOrd="1" destOrd="0" parTransId="{7EE6B793-54B1-45E3-B1B2-8A71EA31AEB5}" sibTransId="{32B7C459-41AB-451C-AF27-FC66591922CC}"/>
    <dgm:cxn modelId="{912690DC-A7A8-45D2-A5ED-039F4EDCD66A}" type="presOf" srcId="{EB715226-4668-4DEC-8300-2711A45FBFD3}" destId="{61E4D353-3221-4027-84E5-BD11B45A2A64}" srcOrd="0" destOrd="0" presId="urn:microsoft.com/office/officeart/2005/8/layout/vList2"/>
    <dgm:cxn modelId="{33FE2514-4467-4E8D-94B0-6EF836B15468}" type="presParOf" srcId="{61E4D353-3221-4027-84E5-BD11B45A2A64}" destId="{A6EBE5F8-8438-40EC-8D51-19914E8BE239}" srcOrd="0" destOrd="0" presId="urn:microsoft.com/office/officeart/2005/8/layout/vList2"/>
    <dgm:cxn modelId="{6A026212-F7D0-4D49-9B43-9545FA6DC1F1}" type="presParOf" srcId="{61E4D353-3221-4027-84E5-BD11B45A2A64}" destId="{A0ED8E55-E9B0-4B12-8691-F1AB1E8BE134}" srcOrd="1" destOrd="0" presId="urn:microsoft.com/office/officeart/2005/8/layout/vList2"/>
    <dgm:cxn modelId="{B28D333A-7077-42CF-AE4A-6815AD787674}" type="presParOf" srcId="{61E4D353-3221-4027-84E5-BD11B45A2A64}" destId="{2D1E5875-F998-408A-949E-34F6BB41E2AC}"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9C1B73-DFAB-48B2-B12D-68C4C30AF781}" type="doc">
      <dgm:prSet loTypeId="urn:microsoft.com/office/officeart/2005/8/layout/vList2" loCatId="list" qsTypeId="urn:microsoft.com/office/officeart/2005/8/quickstyle/simple1#3" qsCatId="simple" csTypeId="urn:microsoft.com/office/officeart/2005/8/colors/accent1_2#3" csCatId="accent1"/>
      <dgm:spPr/>
      <dgm:t>
        <a:bodyPr/>
        <a:lstStyle/>
        <a:p>
          <a:endParaRPr lang="en-US"/>
        </a:p>
      </dgm:t>
    </dgm:pt>
    <dgm:pt modelId="{E19FD4D3-153C-405A-8C28-C934B4E54104}">
      <dgm:prSet/>
      <dgm:spPr/>
      <dgm:t>
        <a:bodyPr/>
        <a:lstStyle/>
        <a:p>
          <a:r>
            <a:rPr lang="hr-HR" dirty="0"/>
            <a:t>Priprema ga </a:t>
          </a:r>
          <a:r>
            <a:rPr lang="hr-HR" b="1" dirty="0"/>
            <a:t>LP, </a:t>
          </a:r>
          <a:r>
            <a:rPr lang="hr-HR" dirty="0"/>
            <a:t>uz doprinos svih PP kroz partnerska izvješća</a:t>
          </a:r>
          <a:endParaRPr lang="en-US" dirty="0"/>
        </a:p>
      </dgm:t>
    </dgm:pt>
    <dgm:pt modelId="{7A08E0C6-A442-4A4B-8DA8-21759087525E}" type="parTrans" cxnId="{65D63F7C-0A3D-474D-A931-DAAE34E2CD29}">
      <dgm:prSet/>
      <dgm:spPr/>
      <dgm:t>
        <a:bodyPr/>
        <a:lstStyle/>
        <a:p>
          <a:endParaRPr lang="en-US"/>
        </a:p>
      </dgm:t>
    </dgm:pt>
    <dgm:pt modelId="{2D9A44AB-7927-46A8-B122-FB670B2C6101}" type="sibTrans" cxnId="{65D63F7C-0A3D-474D-A931-DAAE34E2CD29}">
      <dgm:prSet/>
      <dgm:spPr/>
      <dgm:t>
        <a:bodyPr/>
        <a:lstStyle/>
        <a:p>
          <a:endParaRPr lang="en-US"/>
        </a:p>
      </dgm:t>
    </dgm:pt>
    <dgm:pt modelId="{F4104C7A-ABB0-4012-9FB5-1C65FC31F274}">
      <dgm:prSet/>
      <dgm:spPr/>
      <dgm:t>
        <a:bodyPr/>
        <a:lstStyle/>
        <a:p>
          <a:r>
            <a:rPr lang="hr-HR" dirty="0"/>
            <a:t>Izvještaj obuhvaća: aktivnosti, outpute/indikatore, rezultate, ciljne skupine, komunikaciju i eventualna odstupanja</a:t>
          </a:r>
          <a:endParaRPr lang="en-US" dirty="0"/>
        </a:p>
      </dgm:t>
    </dgm:pt>
    <dgm:pt modelId="{694F4C85-CA8A-4896-B1EA-788CC7EBEA49}" type="parTrans" cxnId="{DCCA5D82-BABF-499C-BE68-302E61DCEFB0}">
      <dgm:prSet/>
      <dgm:spPr/>
      <dgm:t>
        <a:bodyPr/>
        <a:lstStyle/>
        <a:p>
          <a:endParaRPr lang="en-US"/>
        </a:p>
      </dgm:t>
    </dgm:pt>
    <dgm:pt modelId="{1CD8B4E1-E15A-437F-9F7B-04964D3E6D4F}" type="sibTrans" cxnId="{DCCA5D82-BABF-499C-BE68-302E61DCEFB0}">
      <dgm:prSet/>
      <dgm:spPr/>
      <dgm:t>
        <a:bodyPr/>
        <a:lstStyle/>
        <a:p>
          <a:endParaRPr lang="en-US"/>
        </a:p>
      </dgm:t>
    </dgm:pt>
    <dgm:pt modelId="{6221D0D5-6FC1-4EC8-91AE-9E779B7C0C5D}">
      <dgm:prSet/>
      <dgm:spPr/>
      <dgm:t>
        <a:bodyPr/>
        <a:lstStyle/>
        <a:p>
          <a:r>
            <a:rPr lang="hr-HR"/>
            <a:t>Financijski dio automatski se generira u Jemsu na temelju certificiranih partnerskih izvještaja</a:t>
          </a:r>
          <a:endParaRPr lang="en-US"/>
        </a:p>
      </dgm:t>
    </dgm:pt>
    <dgm:pt modelId="{92349DAC-1CAC-4631-85F0-5B1A7B52314F}" type="parTrans" cxnId="{7BE432D9-611D-490E-A489-E7AC54214586}">
      <dgm:prSet/>
      <dgm:spPr/>
      <dgm:t>
        <a:bodyPr/>
        <a:lstStyle/>
        <a:p>
          <a:endParaRPr lang="en-US"/>
        </a:p>
      </dgm:t>
    </dgm:pt>
    <dgm:pt modelId="{DA1A3896-60A3-4AC2-82E9-94EAAE28B10E}" type="sibTrans" cxnId="{7BE432D9-611D-490E-A489-E7AC54214586}">
      <dgm:prSet/>
      <dgm:spPr/>
      <dgm:t>
        <a:bodyPr/>
        <a:lstStyle/>
        <a:p>
          <a:endParaRPr lang="en-US"/>
        </a:p>
      </dgm:t>
    </dgm:pt>
    <dgm:pt modelId="{4E3BA263-6881-4DD3-88C7-0202D6121D29}">
      <dgm:prSet/>
      <dgm:spPr/>
      <dgm:t>
        <a:bodyPr/>
        <a:lstStyle/>
        <a:p>
          <a:r>
            <a:rPr lang="hr-HR"/>
            <a:t>LP mora osigurati točnost, potpunost i usklađenost podataka s posljednjom odobrenom verzijom AF-a</a:t>
          </a:r>
          <a:endParaRPr lang="en-US"/>
        </a:p>
      </dgm:t>
    </dgm:pt>
    <dgm:pt modelId="{67541419-61A7-472F-9801-C961E8E1FBA4}" type="parTrans" cxnId="{E6B802FC-2189-4EA5-A68A-6554E5F05910}">
      <dgm:prSet/>
      <dgm:spPr/>
      <dgm:t>
        <a:bodyPr/>
        <a:lstStyle/>
        <a:p>
          <a:endParaRPr lang="en-US"/>
        </a:p>
      </dgm:t>
    </dgm:pt>
    <dgm:pt modelId="{0B41CF8B-CDE1-4830-9E43-13FD85670F2B}" type="sibTrans" cxnId="{E6B802FC-2189-4EA5-A68A-6554E5F05910}">
      <dgm:prSet/>
      <dgm:spPr/>
      <dgm:t>
        <a:bodyPr/>
        <a:lstStyle/>
        <a:p>
          <a:endParaRPr lang="en-US"/>
        </a:p>
      </dgm:t>
    </dgm:pt>
    <dgm:pt modelId="{7F577AF4-2FC9-4F6C-8B2C-B12854164620}">
      <dgm:prSet/>
      <dgm:spPr/>
      <dgm:t>
        <a:bodyPr/>
        <a:lstStyle/>
        <a:p>
          <a:r>
            <a:rPr lang="hr-HR"/>
            <a:t>Projektni outputi se prijavljuju </a:t>
          </a:r>
          <a:r>
            <a:rPr lang="hr-HR" b="1"/>
            <a:t>tek kada su u potpunosti ostvareni, uz odgovarajuće dokaze</a:t>
          </a:r>
          <a:endParaRPr lang="en-US"/>
        </a:p>
      </dgm:t>
    </dgm:pt>
    <dgm:pt modelId="{536D8D41-81FF-428A-9086-80C61EF558F8}" type="parTrans" cxnId="{EB938BC9-8BAE-4ED7-8F3A-235C3005B034}">
      <dgm:prSet/>
      <dgm:spPr/>
      <dgm:t>
        <a:bodyPr/>
        <a:lstStyle/>
        <a:p>
          <a:endParaRPr lang="en-US"/>
        </a:p>
      </dgm:t>
    </dgm:pt>
    <dgm:pt modelId="{B8E1ECF2-9CE7-4805-B45F-ED5D8868445F}" type="sibTrans" cxnId="{EB938BC9-8BAE-4ED7-8F3A-235C3005B034}">
      <dgm:prSet/>
      <dgm:spPr/>
      <dgm:t>
        <a:bodyPr/>
        <a:lstStyle/>
        <a:p>
          <a:endParaRPr lang="en-US"/>
        </a:p>
      </dgm:t>
    </dgm:pt>
    <dgm:pt modelId="{A593269A-3898-42BD-8978-43FA4E5A3DA5}">
      <dgm:prSet/>
      <dgm:spPr/>
      <dgm:t>
        <a:bodyPr/>
        <a:lstStyle/>
        <a:p>
          <a:r>
            <a:rPr lang="hr-HR" b="1"/>
            <a:t>Template za izvještavanje ostvarenja output indikatora </a:t>
          </a:r>
          <a:r>
            <a:rPr lang="hr-HR"/>
            <a:t>– koristiti za dokazivanje ostvarenja outputa (General Annexes PIM-a)</a:t>
          </a:r>
          <a:endParaRPr lang="en-US"/>
        </a:p>
      </dgm:t>
    </dgm:pt>
    <dgm:pt modelId="{9C9EDE5D-AAFD-4D52-A234-EEA0BB835F77}" type="parTrans" cxnId="{D857F1C5-D6B1-456F-B54B-035635D0958A}">
      <dgm:prSet/>
      <dgm:spPr/>
      <dgm:t>
        <a:bodyPr/>
        <a:lstStyle/>
        <a:p>
          <a:endParaRPr lang="en-US"/>
        </a:p>
      </dgm:t>
    </dgm:pt>
    <dgm:pt modelId="{BF7301AF-34FD-46C3-9B47-3D72F7E32820}" type="sibTrans" cxnId="{D857F1C5-D6B1-456F-B54B-035635D0958A}">
      <dgm:prSet/>
      <dgm:spPr/>
      <dgm:t>
        <a:bodyPr/>
        <a:lstStyle/>
        <a:p>
          <a:endParaRPr lang="en-US"/>
        </a:p>
      </dgm:t>
    </dgm:pt>
    <dgm:pt modelId="{B40F5A12-136C-465D-866E-25A606CC7261}" type="pres">
      <dgm:prSet presAssocID="{499C1B73-DFAB-48B2-B12D-68C4C30AF781}" presName="linear" presStyleCnt="0">
        <dgm:presLayoutVars>
          <dgm:animLvl val="lvl"/>
          <dgm:resizeHandles val="exact"/>
        </dgm:presLayoutVars>
      </dgm:prSet>
      <dgm:spPr/>
    </dgm:pt>
    <dgm:pt modelId="{5988FB55-6FEB-4085-9618-26000069535F}" type="pres">
      <dgm:prSet presAssocID="{E19FD4D3-153C-405A-8C28-C934B4E54104}" presName="parentText" presStyleLbl="node1" presStyleIdx="0" presStyleCnt="6">
        <dgm:presLayoutVars>
          <dgm:chMax val="0"/>
          <dgm:bulletEnabled val="1"/>
        </dgm:presLayoutVars>
      </dgm:prSet>
      <dgm:spPr/>
    </dgm:pt>
    <dgm:pt modelId="{EC99614E-B850-46AD-9862-E1B36B9AB765}" type="pres">
      <dgm:prSet presAssocID="{2D9A44AB-7927-46A8-B122-FB670B2C6101}" presName="spacer" presStyleCnt="0"/>
      <dgm:spPr/>
    </dgm:pt>
    <dgm:pt modelId="{C9524088-4592-4198-959E-FF2C88E8B46D}" type="pres">
      <dgm:prSet presAssocID="{F4104C7A-ABB0-4012-9FB5-1C65FC31F274}" presName="parentText" presStyleLbl="node1" presStyleIdx="1" presStyleCnt="6">
        <dgm:presLayoutVars>
          <dgm:chMax val="0"/>
          <dgm:bulletEnabled val="1"/>
        </dgm:presLayoutVars>
      </dgm:prSet>
      <dgm:spPr/>
    </dgm:pt>
    <dgm:pt modelId="{1716ABCE-8B33-4E46-A0A2-DA4739F357E0}" type="pres">
      <dgm:prSet presAssocID="{1CD8B4E1-E15A-437F-9F7B-04964D3E6D4F}" presName="spacer" presStyleCnt="0"/>
      <dgm:spPr/>
    </dgm:pt>
    <dgm:pt modelId="{D3E20B47-1C22-4DC7-9FDF-9D495A7D28D5}" type="pres">
      <dgm:prSet presAssocID="{6221D0D5-6FC1-4EC8-91AE-9E779B7C0C5D}" presName="parentText" presStyleLbl="node1" presStyleIdx="2" presStyleCnt="6">
        <dgm:presLayoutVars>
          <dgm:chMax val="0"/>
          <dgm:bulletEnabled val="1"/>
        </dgm:presLayoutVars>
      </dgm:prSet>
      <dgm:spPr/>
    </dgm:pt>
    <dgm:pt modelId="{CC67F5E1-23BF-44D0-B83B-179DEA825E87}" type="pres">
      <dgm:prSet presAssocID="{DA1A3896-60A3-4AC2-82E9-94EAAE28B10E}" presName="spacer" presStyleCnt="0"/>
      <dgm:spPr/>
    </dgm:pt>
    <dgm:pt modelId="{B0164497-0E5C-4F29-91F0-B8DAF664AA52}" type="pres">
      <dgm:prSet presAssocID="{4E3BA263-6881-4DD3-88C7-0202D6121D29}" presName="parentText" presStyleLbl="node1" presStyleIdx="3" presStyleCnt="6">
        <dgm:presLayoutVars>
          <dgm:chMax val="0"/>
          <dgm:bulletEnabled val="1"/>
        </dgm:presLayoutVars>
      </dgm:prSet>
      <dgm:spPr/>
    </dgm:pt>
    <dgm:pt modelId="{16543C7C-8772-4C84-8AE3-518C3122C534}" type="pres">
      <dgm:prSet presAssocID="{0B41CF8B-CDE1-4830-9E43-13FD85670F2B}" presName="spacer" presStyleCnt="0"/>
      <dgm:spPr/>
    </dgm:pt>
    <dgm:pt modelId="{675A9C8B-A764-4555-A385-77E2287851CB}" type="pres">
      <dgm:prSet presAssocID="{7F577AF4-2FC9-4F6C-8B2C-B12854164620}" presName="parentText" presStyleLbl="node1" presStyleIdx="4" presStyleCnt="6">
        <dgm:presLayoutVars>
          <dgm:chMax val="0"/>
          <dgm:bulletEnabled val="1"/>
        </dgm:presLayoutVars>
      </dgm:prSet>
      <dgm:spPr/>
    </dgm:pt>
    <dgm:pt modelId="{069B0A95-DF49-4436-B17B-9B31DF9DE826}" type="pres">
      <dgm:prSet presAssocID="{B8E1ECF2-9CE7-4805-B45F-ED5D8868445F}" presName="spacer" presStyleCnt="0"/>
      <dgm:spPr/>
    </dgm:pt>
    <dgm:pt modelId="{9DD9FEA5-EA9F-479F-9AD8-9B49B27D8433}" type="pres">
      <dgm:prSet presAssocID="{A593269A-3898-42BD-8978-43FA4E5A3DA5}" presName="parentText" presStyleLbl="node1" presStyleIdx="5" presStyleCnt="6">
        <dgm:presLayoutVars>
          <dgm:chMax val="0"/>
          <dgm:bulletEnabled val="1"/>
        </dgm:presLayoutVars>
      </dgm:prSet>
      <dgm:spPr/>
    </dgm:pt>
  </dgm:ptLst>
  <dgm:cxnLst>
    <dgm:cxn modelId="{E4723B3F-A0E5-470D-9B7C-1DEF51DF0BBB}" type="presOf" srcId="{6221D0D5-6FC1-4EC8-91AE-9E779B7C0C5D}" destId="{D3E20B47-1C22-4DC7-9FDF-9D495A7D28D5}" srcOrd="0" destOrd="0" presId="urn:microsoft.com/office/officeart/2005/8/layout/vList2"/>
    <dgm:cxn modelId="{8152BF4A-E31E-4DFF-9821-8489EDCF9418}" type="presOf" srcId="{4E3BA263-6881-4DD3-88C7-0202D6121D29}" destId="{B0164497-0E5C-4F29-91F0-B8DAF664AA52}" srcOrd="0" destOrd="0" presId="urn:microsoft.com/office/officeart/2005/8/layout/vList2"/>
    <dgm:cxn modelId="{99B3F475-92CA-4BD9-87CA-1E7F99ACB6AD}" type="presOf" srcId="{A593269A-3898-42BD-8978-43FA4E5A3DA5}" destId="{9DD9FEA5-EA9F-479F-9AD8-9B49B27D8433}" srcOrd="0" destOrd="0" presId="urn:microsoft.com/office/officeart/2005/8/layout/vList2"/>
    <dgm:cxn modelId="{65D63F7C-0A3D-474D-A931-DAAE34E2CD29}" srcId="{499C1B73-DFAB-48B2-B12D-68C4C30AF781}" destId="{E19FD4D3-153C-405A-8C28-C934B4E54104}" srcOrd="0" destOrd="0" parTransId="{7A08E0C6-A442-4A4B-8DA8-21759087525E}" sibTransId="{2D9A44AB-7927-46A8-B122-FB670B2C6101}"/>
    <dgm:cxn modelId="{DCCA5D82-BABF-499C-BE68-302E61DCEFB0}" srcId="{499C1B73-DFAB-48B2-B12D-68C4C30AF781}" destId="{F4104C7A-ABB0-4012-9FB5-1C65FC31F274}" srcOrd="1" destOrd="0" parTransId="{694F4C85-CA8A-4896-B1EA-788CC7EBEA49}" sibTransId="{1CD8B4E1-E15A-437F-9F7B-04964D3E6D4F}"/>
    <dgm:cxn modelId="{C24077A3-66D6-4A24-9C45-A81140EEB48A}" type="presOf" srcId="{7F577AF4-2FC9-4F6C-8B2C-B12854164620}" destId="{675A9C8B-A764-4555-A385-77E2287851CB}" srcOrd="0" destOrd="0" presId="urn:microsoft.com/office/officeart/2005/8/layout/vList2"/>
    <dgm:cxn modelId="{3EAD37A8-C2E7-4AB0-8692-B5B6715950B8}" type="presOf" srcId="{F4104C7A-ABB0-4012-9FB5-1C65FC31F274}" destId="{C9524088-4592-4198-959E-FF2C88E8B46D}" srcOrd="0" destOrd="0" presId="urn:microsoft.com/office/officeart/2005/8/layout/vList2"/>
    <dgm:cxn modelId="{D857F1C5-D6B1-456F-B54B-035635D0958A}" srcId="{499C1B73-DFAB-48B2-B12D-68C4C30AF781}" destId="{A593269A-3898-42BD-8978-43FA4E5A3DA5}" srcOrd="5" destOrd="0" parTransId="{9C9EDE5D-AAFD-4D52-A234-EEA0BB835F77}" sibTransId="{BF7301AF-34FD-46C3-9B47-3D72F7E32820}"/>
    <dgm:cxn modelId="{EB938BC9-8BAE-4ED7-8F3A-235C3005B034}" srcId="{499C1B73-DFAB-48B2-B12D-68C4C30AF781}" destId="{7F577AF4-2FC9-4F6C-8B2C-B12854164620}" srcOrd="4" destOrd="0" parTransId="{536D8D41-81FF-428A-9086-80C61EF558F8}" sibTransId="{B8E1ECF2-9CE7-4805-B45F-ED5D8868445F}"/>
    <dgm:cxn modelId="{2BF1D9CF-EBFE-4F59-9CED-9E8BBBCBD991}" type="presOf" srcId="{499C1B73-DFAB-48B2-B12D-68C4C30AF781}" destId="{B40F5A12-136C-465D-866E-25A606CC7261}" srcOrd="0" destOrd="0" presId="urn:microsoft.com/office/officeart/2005/8/layout/vList2"/>
    <dgm:cxn modelId="{748761D3-4E99-4018-AC17-B9E1D66AC398}" type="presOf" srcId="{E19FD4D3-153C-405A-8C28-C934B4E54104}" destId="{5988FB55-6FEB-4085-9618-26000069535F}" srcOrd="0" destOrd="0" presId="urn:microsoft.com/office/officeart/2005/8/layout/vList2"/>
    <dgm:cxn modelId="{7BE432D9-611D-490E-A489-E7AC54214586}" srcId="{499C1B73-DFAB-48B2-B12D-68C4C30AF781}" destId="{6221D0D5-6FC1-4EC8-91AE-9E779B7C0C5D}" srcOrd="2" destOrd="0" parTransId="{92349DAC-1CAC-4631-85F0-5B1A7B52314F}" sibTransId="{DA1A3896-60A3-4AC2-82E9-94EAAE28B10E}"/>
    <dgm:cxn modelId="{E6B802FC-2189-4EA5-A68A-6554E5F05910}" srcId="{499C1B73-DFAB-48B2-B12D-68C4C30AF781}" destId="{4E3BA263-6881-4DD3-88C7-0202D6121D29}" srcOrd="3" destOrd="0" parTransId="{67541419-61A7-472F-9801-C961E8E1FBA4}" sibTransId="{0B41CF8B-CDE1-4830-9E43-13FD85670F2B}"/>
    <dgm:cxn modelId="{9EBC33BE-0ECD-4B54-A4DC-0B8E18F130A7}" type="presParOf" srcId="{B40F5A12-136C-465D-866E-25A606CC7261}" destId="{5988FB55-6FEB-4085-9618-26000069535F}" srcOrd="0" destOrd="0" presId="urn:microsoft.com/office/officeart/2005/8/layout/vList2"/>
    <dgm:cxn modelId="{7802E224-FDA6-43C2-93BE-19961AA0D42E}" type="presParOf" srcId="{B40F5A12-136C-465D-866E-25A606CC7261}" destId="{EC99614E-B850-46AD-9862-E1B36B9AB765}" srcOrd="1" destOrd="0" presId="urn:microsoft.com/office/officeart/2005/8/layout/vList2"/>
    <dgm:cxn modelId="{2CEED649-082D-4F62-A588-D43BA601079A}" type="presParOf" srcId="{B40F5A12-136C-465D-866E-25A606CC7261}" destId="{C9524088-4592-4198-959E-FF2C88E8B46D}" srcOrd="2" destOrd="0" presId="urn:microsoft.com/office/officeart/2005/8/layout/vList2"/>
    <dgm:cxn modelId="{91B22034-49C7-42C8-A9AF-077875AE4539}" type="presParOf" srcId="{B40F5A12-136C-465D-866E-25A606CC7261}" destId="{1716ABCE-8B33-4E46-A0A2-DA4739F357E0}" srcOrd="3" destOrd="0" presId="urn:microsoft.com/office/officeart/2005/8/layout/vList2"/>
    <dgm:cxn modelId="{8D11F106-1D63-4ADE-B3E0-3F331CB6CDC5}" type="presParOf" srcId="{B40F5A12-136C-465D-866E-25A606CC7261}" destId="{D3E20B47-1C22-4DC7-9FDF-9D495A7D28D5}" srcOrd="4" destOrd="0" presId="urn:microsoft.com/office/officeart/2005/8/layout/vList2"/>
    <dgm:cxn modelId="{6B620C6A-A41E-4DF1-956A-501361F83AF2}" type="presParOf" srcId="{B40F5A12-136C-465D-866E-25A606CC7261}" destId="{CC67F5E1-23BF-44D0-B83B-179DEA825E87}" srcOrd="5" destOrd="0" presId="urn:microsoft.com/office/officeart/2005/8/layout/vList2"/>
    <dgm:cxn modelId="{FF40437E-633C-4D31-9F4C-D5B553CB83BF}" type="presParOf" srcId="{B40F5A12-136C-465D-866E-25A606CC7261}" destId="{B0164497-0E5C-4F29-91F0-B8DAF664AA52}" srcOrd="6" destOrd="0" presId="urn:microsoft.com/office/officeart/2005/8/layout/vList2"/>
    <dgm:cxn modelId="{1C1A2BA7-5ACE-4E48-ADB7-4F1C1089E630}" type="presParOf" srcId="{B40F5A12-136C-465D-866E-25A606CC7261}" destId="{16543C7C-8772-4C84-8AE3-518C3122C534}" srcOrd="7" destOrd="0" presId="urn:microsoft.com/office/officeart/2005/8/layout/vList2"/>
    <dgm:cxn modelId="{B5E819EE-66E0-4028-86F5-66894BE2AA88}" type="presParOf" srcId="{B40F5A12-136C-465D-866E-25A606CC7261}" destId="{675A9C8B-A764-4555-A385-77E2287851CB}" srcOrd="8" destOrd="0" presId="urn:microsoft.com/office/officeart/2005/8/layout/vList2"/>
    <dgm:cxn modelId="{689B2513-04AC-4D3D-9875-2AC60FD74619}" type="presParOf" srcId="{B40F5A12-136C-465D-866E-25A606CC7261}" destId="{069B0A95-DF49-4436-B17B-9B31DF9DE826}" srcOrd="9" destOrd="0" presId="urn:microsoft.com/office/officeart/2005/8/layout/vList2"/>
    <dgm:cxn modelId="{087882FD-9C50-43DC-8BFB-03819CE25D63}" type="presParOf" srcId="{B40F5A12-136C-465D-866E-25A606CC7261}" destId="{9DD9FEA5-EA9F-479F-9AD8-9B49B27D8433}" srcOrd="1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30BFD5-3D08-4D64-92F6-3E114B34BDE5}" type="doc">
      <dgm:prSet loTypeId="urn:microsoft.com/office/officeart/2005/8/layout/vList2" loCatId="list" qsTypeId="urn:microsoft.com/office/officeart/2005/8/quickstyle/simple1#4" qsCatId="simple" csTypeId="urn:microsoft.com/office/officeart/2005/8/colors/accent1_2#4" csCatId="accent1" phldr="1"/>
      <dgm:spPr/>
      <dgm:t>
        <a:bodyPr/>
        <a:lstStyle/>
        <a:p>
          <a:endParaRPr lang="en-US"/>
        </a:p>
      </dgm:t>
    </dgm:pt>
    <dgm:pt modelId="{7626DCF4-B9EF-4F31-8D51-512B856B74A1}">
      <dgm:prSet custT="1"/>
      <dgm:spPr/>
      <dgm:t>
        <a:bodyPr/>
        <a:lstStyle/>
        <a:p>
          <a:r>
            <a:rPr lang="hr-HR" sz="3200" dirty="0"/>
            <a:t>Čuvajte sve dokumente vezane uz aktivnosti i evidentiranje troškova!</a:t>
          </a:r>
          <a:endParaRPr lang="en-US" sz="3200" dirty="0"/>
        </a:p>
      </dgm:t>
    </dgm:pt>
    <dgm:pt modelId="{5D1563AF-50E3-424E-9343-50A89417E10D}" type="parTrans" cxnId="{1FB2F70B-7140-4198-9319-08EAC3CD991E}">
      <dgm:prSet/>
      <dgm:spPr/>
      <dgm:t>
        <a:bodyPr/>
        <a:lstStyle/>
        <a:p>
          <a:endParaRPr lang="en-US"/>
        </a:p>
      </dgm:t>
    </dgm:pt>
    <dgm:pt modelId="{FD0501A0-2D30-4C17-A858-6B9B0750DDA8}" type="sibTrans" cxnId="{1FB2F70B-7140-4198-9319-08EAC3CD991E}">
      <dgm:prSet/>
      <dgm:spPr/>
      <dgm:t>
        <a:bodyPr/>
        <a:lstStyle/>
        <a:p>
          <a:endParaRPr lang="en-US"/>
        </a:p>
      </dgm:t>
    </dgm:pt>
    <dgm:pt modelId="{1DC46061-E0F3-4AA8-8A98-F9418CAC3BA2}">
      <dgm:prSet custT="1"/>
      <dgm:spPr/>
      <dgm:t>
        <a:bodyPr/>
        <a:lstStyle/>
        <a:p>
          <a:r>
            <a:rPr lang="hr-HR" sz="3200" dirty="0"/>
            <a:t>Na zahtjev programskih tijela potrebno je dostaviti sve zatražene dokumente/informacije </a:t>
          </a:r>
          <a:endParaRPr lang="en-US" sz="3200" dirty="0"/>
        </a:p>
      </dgm:t>
    </dgm:pt>
    <dgm:pt modelId="{7B374560-154A-4B90-8B8E-E648EAEB81B5}" type="parTrans" cxnId="{A5963035-D184-40E0-8767-B51DACF03DA8}">
      <dgm:prSet/>
      <dgm:spPr/>
      <dgm:t>
        <a:bodyPr/>
        <a:lstStyle/>
        <a:p>
          <a:endParaRPr lang="en-US"/>
        </a:p>
      </dgm:t>
    </dgm:pt>
    <dgm:pt modelId="{5393CEAD-7A44-45CD-A3ED-907B207C8956}" type="sibTrans" cxnId="{A5963035-D184-40E0-8767-B51DACF03DA8}">
      <dgm:prSet/>
      <dgm:spPr/>
      <dgm:t>
        <a:bodyPr/>
        <a:lstStyle/>
        <a:p>
          <a:endParaRPr lang="en-US"/>
        </a:p>
      </dgm:t>
    </dgm:pt>
    <dgm:pt modelId="{7BC799AE-5D25-41CC-97F1-8CEC9848D7C1}">
      <dgm:prSet custT="1"/>
      <dgm:spPr/>
      <dgm:t>
        <a:bodyPr/>
        <a:lstStyle/>
        <a:p>
          <a:r>
            <a:rPr lang="hr-HR" sz="3200" dirty="0"/>
            <a:t>Troškove dokumentirajte prema proračunskim kategorijama</a:t>
          </a:r>
          <a:endParaRPr lang="en-US" sz="3200" dirty="0"/>
        </a:p>
      </dgm:t>
    </dgm:pt>
    <dgm:pt modelId="{A6C81FA3-E746-4C5F-9C33-1C96DBC51CF0}" type="parTrans" cxnId="{B9266778-1352-436F-9D99-1E171D50468A}">
      <dgm:prSet/>
      <dgm:spPr/>
      <dgm:t>
        <a:bodyPr/>
        <a:lstStyle/>
        <a:p>
          <a:endParaRPr lang="en-US"/>
        </a:p>
      </dgm:t>
    </dgm:pt>
    <dgm:pt modelId="{D5B624AC-DDBE-44C0-A2D0-7D335FAC4314}" type="sibTrans" cxnId="{B9266778-1352-436F-9D99-1E171D50468A}">
      <dgm:prSet/>
      <dgm:spPr/>
      <dgm:t>
        <a:bodyPr/>
        <a:lstStyle/>
        <a:p>
          <a:endParaRPr lang="en-US"/>
        </a:p>
      </dgm:t>
    </dgm:pt>
    <dgm:pt modelId="{F6F06350-549D-4283-9020-6A0C72658737}" type="pres">
      <dgm:prSet presAssocID="{A430BFD5-3D08-4D64-92F6-3E114B34BDE5}" presName="linear" presStyleCnt="0">
        <dgm:presLayoutVars>
          <dgm:animLvl val="lvl"/>
          <dgm:resizeHandles val="exact"/>
        </dgm:presLayoutVars>
      </dgm:prSet>
      <dgm:spPr/>
    </dgm:pt>
    <dgm:pt modelId="{E86445A9-50C3-41E6-9661-ED838882DAA1}" type="pres">
      <dgm:prSet presAssocID="{7626DCF4-B9EF-4F31-8D51-512B856B74A1}" presName="parentText" presStyleLbl="node1" presStyleIdx="0" presStyleCnt="3">
        <dgm:presLayoutVars>
          <dgm:chMax val="0"/>
          <dgm:bulletEnabled val="1"/>
        </dgm:presLayoutVars>
      </dgm:prSet>
      <dgm:spPr/>
    </dgm:pt>
    <dgm:pt modelId="{BBC946B3-2D69-4FDA-A0A2-4154F06F8B7A}" type="pres">
      <dgm:prSet presAssocID="{FD0501A0-2D30-4C17-A858-6B9B0750DDA8}" presName="spacer" presStyleCnt="0"/>
      <dgm:spPr/>
    </dgm:pt>
    <dgm:pt modelId="{23EE99F8-EC0B-43D2-816D-1D989EEA5B84}" type="pres">
      <dgm:prSet presAssocID="{1DC46061-E0F3-4AA8-8A98-F9418CAC3BA2}" presName="parentText" presStyleLbl="node1" presStyleIdx="1" presStyleCnt="3">
        <dgm:presLayoutVars>
          <dgm:chMax val="0"/>
          <dgm:bulletEnabled val="1"/>
        </dgm:presLayoutVars>
      </dgm:prSet>
      <dgm:spPr/>
    </dgm:pt>
    <dgm:pt modelId="{9AEA2DA5-C410-414E-9068-8FCA094FC556}" type="pres">
      <dgm:prSet presAssocID="{5393CEAD-7A44-45CD-A3ED-907B207C8956}" presName="spacer" presStyleCnt="0"/>
      <dgm:spPr/>
    </dgm:pt>
    <dgm:pt modelId="{C032DDAE-7327-4EB3-84D9-C4476A2FBEBA}" type="pres">
      <dgm:prSet presAssocID="{7BC799AE-5D25-41CC-97F1-8CEC9848D7C1}" presName="parentText" presStyleLbl="node1" presStyleIdx="2" presStyleCnt="3">
        <dgm:presLayoutVars>
          <dgm:chMax val="0"/>
          <dgm:bulletEnabled val="1"/>
        </dgm:presLayoutVars>
      </dgm:prSet>
      <dgm:spPr/>
    </dgm:pt>
  </dgm:ptLst>
  <dgm:cxnLst>
    <dgm:cxn modelId="{1FB2F70B-7140-4198-9319-08EAC3CD991E}" srcId="{A430BFD5-3D08-4D64-92F6-3E114B34BDE5}" destId="{7626DCF4-B9EF-4F31-8D51-512B856B74A1}" srcOrd="0" destOrd="0" parTransId="{5D1563AF-50E3-424E-9343-50A89417E10D}" sibTransId="{FD0501A0-2D30-4C17-A858-6B9B0750DDA8}"/>
    <dgm:cxn modelId="{A5963035-D184-40E0-8767-B51DACF03DA8}" srcId="{A430BFD5-3D08-4D64-92F6-3E114B34BDE5}" destId="{1DC46061-E0F3-4AA8-8A98-F9418CAC3BA2}" srcOrd="1" destOrd="0" parTransId="{7B374560-154A-4B90-8B8E-E648EAEB81B5}" sibTransId="{5393CEAD-7A44-45CD-A3ED-907B207C8956}"/>
    <dgm:cxn modelId="{B9266778-1352-436F-9D99-1E171D50468A}" srcId="{A430BFD5-3D08-4D64-92F6-3E114B34BDE5}" destId="{7BC799AE-5D25-41CC-97F1-8CEC9848D7C1}" srcOrd="2" destOrd="0" parTransId="{A6C81FA3-E746-4C5F-9C33-1C96DBC51CF0}" sibTransId="{D5B624AC-DDBE-44C0-A2D0-7D335FAC4314}"/>
    <dgm:cxn modelId="{FCE56885-FDE6-4AA4-A22B-338945EC5527}" type="presOf" srcId="{7BC799AE-5D25-41CC-97F1-8CEC9848D7C1}" destId="{C032DDAE-7327-4EB3-84D9-C4476A2FBEBA}" srcOrd="0" destOrd="0" presId="urn:microsoft.com/office/officeart/2005/8/layout/vList2"/>
    <dgm:cxn modelId="{A9CAB8AA-A86F-474E-947F-F861A37CEF39}" type="presOf" srcId="{A430BFD5-3D08-4D64-92F6-3E114B34BDE5}" destId="{F6F06350-549D-4283-9020-6A0C72658737}" srcOrd="0" destOrd="0" presId="urn:microsoft.com/office/officeart/2005/8/layout/vList2"/>
    <dgm:cxn modelId="{4C9778DB-3ABA-4577-B28D-9A4D37DBD400}" type="presOf" srcId="{1DC46061-E0F3-4AA8-8A98-F9418CAC3BA2}" destId="{23EE99F8-EC0B-43D2-816D-1D989EEA5B84}" srcOrd="0" destOrd="0" presId="urn:microsoft.com/office/officeart/2005/8/layout/vList2"/>
    <dgm:cxn modelId="{15539DE3-C12A-4457-82A2-93615AEFECBD}" type="presOf" srcId="{7626DCF4-B9EF-4F31-8D51-512B856B74A1}" destId="{E86445A9-50C3-41E6-9661-ED838882DAA1}" srcOrd="0" destOrd="0" presId="urn:microsoft.com/office/officeart/2005/8/layout/vList2"/>
    <dgm:cxn modelId="{050388FF-159F-417C-BC8B-494EABC50641}" type="presParOf" srcId="{F6F06350-549D-4283-9020-6A0C72658737}" destId="{E86445A9-50C3-41E6-9661-ED838882DAA1}" srcOrd="0" destOrd="0" presId="urn:microsoft.com/office/officeart/2005/8/layout/vList2"/>
    <dgm:cxn modelId="{83B256B1-E54A-48FB-B7EA-80CD43226AA1}" type="presParOf" srcId="{F6F06350-549D-4283-9020-6A0C72658737}" destId="{BBC946B3-2D69-4FDA-A0A2-4154F06F8B7A}" srcOrd="1" destOrd="0" presId="urn:microsoft.com/office/officeart/2005/8/layout/vList2"/>
    <dgm:cxn modelId="{6FF6357A-F1CE-48FD-BB2B-FB23437F5C79}" type="presParOf" srcId="{F6F06350-549D-4283-9020-6A0C72658737}" destId="{23EE99F8-EC0B-43D2-816D-1D989EEA5B84}" srcOrd="2" destOrd="0" presId="urn:microsoft.com/office/officeart/2005/8/layout/vList2"/>
    <dgm:cxn modelId="{2309077E-CA6B-446E-81EB-11ED322C8D34}" type="presParOf" srcId="{F6F06350-549D-4283-9020-6A0C72658737}" destId="{9AEA2DA5-C410-414E-9068-8FCA094FC556}" srcOrd="3" destOrd="0" presId="urn:microsoft.com/office/officeart/2005/8/layout/vList2"/>
    <dgm:cxn modelId="{72EB53B1-5551-482D-AF0B-3B3BCFEF6ED9}" type="presParOf" srcId="{F6F06350-549D-4283-9020-6A0C72658737}" destId="{C032DDAE-7327-4EB3-84D9-C4476A2FBEB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430BFD5-3D08-4D64-92F6-3E114B34BDE5}" type="doc">
      <dgm:prSet loTypeId="urn:microsoft.com/office/officeart/2005/8/layout/vList2" loCatId="list" qsTypeId="urn:microsoft.com/office/officeart/2005/8/quickstyle/simple1#5" qsCatId="simple" csTypeId="urn:microsoft.com/office/officeart/2005/8/colors/accent1_2#5" csCatId="accent1" phldr="1"/>
      <dgm:spPr/>
      <dgm:t>
        <a:bodyPr/>
        <a:lstStyle/>
        <a:p>
          <a:endParaRPr lang="en-US"/>
        </a:p>
      </dgm:t>
    </dgm:pt>
    <dgm:pt modelId="{7626DCF4-B9EF-4F31-8D51-512B856B74A1}">
      <dgm:prSet custT="1"/>
      <dgm:spPr/>
      <dgm:t>
        <a:bodyPr/>
        <a:lstStyle/>
        <a:p>
          <a:r>
            <a:rPr lang="hr-HR" sz="3200" dirty="0"/>
            <a:t>Troškovi se prijavljuju u valuti u kojoj su nastali</a:t>
          </a:r>
          <a:endParaRPr lang="en-US" sz="3200" dirty="0"/>
        </a:p>
      </dgm:t>
    </dgm:pt>
    <dgm:pt modelId="{5D1563AF-50E3-424E-9343-50A89417E10D}" type="parTrans" cxnId="{1FB2F70B-7140-4198-9319-08EAC3CD991E}">
      <dgm:prSet/>
      <dgm:spPr/>
      <dgm:t>
        <a:bodyPr/>
        <a:lstStyle/>
        <a:p>
          <a:endParaRPr lang="en-US"/>
        </a:p>
      </dgm:t>
    </dgm:pt>
    <dgm:pt modelId="{FD0501A0-2D30-4C17-A858-6B9B0750DDA8}" type="sibTrans" cxnId="{1FB2F70B-7140-4198-9319-08EAC3CD991E}">
      <dgm:prSet/>
      <dgm:spPr/>
      <dgm:t>
        <a:bodyPr/>
        <a:lstStyle/>
        <a:p>
          <a:endParaRPr lang="en-US"/>
        </a:p>
      </dgm:t>
    </dgm:pt>
    <dgm:pt modelId="{1DC46061-E0F3-4AA8-8A98-F9418CAC3BA2}">
      <dgm:prSet custT="1"/>
      <dgm:spPr/>
      <dgm:t>
        <a:bodyPr/>
        <a:lstStyle/>
        <a:p>
          <a:r>
            <a:rPr lang="hr-HR" sz="3200" dirty="0"/>
            <a:t>Tečaj je definiran u </a:t>
          </a:r>
          <a:r>
            <a:rPr lang="hr-HR" sz="3200" dirty="0" err="1"/>
            <a:t>Jemsu</a:t>
          </a:r>
          <a:r>
            <a:rPr lang="hr-HR" sz="3200" dirty="0"/>
            <a:t>, a preračunavanje ide automatski prema </a:t>
          </a:r>
          <a:r>
            <a:rPr lang="hr-HR" sz="3200" dirty="0">
              <a:solidFill>
                <a:schemeClr val="bg1"/>
              </a:solidFill>
            </a:rPr>
            <a:t>tečaju iz </a:t>
          </a:r>
          <a:r>
            <a:rPr lang="hr-HR" sz="3200" dirty="0" err="1">
              <a:solidFill>
                <a:schemeClr val="bg1"/>
              </a:solidFill>
            </a:rPr>
            <a:t>Inforeuro</a:t>
          </a:r>
          <a:r>
            <a:rPr lang="hr-HR" sz="3200" dirty="0">
              <a:solidFill>
                <a:schemeClr val="bg1"/>
              </a:solidFill>
            </a:rPr>
            <a:t>-a: </a:t>
          </a:r>
          <a:endParaRPr lang="en-US" sz="3200" dirty="0"/>
        </a:p>
      </dgm:t>
    </dgm:pt>
    <dgm:pt modelId="{7B374560-154A-4B90-8B8E-E648EAEB81B5}" type="parTrans" cxnId="{A5963035-D184-40E0-8767-B51DACF03DA8}">
      <dgm:prSet/>
      <dgm:spPr/>
      <dgm:t>
        <a:bodyPr/>
        <a:lstStyle/>
        <a:p>
          <a:endParaRPr lang="en-US"/>
        </a:p>
      </dgm:t>
    </dgm:pt>
    <dgm:pt modelId="{5393CEAD-7A44-45CD-A3ED-907B207C8956}" type="sibTrans" cxnId="{A5963035-D184-40E0-8767-B51DACF03DA8}">
      <dgm:prSet/>
      <dgm:spPr/>
      <dgm:t>
        <a:bodyPr/>
        <a:lstStyle/>
        <a:p>
          <a:endParaRPr lang="en-US"/>
        </a:p>
      </dgm:t>
    </dgm:pt>
    <dgm:pt modelId="{7BC799AE-5D25-41CC-97F1-8CEC9848D7C1}">
      <dgm:prSet custT="1"/>
      <dgm:spPr/>
      <dgm:t>
        <a:bodyPr/>
        <a:lstStyle/>
        <a:p>
          <a:r>
            <a:rPr lang="hr-HR" sz="3200" b="0" dirty="0">
              <a:solidFill>
                <a:schemeClr val="bg1"/>
              </a:solidFill>
              <a:latin typeface="Calibri"/>
              <a:ea typeface="Open Sans" panose="020B0606030504020204" pitchFamily="34" charset="0"/>
              <a:cs typeface="Calibri"/>
              <a:hlinkClick xmlns:r="http://schemas.openxmlformats.org/officeDocument/2006/relationships" r:id="rId1">
                <a:extLst>
                  <a:ext uri="{A12FA001-AC4F-418D-AE19-62706E023703}">
                    <ahyp:hlinkClr xmlns:ahyp="http://schemas.microsoft.com/office/drawing/2018/hyperlinkcolor" val="tx"/>
                  </a:ext>
                </a:extLst>
              </a:hlinkClick>
            </a:rPr>
            <a:t>http://ec.europa.eu/budget/graphs/inforeuro.html</a:t>
          </a:r>
          <a:endParaRPr lang="en-US" sz="3200" dirty="0"/>
        </a:p>
      </dgm:t>
    </dgm:pt>
    <dgm:pt modelId="{A6C81FA3-E746-4C5F-9C33-1C96DBC51CF0}" type="parTrans" cxnId="{B9266778-1352-436F-9D99-1E171D50468A}">
      <dgm:prSet/>
      <dgm:spPr/>
      <dgm:t>
        <a:bodyPr/>
        <a:lstStyle/>
        <a:p>
          <a:endParaRPr lang="en-US"/>
        </a:p>
      </dgm:t>
    </dgm:pt>
    <dgm:pt modelId="{D5B624AC-DDBE-44C0-A2D0-7D335FAC4314}" type="sibTrans" cxnId="{B9266778-1352-436F-9D99-1E171D50468A}">
      <dgm:prSet/>
      <dgm:spPr/>
      <dgm:t>
        <a:bodyPr/>
        <a:lstStyle/>
        <a:p>
          <a:endParaRPr lang="en-US"/>
        </a:p>
      </dgm:t>
    </dgm:pt>
    <dgm:pt modelId="{F6F06350-549D-4283-9020-6A0C72658737}" type="pres">
      <dgm:prSet presAssocID="{A430BFD5-3D08-4D64-92F6-3E114B34BDE5}" presName="linear" presStyleCnt="0">
        <dgm:presLayoutVars>
          <dgm:animLvl val="lvl"/>
          <dgm:resizeHandles val="exact"/>
        </dgm:presLayoutVars>
      </dgm:prSet>
      <dgm:spPr/>
    </dgm:pt>
    <dgm:pt modelId="{E86445A9-50C3-41E6-9661-ED838882DAA1}" type="pres">
      <dgm:prSet presAssocID="{7626DCF4-B9EF-4F31-8D51-512B856B74A1}" presName="parentText" presStyleLbl="node1" presStyleIdx="0" presStyleCnt="3">
        <dgm:presLayoutVars>
          <dgm:chMax val="0"/>
          <dgm:bulletEnabled val="1"/>
        </dgm:presLayoutVars>
      </dgm:prSet>
      <dgm:spPr/>
    </dgm:pt>
    <dgm:pt modelId="{BBC946B3-2D69-4FDA-A0A2-4154F06F8B7A}" type="pres">
      <dgm:prSet presAssocID="{FD0501A0-2D30-4C17-A858-6B9B0750DDA8}" presName="spacer" presStyleCnt="0"/>
      <dgm:spPr/>
    </dgm:pt>
    <dgm:pt modelId="{23EE99F8-EC0B-43D2-816D-1D989EEA5B84}" type="pres">
      <dgm:prSet presAssocID="{1DC46061-E0F3-4AA8-8A98-F9418CAC3BA2}" presName="parentText" presStyleLbl="node1" presStyleIdx="1" presStyleCnt="3">
        <dgm:presLayoutVars>
          <dgm:chMax val="0"/>
          <dgm:bulletEnabled val="1"/>
        </dgm:presLayoutVars>
      </dgm:prSet>
      <dgm:spPr/>
    </dgm:pt>
    <dgm:pt modelId="{9AEA2DA5-C410-414E-9068-8FCA094FC556}" type="pres">
      <dgm:prSet presAssocID="{5393CEAD-7A44-45CD-A3ED-907B207C8956}" presName="spacer" presStyleCnt="0"/>
      <dgm:spPr/>
    </dgm:pt>
    <dgm:pt modelId="{C032DDAE-7327-4EB3-84D9-C4476A2FBEBA}" type="pres">
      <dgm:prSet presAssocID="{7BC799AE-5D25-41CC-97F1-8CEC9848D7C1}" presName="parentText" presStyleLbl="node1" presStyleIdx="2" presStyleCnt="3">
        <dgm:presLayoutVars>
          <dgm:chMax val="0"/>
          <dgm:bulletEnabled val="1"/>
        </dgm:presLayoutVars>
      </dgm:prSet>
      <dgm:spPr/>
    </dgm:pt>
  </dgm:ptLst>
  <dgm:cxnLst>
    <dgm:cxn modelId="{1FB2F70B-7140-4198-9319-08EAC3CD991E}" srcId="{A430BFD5-3D08-4D64-92F6-3E114B34BDE5}" destId="{7626DCF4-B9EF-4F31-8D51-512B856B74A1}" srcOrd="0" destOrd="0" parTransId="{5D1563AF-50E3-424E-9343-50A89417E10D}" sibTransId="{FD0501A0-2D30-4C17-A858-6B9B0750DDA8}"/>
    <dgm:cxn modelId="{A5963035-D184-40E0-8767-B51DACF03DA8}" srcId="{A430BFD5-3D08-4D64-92F6-3E114B34BDE5}" destId="{1DC46061-E0F3-4AA8-8A98-F9418CAC3BA2}" srcOrd="1" destOrd="0" parTransId="{7B374560-154A-4B90-8B8E-E648EAEB81B5}" sibTransId="{5393CEAD-7A44-45CD-A3ED-907B207C8956}"/>
    <dgm:cxn modelId="{B9266778-1352-436F-9D99-1E171D50468A}" srcId="{A430BFD5-3D08-4D64-92F6-3E114B34BDE5}" destId="{7BC799AE-5D25-41CC-97F1-8CEC9848D7C1}" srcOrd="2" destOrd="0" parTransId="{A6C81FA3-E746-4C5F-9C33-1C96DBC51CF0}" sibTransId="{D5B624AC-DDBE-44C0-A2D0-7D335FAC4314}"/>
    <dgm:cxn modelId="{FCE56885-FDE6-4AA4-A22B-338945EC5527}" type="presOf" srcId="{7BC799AE-5D25-41CC-97F1-8CEC9848D7C1}" destId="{C032DDAE-7327-4EB3-84D9-C4476A2FBEBA}" srcOrd="0" destOrd="0" presId="urn:microsoft.com/office/officeart/2005/8/layout/vList2"/>
    <dgm:cxn modelId="{A9CAB8AA-A86F-474E-947F-F861A37CEF39}" type="presOf" srcId="{A430BFD5-3D08-4D64-92F6-3E114B34BDE5}" destId="{F6F06350-549D-4283-9020-6A0C72658737}" srcOrd="0" destOrd="0" presId="urn:microsoft.com/office/officeart/2005/8/layout/vList2"/>
    <dgm:cxn modelId="{4C9778DB-3ABA-4577-B28D-9A4D37DBD400}" type="presOf" srcId="{1DC46061-E0F3-4AA8-8A98-F9418CAC3BA2}" destId="{23EE99F8-EC0B-43D2-816D-1D989EEA5B84}" srcOrd="0" destOrd="0" presId="urn:microsoft.com/office/officeart/2005/8/layout/vList2"/>
    <dgm:cxn modelId="{15539DE3-C12A-4457-82A2-93615AEFECBD}" type="presOf" srcId="{7626DCF4-B9EF-4F31-8D51-512B856B74A1}" destId="{E86445A9-50C3-41E6-9661-ED838882DAA1}" srcOrd="0" destOrd="0" presId="urn:microsoft.com/office/officeart/2005/8/layout/vList2"/>
    <dgm:cxn modelId="{050388FF-159F-417C-BC8B-494EABC50641}" type="presParOf" srcId="{F6F06350-549D-4283-9020-6A0C72658737}" destId="{E86445A9-50C3-41E6-9661-ED838882DAA1}" srcOrd="0" destOrd="0" presId="urn:microsoft.com/office/officeart/2005/8/layout/vList2"/>
    <dgm:cxn modelId="{83B256B1-E54A-48FB-B7EA-80CD43226AA1}" type="presParOf" srcId="{F6F06350-549D-4283-9020-6A0C72658737}" destId="{BBC946B3-2D69-4FDA-A0A2-4154F06F8B7A}" srcOrd="1" destOrd="0" presId="urn:microsoft.com/office/officeart/2005/8/layout/vList2"/>
    <dgm:cxn modelId="{6FF6357A-F1CE-48FD-BB2B-FB23437F5C79}" type="presParOf" srcId="{F6F06350-549D-4283-9020-6A0C72658737}" destId="{23EE99F8-EC0B-43D2-816D-1D989EEA5B84}" srcOrd="2" destOrd="0" presId="urn:microsoft.com/office/officeart/2005/8/layout/vList2"/>
    <dgm:cxn modelId="{2309077E-CA6B-446E-81EB-11ED322C8D34}" type="presParOf" srcId="{F6F06350-549D-4283-9020-6A0C72658737}" destId="{9AEA2DA5-C410-414E-9068-8FCA094FC556}" srcOrd="3" destOrd="0" presId="urn:microsoft.com/office/officeart/2005/8/layout/vList2"/>
    <dgm:cxn modelId="{72EB53B1-5551-482D-AF0B-3B3BCFEF6ED9}" type="presParOf" srcId="{F6F06350-549D-4283-9020-6A0C72658737}" destId="{C032DDAE-7327-4EB3-84D9-C4476A2FBEBA}" srcOrd="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B715226-4668-4DEC-8300-2711A45FBFD3}" type="doc">
      <dgm:prSet loTypeId="urn:microsoft.com/office/officeart/2005/8/layout/vList2" loCatId="list" qsTypeId="urn:microsoft.com/office/officeart/2005/8/quickstyle/simple1#6" qsCatId="simple" csTypeId="urn:microsoft.com/office/officeart/2005/8/colors/accent1_2#6" csCatId="accent1" phldr="1"/>
      <dgm:spPr/>
      <dgm:t>
        <a:bodyPr/>
        <a:lstStyle/>
        <a:p>
          <a:endParaRPr lang="en-US"/>
        </a:p>
      </dgm:t>
    </dgm:pt>
    <dgm:pt modelId="{86BBAEC2-DD5C-419B-8116-725CE9584304}">
      <dgm:prSet custT="1"/>
      <dgm:spPr/>
      <dgm:t>
        <a:bodyPr/>
        <a:lstStyle/>
        <a:p>
          <a:pPr algn="ctr"/>
          <a:r>
            <a:rPr lang="hr-HR" sz="24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Project Implementation Manual</a:t>
          </a:r>
          <a:r>
            <a:rPr lang="hr-HR" sz="2400" dirty="0"/>
            <a:t>              Project modifications</a:t>
          </a:r>
          <a:endParaRPr lang="en-US" sz="2400" dirty="0"/>
        </a:p>
      </dgm:t>
    </dgm:pt>
    <dgm:pt modelId="{BC5230E3-269E-47E8-82D9-6B1AEEA715EB}" type="parTrans" cxnId="{3FB28444-401A-4ED6-8DB3-F67BF458F8DA}">
      <dgm:prSet/>
      <dgm:spPr/>
      <dgm:t>
        <a:bodyPr/>
        <a:lstStyle/>
        <a:p>
          <a:endParaRPr lang="en-US"/>
        </a:p>
      </dgm:t>
    </dgm:pt>
    <dgm:pt modelId="{6CFA9795-EB4A-4D99-B9CC-B7E6C79D1586}" type="sibTrans" cxnId="{3FB28444-401A-4ED6-8DB3-F67BF458F8DA}">
      <dgm:prSet/>
      <dgm:spPr/>
      <dgm:t>
        <a:bodyPr/>
        <a:lstStyle/>
        <a:p>
          <a:endParaRPr lang="en-US"/>
        </a:p>
      </dgm:t>
    </dgm:pt>
    <dgm:pt modelId="{6059EBCB-F9B3-4D74-B4C2-61835AF9F7CC}">
      <dgm:prSet custT="1"/>
      <dgm:spPr/>
      <dgm:t>
        <a:bodyPr/>
        <a:lstStyle/>
        <a:p>
          <a:pPr algn="ctr"/>
          <a:r>
            <a:rPr lang="bs-Latn-BA" sz="2400" dirty="0"/>
            <a:t>    </a:t>
          </a:r>
          <a:r>
            <a:rPr lang="en-GB" sz="2400" dirty="0" err="1">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Jems</a:t>
          </a:r>
          <a:r>
            <a:rPr lang="en-GB" sz="2400"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 User Manual</a:t>
          </a:r>
          <a:r>
            <a:rPr lang="bs-Latn-BA" sz="2400" dirty="0"/>
            <a:t>              </a:t>
          </a:r>
          <a:r>
            <a:rPr lang="en-GB" sz="2400" dirty="0"/>
            <a:t> </a:t>
          </a:r>
          <a:r>
            <a:rPr lang="en-GB" sz="2400"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Modification of the Application form</a:t>
          </a:r>
          <a:endParaRPr lang="en-US" sz="2400" dirty="0">
            <a:solidFill>
              <a:schemeClr val="bg1"/>
            </a:solidFill>
          </a:endParaRPr>
        </a:p>
      </dgm:t>
    </dgm:pt>
    <dgm:pt modelId="{7EE6B793-54B1-45E3-B1B2-8A71EA31AEB5}" type="parTrans" cxnId="{071B6BCD-3B18-4EB4-9096-512E1702A248}">
      <dgm:prSet/>
      <dgm:spPr/>
      <dgm:t>
        <a:bodyPr/>
        <a:lstStyle/>
        <a:p>
          <a:endParaRPr lang="en-US"/>
        </a:p>
      </dgm:t>
    </dgm:pt>
    <dgm:pt modelId="{32B7C459-41AB-451C-AF27-FC66591922CC}" type="sibTrans" cxnId="{071B6BCD-3B18-4EB4-9096-512E1702A248}">
      <dgm:prSet/>
      <dgm:spPr/>
      <dgm:t>
        <a:bodyPr/>
        <a:lstStyle/>
        <a:p>
          <a:endParaRPr lang="en-US"/>
        </a:p>
      </dgm:t>
    </dgm:pt>
    <dgm:pt modelId="{61E4D353-3221-4027-84E5-BD11B45A2A64}" type="pres">
      <dgm:prSet presAssocID="{EB715226-4668-4DEC-8300-2711A45FBFD3}" presName="linear" presStyleCnt="0">
        <dgm:presLayoutVars>
          <dgm:animLvl val="lvl"/>
          <dgm:resizeHandles val="exact"/>
        </dgm:presLayoutVars>
      </dgm:prSet>
      <dgm:spPr/>
    </dgm:pt>
    <dgm:pt modelId="{A6EBE5F8-8438-40EC-8D51-19914E8BE239}" type="pres">
      <dgm:prSet presAssocID="{86BBAEC2-DD5C-419B-8116-725CE9584304}" presName="parentText" presStyleLbl="node1" presStyleIdx="0" presStyleCnt="2" custScaleX="96199" custScaleY="71436" custLinFactNeighborX="269" custLinFactNeighborY="-11177">
        <dgm:presLayoutVars>
          <dgm:chMax val="0"/>
          <dgm:bulletEnabled val="1"/>
        </dgm:presLayoutVars>
      </dgm:prSet>
      <dgm:spPr/>
    </dgm:pt>
    <dgm:pt modelId="{A0ED8E55-E9B0-4B12-8691-F1AB1E8BE134}" type="pres">
      <dgm:prSet presAssocID="{6CFA9795-EB4A-4D99-B9CC-B7E6C79D1586}" presName="spacer" presStyleCnt="0"/>
      <dgm:spPr/>
    </dgm:pt>
    <dgm:pt modelId="{2D1E5875-F998-408A-949E-34F6BB41E2AC}" type="pres">
      <dgm:prSet presAssocID="{6059EBCB-F9B3-4D74-B4C2-61835AF9F7CC}" presName="parentText" presStyleLbl="node1" presStyleIdx="1" presStyleCnt="2" custScaleX="95501" custScaleY="74806" custLinFactNeighborX="279" custLinFactNeighborY="21611">
        <dgm:presLayoutVars>
          <dgm:chMax val="0"/>
          <dgm:bulletEnabled val="1"/>
        </dgm:presLayoutVars>
      </dgm:prSet>
      <dgm:spPr/>
    </dgm:pt>
  </dgm:ptLst>
  <dgm:cxnLst>
    <dgm:cxn modelId="{3FB28444-401A-4ED6-8DB3-F67BF458F8DA}" srcId="{EB715226-4668-4DEC-8300-2711A45FBFD3}" destId="{86BBAEC2-DD5C-419B-8116-725CE9584304}" srcOrd="0" destOrd="0" parTransId="{BC5230E3-269E-47E8-82D9-6B1AEEA715EB}" sibTransId="{6CFA9795-EB4A-4D99-B9CC-B7E6C79D1586}"/>
    <dgm:cxn modelId="{5FB0738D-AE1C-4174-A9FD-821569E98915}" type="presOf" srcId="{6059EBCB-F9B3-4D74-B4C2-61835AF9F7CC}" destId="{2D1E5875-F998-408A-949E-34F6BB41E2AC}" srcOrd="0" destOrd="0" presId="urn:microsoft.com/office/officeart/2005/8/layout/vList2"/>
    <dgm:cxn modelId="{45A16398-88AF-43DE-9C45-5D7A0AA2D70F}" type="presOf" srcId="{86BBAEC2-DD5C-419B-8116-725CE9584304}" destId="{A6EBE5F8-8438-40EC-8D51-19914E8BE239}" srcOrd="0" destOrd="0" presId="urn:microsoft.com/office/officeart/2005/8/layout/vList2"/>
    <dgm:cxn modelId="{071B6BCD-3B18-4EB4-9096-512E1702A248}" srcId="{EB715226-4668-4DEC-8300-2711A45FBFD3}" destId="{6059EBCB-F9B3-4D74-B4C2-61835AF9F7CC}" srcOrd="1" destOrd="0" parTransId="{7EE6B793-54B1-45E3-B1B2-8A71EA31AEB5}" sibTransId="{32B7C459-41AB-451C-AF27-FC66591922CC}"/>
    <dgm:cxn modelId="{912690DC-A7A8-45D2-A5ED-039F4EDCD66A}" type="presOf" srcId="{EB715226-4668-4DEC-8300-2711A45FBFD3}" destId="{61E4D353-3221-4027-84E5-BD11B45A2A64}" srcOrd="0" destOrd="0" presId="urn:microsoft.com/office/officeart/2005/8/layout/vList2"/>
    <dgm:cxn modelId="{33FE2514-4467-4E8D-94B0-6EF836B15468}" type="presParOf" srcId="{61E4D353-3221-4027-84E5-BD11B45A2A64}" destId="{A6EBE5F8-8438-40EC-8D51-19914E8BE239}" srcOrd="0" destOrd="0" presId="urn:microsoft.com/office/officeart/2005/8/layout/vList2"/>
    <dgm:cxn modelId="{6A026212-F7D0-4D49-9B43-9545FA6DC1F1}" type="presParOf" srcId="{61E4D353-3221-4027-84E5-BD11B45A2A64}" destId="{A0ED8E55-E9B0-4B12-8691-F1AB1E8BE134}" srcOrd="1" destOrd="0" presId="urn:microsoft.com/office/officeart/2005/8/layout/vList2"/>
    <dgm:cxn modelId="{B28D333A-7077-42CF-AE4A-6815AD787674}" type="presParOf" srcId="{61E4D353-3221-4027-84E5-BD11B45A2A64}" destId="{2D1E5875-F998-408A-949E-34F6BB41E2AC}"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6445A9-50C3-41E6-9661-ED838882DAA1}">
      <dsp:nvSpPr>
        <dsp:cNvPr id="0" name=""/>
        <dsp:cNvSpPr/>
      </dsp:nvSpPr>
      <dsp:spPr>
        <a:xfrm>
          <a:off x="0" y="401628"/>
          <a:ext cx="10716845" cy="1193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hr-HR" sz="3000" kern="1200"/>
            <a:t>Programski logotip – ključni element osiguravanja vidljivosti projekta</a:t>
          </a:r>
          <a:endParaRPr lang="en-US" sz="3000" kern="1200"/>
        </a:p>
      </dsp:txBody>
      <dsp:txXfrm>
        <a:off x="58257" y="459885"/>
        <a:ext cx="10600331" cy="1076886"/>
      </dsp:txXfrm>
    </dsp:sp>
    <dsp:sp modelId="{23EE99F8-EC0B-43D2-816D-1D989EEA5B84}">
      <dsp:nvSpPr>
        <dsp:cNvPr id="0" name=""/>
        <dsp:cNvSpPr/>
      </dsp:nvSpPr>
      <dsp:spPr>
        <a:xfrm>
          <a:off x="0" y="1681428"/>
          <a:ext cx="10716845" cy="1193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hr-HR" sz="3000" kern="1200"/>
            <a:t>Projektni logotip – programski logotip s dodatkom akronima projekta</a:t>
          </a:r>
          <a:endParaRPr lang="en-US" sz="3000" kern="1200"/>
        </a:p>
      </dsp:txBody>
      <dsp:txXfrm>
        <a:off x="58257" y="1739685"/>
        <a:ext cx="10600331" cy="1076886"/>
      </dsp:txXfrm>
    </dsp:sp>
    <dsp:sp modelId="{C032DDAE-7327-4EB3-84D9-C4476A2FBEBA}">
      <dsp:nvSpPr>
        <dsp:cNvPr id="0" name=""/>
        <dsp:cNvSpPr/>
      </dsp:nvSpPr>
      <dsp:spPr>
        <a:xfrm>
          <a:off x="0" y="2961228"/>
          <a:ext cx="10716845" cy="1193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hr-HR" sz="3000" kern="1200"/>
            <a:t>Interreg Brand Design Manual – propisuje sve relevantne tehničke specifikacije i uvjete korištenja programskog/projektnog logotipa </a:t>
          </a:r>
          <a:endParaRPr lang="en-US" sz="3000" kern="1200"/>
        </a:p>
      </dsp:txBody>
      <dsp:txXfrm>
        <a:off x="58257" y="3019485"/>
        <a:ext cx="10600331" cy="10768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EBE5F8-8438-40EC-8D51-19914E8BE239}">
      <dsp:nvSpPr>
        <dsp:cNvPr id="0" name=""/>
        <dsp:cNvSpPr/>
      </dsp:nvSpPr>
      <dsp:spPr>
        <a:xfrm>
          <a:off x="0" y="318332"/>
          <a:ext cx="10716845" cy="18661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hr-HR" sz="3400" kern="1200"/>
            <a:t>Svu nabavljenu opremu potrebno je označiti programskim/projektnim logotipom </a:t>
          </a:r>
          <a:endParaRPr lang="en-US" sz="3400" kern="1200"/>
        </a:p>
      </dsp:txBody>
      <dsp:txXfrm>
        <a:off x="91100" y="409432"/>
        <a:ext cx="10534645" cy="1683995"/>
      </dsp:txXfrm>
    </dsp:sp>
    <dsp:sp modelId="{2D1E5875-F998-408A-949E-34F6BB41E2AC}">
      <dsp:nvSpPr>
        <dsp:cNvPr id="0" name=""/>
        <dsp:cNvSpPr/>
      </dsp:nvSpPr>
      <dsp:spPr>
        <a:xfrm>
          <a:off x="0" y="2371728"/>
          <a:ext cx="10716845" cy="18661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hr-HR" sz="3400" kern="1200"/>
            <a:t>U slučaju nepoštovanja zahtjeva osiguranja vidljivosti  moguće su financijske sankcije (CRP, čl. 50 (3) i Interreg </a:t>
          </a:r>
          <a:r>
            <a:rPr lang="hr-HR" sz="3400" kern="1200" err="1"/>
            <a:t>Regulation</a:t>
          </a:r>
          <a:r>
            <a:rPr lang="hr-HR" sz="3400" kern="1200"/>
            <a:t>, čl. 36 (6) </a:t>
          </a:r>
          <a:endParaRPr lang="en-US" sz="3400" kern="1200"/>
        </a:p>
      </dsp:txBody>
      <dsp:txXfrm>
        <a:off x="91100" y="2462828"/>
        <a:ext cx="10534645" cy="16839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88FB55-6FEB-4085-9618-26000069535F}">
      <dsp:nvSpPr>
        <dsp:cNvPr id="0" name=""/>
        <dsp:cNvSpPr/>
      </dsp:nvSpPr>
      <dsp:spPr>
        <a:xfrm>
          <a:off x="0" y="27286"/>
          <a:ext cx="10515600" cy="6753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hr-HR" sz="1700" kern="1200" dirty="0"/>
            <a:t>Priprema ga </a:t>
          </a:r>
          <a:r>
            <a:rPr lang="hr-HR" sz="1700" b="1" kern="1200" dirty="0"/>
            <a:t>LP, </a:t>
          </a:r>
          <a:r>
            <a:rPr lang="hr-HR" sz="1700" kern="1200" dirty="0"/>
            <a:t>uz doprinos svih PP kroz partnerska izvješća</a:t>
          </a:r>
          <a:endParaRPr lang="en-US" sz="1700" kern="1200" dirty="0"/>
        </a:p>
      </dsp:txBody>
      <dsp:txXfrm>
        <a:off x="32967" y="60253"/>
        <a:ext cx="10449666" cy="609393"/>
      </dsp:txXfrm>
    </dsp:sp>
    <dsp:sp modelId="{C9524088-4592-4198-959E-FF2C88E8B46D}">
      <dsp:nvSpPr>
        <dsp:cNvPr id="0" name=""/>
        <dsp:cNvSpPr/>
      </dsp:nvSpPr>
      <dsp:spPr>
        <a:xfrm>
          <a:off x="0" y="751573"/>
          <a:ext cx="10515600" cy="6753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hr-HR" sz="1700" kern="1200" dirty="0"/>
            <a:t>Izvještaj obuhvaća: aktivnosti, outpute/indikatore, rezultate, ciljne skupine, komunikaciju i eventualna odstupanja</a:t>
          </a:r>
          <a:endParaRPr lang="en-US" sz="1700" kern="1200" dirty="0"/>
        </a:p>
      </dsp:txBody>
      <dsp:txXfrm>
        <a:off x="32967" y="784540"/>
        <a:ext cx="10449666" cy="609393"/>
      </dsp:txXfrm>
    </dsp:sp>
    <dsp:sp modelId="{D3E20B47-1C22-4DC7-9FDF-9D495A7D28D5}">
      <dsp:nvSpPr>
        <dsp:cNvPr id="0" name=""/>
        <dsp:cNvSpPr/>
      </dsp:nvSpPr>
      <dsp:spPr>
        <a:xfrm>
          <a:off x="0" y="1475861"/>
          <a:ext cx="10515600" cy="6753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hr-HR" sz="1700" kern="1200"/>
            <a:t>Financijski dio automatski se generira u Jemsu na temelju certificiranih partnerskih izvještaja</a:t>
          </a:r>
          <a:endParaRPr lang="en-US" sz="1700" kern="1200"/>
        </a:p>
      </dsp:txBody>
      <dsp:txXfrm>
        <a:off x="32967" y="1508828"/>
        <a:ext cx="10449666" cy="609393"/>
      </dsp:txXfrm>
    </dsp:sp>
    <dsp:sp modelId="{B0164497-0E5C-4F29-91F0-B8DAF664AA52}">
      <dsp:nvSpPr>
        <dsp:cNvPr id="0" name=""/>
        <dsp:cNvSpPr/>
      </dsp:nvSpPr>
      <dsp:spPr>
        <a:xfrm>
          <a:off x="0" y="2200149"/>
          <a:ext cx="10515600" cy="6753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hr-HR" sz="1700" kern="1200"/>
            <a:t>LP mora osigurati točnost, potpunost i usklađenost podataka s posljednjom odobrenom verzijom AF-a</a:t>
          </a:r>
          <a:endParaRPr lang="en-US" sz="1700" kern="1200"/>
        </a:p>
      </dsp:txBody>
      <dsp:txXfrm>
        <a:off x="32967" y="2233116"/>
        <a:ext cx="10449666" cy="609393"/>
      </dsp:txXfrm>
    </dsp:sp>
    <dsp:sp modelId="{675A9C8B-A764-4555-A385-77E2287851CB}">
      <dsp:nvSpPr>
        <dsp:cNvPr id="0" name=""/>
        <dsp:cNvSpPr/>
      </dsp:nvSpPr>
      <dsp:spPr>
        <a:xfrm>
          <a:off x="0" y="2924436"/>
          <a:ext cx="10515600" cy="6753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hr-HR" sz="1700" kern="1200"/>
            <a:t>Projektni outputi se prijavljuju </a:t>
          </a:r>
          <a:r>
            <a:rPr lang="hr-HR" sz="1700" b="1" kern="1200"/>
            <a:t>tek kada su u potpunosti ostvareni, uz odgovarajuće dokaze</a:t>
          </a:r>
          <a:endParaRPr lang="en-US" sz="1700" kern="1200"/>
        </a:p>
      </dsp:txBody>
      <dsp:txXfrm>
        <a:off x="32967" y="2957403"/>
        <a:ext cx="10449666" cy="609393"/>
      </dsp:txXfrm>
    </dsp:sp>
    <dsp:sp modelId="{9DD9FEA5-EA9F-479F-9AD8-9B49B27D8433}">
      <dsp:nvSpPr>
        <dsp:cNvPr id="0" name=""/>
        <dsp:cNvSpPr/>
      </dsp:nvSpPr>
      <dsp:spPr>
        <a:xfrm>
          <a:off x="0" y="3648724"/>
          <a:ext cx="10515600" cy="6753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hr-HR" sz="1700" b="1" kern="1200"/>
            <a:t>Template za izvještavanje ostvarenja output indikatora </a:t>
          </a:r>
          <a:r>
            <a:rPr lang="hr-HR" sz="1700" kern="1200"/>
            <a:t>– koristiti za dokazivanje ostvarenja outputa (General Annexes PIM-a)</a:t>
          </a:r>
          <a:endParaRPr lang="en-US" sz="1700" kern="1200"/>
        </a:p>
      </dsp:txBody>
      <dsp:txXfrm>
        <a:off x="32967" y="3681691"/>
        <a:ext cx="10449666" cy="6093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6445A9-50C3-41E6-9661-ED838882DAA1}">
      <dsp:nvSpPr>
        <dsp:cNvPr id="0" name=""/>
        <dsp:cNvSpPr/>
      </dsp:nvSpPr>
      <dsp:spPr>
        <a:xfrm>
          <a:off x="0" y="151653"/>
          <a:ext cx="8362900" cy="12928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hr-HR" sz="3200" kern="1200" dirty="0"/>
            <a:t>Čuvajte sve dokumente vezane uz aktivnosti i evidentiranje troškova!</a:t>
          </a:r>
          <a:endParaRPr lang="en-US" sz="3200" kern="1200" dirty="0"/>
        </a:p>
      </dsp:txBody>
      <dsp:txXfrm>
        <a:off x="63112" y="214765"/>
        <a:ext cx="8236676" cy="1166626"/>
      </dsp:txXfrm>
    </dsp:sp>
    <dsp:sp modelId="{23EE99F8-EC0B-43D2-816D-1D989EEA5B84}">
      <dsp:nvSpPr>
        <dsp:cNvPr id="0" name=""/>
        <dsp:cNvSpPr/>
      </dsp:nvSpPr>
      <dsp:spPr>
        <a:xfrm>
          <a:off x="0" y="1631703"/>
          <a:ext cx="8362900" cy="12928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hr-HR" sz="3200" kern="1200" dirty="0"/>
            <a:t>Na zahtjev programskih tijela potrebno je dostaviti sve zatražene dokumente/informacije </a:t>
          </a:r>
          <a:endParaRPr lang="en-US" sz="3200" kern="1200" dirty="0"/>
        </a:p>
      </dsp:txBody>
      <dsp:txXfrm>
        <a:off x="63112" y="1694815"/>
        <a:ext cx="8236676" cy="1166626"/>
      </dsp:txXfrm>
    </dsp:sp>
    <dsp:sp modelId="{C032DDAE-7327-4EB3-84D9-C4476A2FBEBA}">
      <dsp:nvSpPr>
        <dsp:cNvPr id="0" name=""/>
        <dsp:cNvSpPr/>
      </dsp:nvSpPr>
      <dsp:spPr>
        <a:xfrm>
          <a:off x="0" y="3111753"/>
          <a:ext cx="8362900" cy="12928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hr-HR" sz="3200" kern="1200" dirty="0"/>
            <a:t>Troškove dokumentirajte prema proračunskim kategorijama</a:t>
          </a:r>
          <a:endParaRPr lang="en-US" sz="3200" kern="1200" dirty="0"/>
        </a:p>
      </dsp:txBody>
      <dsp:txXfrm>
        <a:off x="63112" y="3174865"/>
        <a:ext cx="8236676" cy="11666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6445A9-50C3-41E6-9661-ED838882DAA1}">
      <dsp:nvSpPr>
        <dsp:cNvPr id="0" name=""/>
        <dsp:cNvSpPr/>
      </dsp:nvSpPr>
      <dsp:spPr>
        <a:xfrm>
          <a:off x="0" y="184368"/>
          <a:ext cx="8362900" cy="1272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hr-HR" sz="3200" kern="1200" dirty="0"/>
            <a:t>Troškovi se prijavljuju u valuti u kojoj su nastali</a:t>
          </a:r>
          <a:endParaRPr lang="en-US" sz="3200" kern="1200" dirty="0"/>
        </a:p>
      </dsp:txBody>
      <dsp:txXfrm>
        <a:off x="62141" y="246509"/>
        <a:ext cx="8238618" cy="1148678"/>
      </dsp:txXfrm>
    </dsp:sp>
    <dsp:sp modelId="{23EE99F8-EC0B-43D2-816D-1D989EEA5B84}">
      <dsp:nvSpPr>
        <dsp:cNvPr id="0" name=""/>
        <dsp:cNvSpPr/>
      </dsp:nvSpPr>
      <dsp:spPr>
        <a:xfrm>
          <a:off x="0" y="1641648"/>
          <a:ext cx="8362900" cy="1272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hr-HR" sz="3200" kern="1200" dirty="0"/>
            <a:t>Tečaj je definiran u </a:t>
          </a:r>
          <a:r>
            <a:rPr lang="hr-HR" sz="3200" kern="1200" dirty="0" err="1"/>
            <a:t>Jemsu</a:t>
          </a:r>
          <a:r>
            <a:rPr lang="hr-HR" sz="3200" kern="1200" dirty="0"/>
            <a:t>, a preračunavanje ide automatski prema </a:t>
          </a:r>
          <a:r>
            <a:rPr lang="hr-HR" sz="3200" kern="1200" dirty="0">
              <a:solidFill>
                <a:schemeClr val="bg1"/>
              </a:solidFill>
            </a:rPr>
            <a:t>tečaju iz </a:t>
          </a:r>
          <a:r>
            <a:rPr lang="hr-HR" sz="3200" kern="1200" dirty="0" err="1">
              <a:solidFill>
                <a:schemeClr val="bg1"/>
              </a:solidFill>
            </a:rPr>
            <a:t>Inforeuro</a:t>
          </a:r>
          <a:r>
            <a:rPr lang="hr-HR" sz="3200" kern="1200" dirty="0">
              <a:solidFill>
                <a:schemeClr val="bg1"/>
              </a:solidFill>
            </a:rPr>
            <a:t>-a: </a:t>
          </a:r>
          <a:endParaRPr lang="en-US" sz="3200" kern="1200" dirty="0"/>
        </a:p>
      </dsp:txBody>
      <dsp:txXfrm>
        <a:off x="62141" y="1703789"/>
        <a:ext cx="8238618" cy="1148678"/>
      </dsp:txXfrm>
    </dsp:sp>
    <dsp:sp modelId="{C032DDAE-7327-4EB3-84D9-C4476A2FBEBA}">
      <dsp:nvSpPr>
        <dsp:cNvPr id="0" name=""/>
        <dsp:cNvSpPr/>
      </dsp:nvSpPr>
      <dsp:spPr>
        <a:xfrm>
          <a:off x="0" y="3098928"/>
          <a:ext cx="8362900" cy="1272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hr-HR" sz="3200" b="0" kern="1200" dirty="0">
              <a:solidFill>
                <a:schemeClr val="bg1"/>
              </a:solidFill>
              <a:latin typeface="Calibri"/>
              <a:ea typeface="Open Sans" panose="020B0606030504020204" pitchFamily="34" charset="0"/>
              <a:cs typeface="Calibri"/>
              <a:hlinkClick xmlns:r="http://schemas.openxmlformats.org/officeDocument/2006/relationships" r:id="rId1">
                <a:extLst>
                  <a:ext uri="{A12FA001-AC4F-418D-AE19-62706E023703}">
                    <ahyp:hlinkClr xmlns:ahyp="http://schemas.microsoft.com/office/drawing/2018/hyperlinkcolor" val="tx"/>
                  </a:ext>
                </a:extLst>
              </a:hlinkClick>
            </a:rPr>
            <a:t>http://ec.europa.eu/budget/graphs/inforeuro.html</a:t>
          </a:r>
          <a:endParaRPr lang="en-US" sz="3200" kern="1200" dirty="0"/>
        </a:p>
      </dsp:txBody>
      <dsp:txXfrm>
        <a:off x="62141" y="3161069"/>
        <a:ext cx="8238618" cy="11486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EBE5F8-8438-40EC-8D51-19914E8BE239}">
      <dsp:nvSpPr>
        <dsp:cNvPr id="0" name=""/>
        <dsp:cNvSpPr/>
      </dsp:nvSpPr>
      <dsp:spPr>
        <a:xfrm>
          <a:off x="232501" y="1273868"/>
          <a:ext cx="10309498" cy="8692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hr-HR" sz="2400"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Project Implementation Manual</a:t>
          </a:r>
          <a:r>
            <a:rPr lang="hr-HR" sz="2400" kern="1200" dirty="0"/>
            <a:t>              Project modifications</a:t>
          </a:r>
          <a:endParaRPr lang="en-US" sz="2400" kern="1200" dirty="0"/>
        </a:p>
      </dsp:txBody>
      <dsp:txXfrm>
        <a:off x="274933" y="1316300"/>
        <a:ext cx="10224634" cy="784369"/>
      </dsp:txXfrm>
    </dsp:sp>
    <dsp:sp modelId="{2D1E5875-F998-408A-949E-34F6BB41E2AC}">
      <dsp:nvSpPr>
        <dsp:cNvPr id="0" name=""/>
        <dsp:cNvSpPr/>
      </dsp:nvSpPr>
      <dsp:spPr>
        <a:xfrm>
          <a:off x="270975" y="2391681"/>
          <a:ext cx="10234695" cy="9102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bs-Latn-BA" sz="2400" kern="1200" dirty="0"/>
            <a:t>    </a:t>
          </a:r>
          <a:r>
            <a:rPr lang="en-GB" sz="2400" kern="1200" dirty="0" err="1">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Jems</a:t>
          </a:r>
          <a:r>
            <a:rPr lang="en-GB" sz="2400" kern="1200"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 User Manual</a:t>
          </a:r>
          <a:r>
            <a:rPr lang="bs-Latn-BA" sz="2400" kern="1200" dirty="0"/>
            <a:t>              </a:t>
          </a:r>
          <a:r>
            <a:rPr lang="en-GB" sz="2400" kern="1200" dirty="0"/>
            <a:t> </a:t>
          </a:r>
          <a:r>
            <a:rPr lang="en-GB" sz="2400" kern="1200"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Modification of the Application form</a:t>
          </a:r>
          <a:endParaRPr lang="en-US" sz="2400" kern="1200" dirty="0">
            <a:solidFill>
              <a:schemeClr val="bg1"/>
            </a:solidFill>
          </a:endParaRPr>
        </a:p>
      </dsp:txBody>
      <dsp:txXfrm>
        <a:off x="315409" y="2436115"/>
        <a:ext cx="10145827" cy="8213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3BC5E0-581B-451C-8C79-1C6EBA25EBC3}" type="datetimeFigureOut">
              <a:rPr lang="hr-HR" smtClean="0"/>
              <a:t>8.9.2026.</a:t>
            </a:fld>
            <a:endParaRPr lang="hr-H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5A778E-6332-4893-80FC-51D3DECD624C}" type="slidenum">
              <a:rPr lang="hr-HR" smtClean="0"/>
              <a:t>‹#›</a:t>
            </a:fld>
            <a:endParaRPr lang="hr-HR"/>
          </a:p>
        </p:txBody>
      </p:sp>
    </p:spTree>
    <p:extLst>
      <p:ext uri="{BB962C8B-B14F-4D97-AF65-F5344CB8AC3E}">
        <p14:creationId xmlns:p14="http://schemas.microsoft.com/office/powerpoint/2010/main" val="1832696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1</a:t>
            </a:fld>
            <a:endParaRPr lang="hr-HR"/>
          </a:p>
        </p:txBody>
      </p:sp>
    </p:spTree>
    <p:extLst>
      <p:ext uri="{BB962C8B-B14F-4D97-AF65-F5344CB8AC3E}">
        <p14:creationId xmlns:p14="http://schemas.microsoft.com/office/powerpoint/2010/main" val="1989015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hr-HR" dirty="0"/>
              <a:t>MC – vrhovno tijelo Programa, donosioci odluka, sastoji se od predstavnika svih 3 država sudionica Programa s nacionalne i regionalne razine</a:t>
            </a:r>
          </a:p>
          <a:p>
            <a:pPr marL="0" indent="0">
              <a:buFontTx/>
              <a:buNone/>
            </a:pPr>
            <a:r>
              <a:rPr lang="hr-HR" dirty="0"/>
              <a:t>MA – nalazi se u MRRFEU, potpisuje ugovore s LP-om, aktivno prati implementaciju projekata, pogotovo ostvarenje projektnih outputa i rezultata, financijski napredak projekata (zaduženo i za povrat sredstava od korisnika u slučaju nepravilnosti), pregledava i odobrava projektne izvještaje, on-</a:t>
            </a:r>
            <a:r>
              <a:rPr lang="hr-HR" dirty="0" err="1"/>
              <a:t>the</a:t>
            </a:r>
            <a:r>
              <a:rPr lang="hr-HR" dirty="0"/>
              <a:t>-spot..</a:t>
            </a:r>
          </a:p>
          <a:p>
            <a:pPr marL="0" indent="0">
              <a:buFontTx/>
              <a:buNone/>
            </a:pPr>
            <a:r>
              <a:rPr lang="hr-HR" dirty="0"/>
              <a:t>JS – glavna kontakt točka za korisnike, daje podršku i programskim tijelima i korisnicima, posrednik između korisnika i programskih tijela, sjedište u MRRFEU, ispostave u BiH i CG, 9 ljudi trenutno, pregledavamo i odobravamo projektne izvještaje, odobravamo modifikacije, </a:t>
            </a:r>
            <a:r>
              <a:rPr lang="hr-HR" dirty="0" err="1"/>
              <a:t>day</a:t>
            </a:r>
            <a:r>
              <a:rPr lang="hr-HR" dirty="0"/>
              <a:t>-to-</a:t>
            </a:r>
            <a:r>
              <a:rPr lang="hr-HR" dirty="0" err="1"/>
              <a:t>day</a:t>
            </a:r>
            <a:r>
              <a:rPr lang="hr-HR" dirty="0"/>
              <a:t> komunikacija i podrška, on-</a:t>
            </a:r>
            <a:r>
              <a:rPr lang="hr-HR" dirty="0" err="1"/>
              <a:t>the</a:t>
            </a:r>
            <a:r>
              <a:rPr lang="hr-HR" dirty="0"/>
              <a:t>-spot svih projekata</a:t>
            </a:r>
          </a:p>
          <a:p>
            <a:pPr marL="0" indent="0">
              <a:buFontTx/>
              <a:buNone/>
            </a:pPr>
            <a:r>
              <a:rPr lang="hr-HR" dirty="0"/>
              <a:t>CB/NC – njima se podnose ostvareni troškovi u pojedinom razdoblju provedbe u sklopu partnerskih izvješća, a oni ih kontroliraju i certificiraju, HR NC je u MRRFEU, BA NC je u Ministarstvu financija i trezora, CG NC u Min. Financija, svakom partneru će biti dodijeljen kontrolor, on-</a:t>
            </a:r>
            <a:r>
              <a:rPr lang="hr-HR" dirty="0" err="1"/>
              <a:t>the</a:t>
            </a:r>
            <a:r>
              <a:rPr lang="hr-HR" dirty="0"/>
              <a:t> spot na bazi uzorka i najčešće prije odobrenja finalnog partnerskog </a:t>
            </a:r>
            <a:r>
              <a:rPr lang="hr-HR" dirty="0" err="1"/>
              <a:t>reporta</a:t>
            </a:r>
            <a:endParaRPr lang="hr-HR" dirty="0"/>
          </a:p>
          <a:p>
            <a:pPr marL="0" indent="0">
              <a:buFontTx/>
              <a:buNone/>
            </a:pPr>
            <a:r>
              <a:rPr lang="hr-HR" dirty="0"/>
              <a:t>AB – računovodstveno tijelo, ex. Tijelo za ovjeravanje (CA), u MRRFEU, nakon odobrenja projektnih izvještaja od JS/MA i na temelju certificiranih troškova isplaćuju sredstva LP-u za pojedino izvještajno razdoblje</a:t>
            </a:r>
          </a:p>
          <a:p>
            <a:pPr marL="0" indent="0">
              <a:buFontTx/>
              <a:buNone/>
            </a:pPr>
            <a:r>
              <a:rPr lang="hr-HR" dirty="0"/>
              <a:t>AA – ARPA (</a:t>
            </a:r>
            <a:r>
              <a:rPr lang="hr-HR" b="0" i="0" dirty="0">
                <a:solidFill>
                  <a:srgbClr val="666666"/>
                </a:solidFill>
                <a:effectLst/>
                <a:latin typeface="open sans" panose="020B0606030504020204" pitchFamily="34" charset="0"/>
              </a:rPr>
              <a:t>Agencije za reviziju sustava provedbe programa Europske unije), provodi revizije i Programa i projekata kako bi se uvjerilo da sustav upravljanja i kontrole programa funkcionira učinkovito i da su prijavljeni troškovi zakoniti i prihvatljivi</a:t>
            </a:r>
            <a:endParaRPr lang="hr-HR" dirty="0"/>
          </a:p>
          <a:p>
            <a:pPr marL="171450" indent="-171450">
              <a:buFontTx/>
              <a:buChar char="-"/>
            </a:pPr>
            <a:endParaRPr lang="hr-HR" dirty="0"/>
          </a:p>
          <a:p>
            <a:pPr marL="171450" indent="-171450">
              <a:buFontTx/>
              <a:buChar char="-"/>
            </a:pPr>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3</a:t>
            </a:fld>
            <a:endParaRPr lang="hr-HR"/>
          </a:p>
        </p:txBody>
      </p:sp>
    </p:spTree>
    <p:extLst>
      <p:ext uri="{BB962C8B-B14F-4D97-AF65-F5344CB8AC3E}">
        <p14:creationId xmlns:p14="http://schemas.microsoft.com/office/powerpoint/2010/main" val="3418711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hr-HR" dirty="0"/>
          </a:p>
          <a:p>
            <a:pPr marL="171450" indent="-171450">
              <a:buFontTx/>
              <a:buChar char="-"/>
            </a:pPr>
            <a:r>
              <a:rPr lang="hr-HR" dirty="0"/>
              <a:t>video </a:t>
            </a:r>
            <a:r>
              <a:rPr lang="hr-HR" dirty="0" err="1"/>
              <a:t>tutoriali</a:t>
            </a:r>
            <a:r>
              <a:rPr lang="hr-HR" dirty="0"/>
              <a:t>, npr. upute za </a:t>
            </a:r>
            <a:r>
              <a:rPr lang="hr-HR" sz="1200" dirty="0"/>
              <a:t>izradu partnerskih / projektnih izvještaja</a:t>
            </a:r>
            <a:endParaRPr lang="hr-HR" dirty="0"/>
          </a:p>
          <a:p>
            <a:pPr marL="171450" indent="-171450">
              <a:buFontTx/>
              <a:buChar char="-"/>
            </a:pPr>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4</a:t>
            </a:fld>
            <a:endParaRPr lang="hr-HR"/>
          </a:p>
        </p:txBody>
      </p:sp>
    </p:spTree>
    <p:extLst>
      <p:ext uri="{BB962C8B-B14F-4D97-AF65-F5344CB8AC3E}">
        <p14:creationId xmlns:p14="http://schemas.microsoft.com/office/powerpoint/2010/main" val="2368457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hr-HR" dirty="0" err="1"/>
              <a:t>Subsidy</a:t>
            </a:r>
            <a:r>
              <a:rPr lang="hr-HR" dirty="0"/>
              <a:t> – odredbe o početku provedbe, trajanju projekta, financijski podaci, prava i obveze LP-a i MA-a, izvještajni rokovi i obveze, nepravilnosti i povrat sredstava, prihvatljivost troškova	</a:t>
            </a:r>
          </a:p>
          <a:p>
            <a:pPr marL="0" indent="0">
              <a:buFontTx/>
              <a:buNone/>
            </a:pPr>
            <a:endParaRPr lang="hr-HR" dirty="0"/>
          </a:p>
          <a:p>
            <a:pPr marL="0" indent="0">
              <a:buFontTx/>
              <a:buNone/>
            </a:pPr>
            <a:r>
              <a:rPr lang="hr-HR" dirty="0"/>
              <a:t>Partnerski – isto + definira međusobne odnose projektnog partnerstva</a:t>
            </a:r>
          </a:p>
          <a:p>
            <a:pPr marL="171450" indent="-171450">
              <a:buFontTx/>
              <a:buChar char="-"/>
            </a:pPr>
            <a:endParaRPr lang="hr-HR" dirty="0"/>
          </a:p>
          <a:p>
            <a:pPr marL="171450" indent="-171450">
              <a:buFontTx/>
              <a:buChar char="-"/>
            </a:pPr>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5</a:t>
            </a:fld>
            <a:endParaRPr lang="hr-HR"/>
          </a:p>
        </p:txBody>
      </p:sp>
    </p:spTree>
    <p:extLst>
      <p:ext uri="{BB962C8B-B14F-4D97-AF65-F5344CB8AC3E}">
        <p14:creationId xmlns:p14="http://schemas.microsoft.com/office/powerpoint/2010/main" val="3125224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LP- odgovoran za provedbu projekta, osigurava ispravno upravljanje projektom, koordinacija između partnera, komunicira s programskim tijelima, pravovremena transfer sredstava partnerima, odgovara za povrat sredstava u slučaju nepravilnosti i sl.</a:t>
            </a:r>
          </a:p>
          <a:p>
            <a:endParaRPr lang="hr-HR" dirty="0"/>
          </a:p>
          <a:p>
            <a:pPr marL="0" marR="0" lvl="0" indent="0" algn="l" defTabSz="914400" rtl="0" eaLnBrk="1" fontAlgn="auto" latinLnBrk="0" hangingPunct="1">
              <a:lnSpc>
                <a:spcPct val="100000"/>
              </a:lnSpc>
              <a:spcBef>
                <a:spcPts val="0"/>
              </a:spcBef>
              <a:spcAft>
                <a:spcPts val="0"/>
              </a:spcAft>
              <a:buClrTx/>
              <a:buSzTx/>
              <a:buFontTx/>
              <a:buNone/>
              <a:tabLst/>
              <a:defRPr/>
            </a:pPr>
            <a:r>
              <a:rPr lang="hr-HR" dirty="0"/>
              <a:t>PP – odgovoran je za provedbu svojih aktivnosti i budžeta, p</a:t>
            </a:r>
            <a:r>
              <a:rPr lang="hr-HR" sz="1200" b="0" u="none" kern="1200" dirty="0">
                <a:latin typeface="Open Sans" panose="020B0606030504020204"/>
              </a:rPr>
              <a:t>ravovremeno proslijediti  potrebnu dokumentaciju i tražene informacije LP-u, pravovremeno dostavljati partnerska izvješća FLC-u, propisno čuvati projektnu dokumentaciju i dati pristup programskim tijelima</a:t>
            </a:r>
            <a:endParaRPr lang="en-US" sz="1200" b="0" u="none" kern="1200" dirty="0">
              <a:latin typeface="Open Sans" panose="020B0606030504020204"/>
            </a:endParaRPr>
          </a:p>
          <a:p>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6</a:t>
            </a:fld>
            <a:endParaRPr lang="hr-HR"/>
          </a:p>
        </p:txBody>
      </p:sp>
    </p:spTree>
    <p:extLst>
      <p:ext uri="{BB962C8B-B14F-4D97-AF65-F5344CB8AC3E}">
        <p14:creationId xmlns:p14="http://schemas.microsoft.com/office/powerpoint/2010/main" val="1868108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Zajednički elektronički sustav nadzora (Joint Electronic Monitoring System - Jems) je razvio Interact za potrebe svih transnacionalnih i prekograničnih programa
Neophodan za rad u ovom programskom razdoblju
Omogućuje komunikaciju između programskih tijela i korisnika
koristi ga velika zajednica Interreg programa (50-ak Interreg programa diljem Europe)
Jems je online sustav koji pokriva cijeli životni ciklus projekta, koristiti će se za izvještavanje o tijeku provedbe projekta (i sadržajno i </a:t>
            </a:r>
            <a:r>
              <a:rPr lang="en-US" dirty="0" err="1"/>
              <a:t>financijski</a:t>
            </a:r>
            <a:r>
              <a:rPr lang="en-US" dirty="0"/>
              <a:t>)
Popunjavanje i podnošenje partnerskih/projektnih izvještaja, podnošenje modifikacija aplikacije i/ili budžeta, praćenje potrošnje, vremenskog plana aktivnosti i deliverable-ova…</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Tx/>
              <a:buChar char="-"/>
            </a:pPr>
            <a:r>
              <a:rPr lang="hr-HR" dirty="0"/>
              <a:t>Na programskim web stranicama u glavnom izborniku nalazi se ikona aplikacije Jems, koja vodi direktno na aplikaciju</a:t>
            </a:r>
          </a:p>
          <a:p>
            <a:pPr marL="171450" indent="-171450">
              <a:buFontTx/>
              <a:buChar char="-"/>
            </a:pPr>
            <a:endParaRPr lang="hr-HR" dirty="0"/>
          </a:p>
          <a:p>
            <a:pPr marL="171450" indent="-171450">
              <a:buFont typeface="Arial" panose="020B0604020202020204" pitchFamily="34" charset="0"/>
              <a:buChar char="•"/>
            </a:pPr>
            <a:r>
              <a:rPr lang="hr-HR" dirty="0"/>
              <a:t>Registracija se odvija kao i u svim ostalim web aplikacijama – potrebno je unijeti e-mail (koji će ujedno biti i korisničko ime) i lozinku</a:t>
            </a:r>
          </a:p>
          <a:p>
            <a:pPr marL="171450" indent="-171450">
              <a:buFont typeface="Arial" panose="020B0604020202020204" pitchFamily="34" charset="0"/>
              <a:buChar char="•"/>
            </a:pPr>
            <a:r>
              <a:rPr lang="hr-HR" dirty="0"/>
              <a:t>Preporučamo da e-mail bude poslovni, a ne privatni e-mail, jer sve obavijesti sustava stizat će na taj e-mail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dirty="0"/>
              <a:t>Nakon što se unesu potrebni podaci, na navedeni e-mail će stići aktivacijski link; tek nakon što kliknete na aktivacijski link, bit ćete u mogućnosti se logirati u Jems i kreirati aplikaciju</a:t>
            </a:r>
          </a:p>
          <a:p>
            <a:pPr marL="171450" indent="-171450">
              <a:buFont typeface="Arial" panose="020B0604020202020204" pitchFamily="34" charset="0"/>
              <a:buChar char="•"/>
            </a:pPr>
            <a:r>
              <a:rPr lang="hr-HR" dirty="0"/>
              <a:t>ukoliko ga ne vidite, prvo pogledajte spam folder vašeg e-maila prije nego se obratite tehničkoj podršci</a:t>
            </a:r>
          </a:p>
          <a:p>
            <a:pPr marL="171450" indent="-171450">
              <a:buFont typeface="Arial" panose="020B0604020202020204" pitchFamily="34" charset="0"/>
              <a:buChar char="•"/>
            </a:pPr>
            <a:endParaRPr lang="hr-HR" dirty="0"/>
          </a:p>
          <a:p>
            <a:pPr marL="171450" indent="-171450">
              <a:buFont typeface="Arial" panose="020B0604020202020204" pitchFamily="34" charset="0"/>
              <a:buChar char="•"/>
            </a:pPr>
            <a:r>
              <a:rPr lang="hr-HR" dirty="0"/>
              <a:t>Ukoliko ste već registrirani u Jems sustav, ali ste zaboravili svoju lozinku, možete ju resetirati klikom na link „Forgot password”</a:t>
            </a:r>
          </a:p>
          <a:p>
            <a:pPr marL="171450" indent="-171450">
              <a:buFont typeface="Arial" panose="020B0604020202020204" pitchFamily="34" charset="0"/>
              <a:buChar char="•"/>
            </a:pPr>
            <a:r>
              <a:rPr lang="hr-HR" dirty="0"/>
              <a:t>Otvara se prozorčić u kojem je potrebno upisati e-mail adresu s kojom ste se registrirali u Jems sustav - na tu e-mail adresu će stići link za reset lozinke</a:t>
            </a:r>
          </a:p>
          <a:p>
            <a:pPr marL="171450" indent="-171450">
              <a:buFont typeface="Arial" panose="020B0604020202020204" pitchFamily="34" charset="0"/>
              <a:buChar char="•"/>
            </a:pPr>
            <a:r>
              <a:rPr lang="hr-HR" dirty="0"/>
              <a:t>Nakon klika na link u e-mailu možete sami unijeti novu željenu lozinku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0953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Kako bi mogli raditi u Jems-u, projektni partneri se moraju dodati svojem projektu, to se radi u dijelu „Project privilages”
moraju se dodati svi partneri, uključujući LP-a, a dodaje onaj koji je kreirao aplikaciju
Povezati korisnike s projektom, dodijeliti prava kako bi mogli izrađivati izvještaje („edit”) i popunjavati ostale sekcije u Jemsu (i za LP-a i za sve PP-e)
Edit prava dodjeljuje korisnik kojem je prethodno dodijeljen u rubrici „Project managers” dodijeljena ovlast „manage”
Korisnici koji se dodaju timu moraju biti registrirani u Jems
Ispuniti kontakt podatke za Project managera (od LP-a), za Communication i financial managera projekta (ovisno o strukturi partnerstva i podjeli uloga, mogu biti kod LP-a ili ostalih partnera)
Od korisnika se očekuje da ažurira podatke o osobama koje vode projekt u ovom odjeljku, tako da ih se uvijek može </a:t>
            </a:r>
            <a:r>
              <a:rPr lang="en-US" dirty="0" err="1"/>
              <a:t>lako</a:t>
            </a:r>
            <a:r>
              <a:rPr lang="en-US" dirty="0"/>
              <a:t> </a:t>
            </a:r>
            <a:r>
              <a:rPr lang="en-US" dirty="0" err="1"/>
              <a:t>kontaktirati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Cilj odjeljka „Project reporting schedule” je definirati rokove za izvješćivanje projekta u suradnji vodećeg partnera i project managera. Rokovi za prijavu mogu se dodati pomoću gumba „+ Add reporting deadline”
Kad ste upisali rokove izvještavanja, pošaljete e-mail vašem project manageru, pa ćete skupa provjeriti da li ste sve dobro ispunili
Pregled s rokovima za prijavu financiranja projekta i sadržaja dostupan je u ovoj sekciji
Definirani rokovi izvješćivanja prikazani su u terminskom planu projekta
Vodeći partner je ispunio bankovne podatke (ispunjava samo LP)
Ako se mijenja račun ili banka, hitno ažurirati podatke u ovoj sekciji
Vodeći partner ispunjava bankovne podatke, a ostali partneri popunjavaju podatke o lokaciji projektne dokumentacije („Location of documents”)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hr-HR"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078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a:t>Ovo su glavni dokumenti iz kojih proizlaze zahtjevi za osiguravanje vidljivosti vaših projekata. </a:t>
            </a:r>
          </a:p>
          <a:p>
            <a:endParaRPr lang="hr-HR"/>
          </a:p>
          <a:p>
            <a:r>
              <a:rPr lang="hr-HR"/>
              <a:t>Svi Interreg programi koriste isti okvir kako bi se osigurala prepoznatljivost Interreg brenda diljem Europe.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166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Programski logotip je ključni element vizualnog identiteta našeg Programa. Njegovim korištenjem se ispunjavaju temelji uvjeti osiguranja vidljivosti našeg programa koji su propisani CPR-om.</a:t>
            </a:r>
          </a:p>
          <a:p>
            <a:endParaRPr lang="hr-HR" dirty="0"/>
          </a:p>
          <a:p>
            <a:r>
              <a:rPr lang="hr-HR" dirty="0"/>
              <a:t>Programskom logotipu je moguće dodati i akronim projekta, čime se kreira projektni logotip.</a:t>
            </a:r>
          </a:p>
          <a:p>
            <a:endParaRPr lang="hr-HR" dirty="0"/>
          </a:p>
          <a:p>
            <a:r>
              <a:rPr lang="hr-HR" dirty="0"/>
              <a:t>Programski/projektni logotipi trebaju biti prikazani na prvim stranicama svih publikacija i dokumenata koji se kreiraju u sklopu vaših projekata. Preporučljiva pozicija je gornji lijevi ili desni kut. Video: logotip treba biti prikazan u razumnoj veličini na početku ili na kraju videa. Web stranice/društvene mreže/mobilne aplikacije: Logotip treba biti pozicioniran na način da je odmah vidljiv (bez </a:t>
            </a:r>
            <a:r>
              <a:rPr lang="hr-HR" dirty="0" err="1"/>
              <a:t>skrolanja</a:t>
            </a:r>
            <a:r>
              <a:rPr lang="hr-HR" dirty="0"/>
              <a:t> ili </a:t>
            </a:r>
            <a:r>
              <a:rPr lang="hr-HR" dirty="0" err="1"/>
              <a:t>klikanja</a:t>
            </a:r>
            <a:r>
              <a:rPr lang="hr-HR" dirty="0"/>
              <a:t>).  </a:t>
            </a:r>
          </a:p>
          <a:p>
            <a:endParaRPr lang="hr-HR" dirty="0"/>
          </a:p>
          <a:p>
            <a:r>
              <a:rPr lang="hr-HR" dirty="0"/>
              <a:t>Programski logotip treba biti također smješten na vidljivom mjestu svih komunikacijskih alata/materijala koje ćete proizvesti.</a:t>
            </a:r>
          </a:p>
          <a:p>
            <a:endParaRPr lang="hr-HR" dirty="0"/>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dirty="0">
                <a:solidFill>
                  <a:srgbClr val="003399"/>
                </a:solidFill>
                <a:ea typeface="Calibri" panose="020F0502020204030204" pitchFamily="34" charset="0"/>
              </a:rPr>
              <a:t>Ukoliko na određenom komunikacijskom alatu postoje i drugi logotipi, vodite računa o tome da EU zastavica u vašem logotipu ne smije biti manja od najvećeg drugog logotipa na tom istom komunikacijskom alatu.</a:t>
            </a:r>
          </a:p>
          <a:p>
            <a:endParaRPr lang="hr-HR" dirty="0"/>
          </a:p>
          <a:p>
            <a:r>
              <a:rPr lang="hr-HR" dirty="0"/>
              <a:t>Logotip treba imati razumnu veličinu, pri čemu visina EU zastavice unutar logotipa ne smije biti niža od 1cm (iznimka su samo komunikacijski alati male veličine, poput olovki, USB </a:t>
            </a:r>
            <a:r>
              <a:rPr lang="hr-HR" dirty="0" err="1"/>
              <a:t>stickova</a:t>
            </a:r>
            <a:r>
              <a:rPr lang="hr-HR" dirty="0"/>
              <a:t>, i sl.). </a:t>
            </a:r>
          </a:p>
          <a:p>
            <a:endParaRPr lang="hr-HR" dirty="0"/>
          </a:p>
          <a:p>
            <a:r>
              <a:rPr lang="hr-HR" dirty="0"/>
              <a:t>Osim u iznimnim slučajevima, ne preporuča se razvijanje i primjena vlastitog vizualnog identiteta. Koristite vizualni identitet koji je propisan </a:t>
            </a:r>
            <a:r>
              <a:rPr lang="hr-HR" dirty="0" err="1"/>
              <a:t>Interreg</a:t>
            </a:r>
            <a:r>
              <a:rPr lang="hr-HR" dirty="0"/>
              <a:t> Brand Design Manual-om!</a:t>
            </a:r>
          </a:p>
          <a:p>
            <a:endParaRPr lang="hr-HR" dirty="0"/>
          </a:p>
          <a:p>
            <a:r>
              <a:rPr lang="hr-HR" dirty="0"/>
              <a:t>Sve relevantne tehničke specifikacije za korištenje programskog (i izradu projektnog) logotipa, nalaze se u </a:t>
            </a:r>
            <a:r>
              <a:rPr lang="hr-HR" dirty="0" err="1"/>
              <a:t>Interreg</a:t>
            </a:r>
            <a:r>
              <a:rPr lang="hr-HR" dirty="0"/>
              <a:t> Brand Design Manual-u koji koriste svi </a:t>
            </a:r>
            <a:r>
              <a:rPr lang="hr-HR" dirty="0" err="1"/>
              <a:t>Interreg</a:t>
            </a:r>
            <a:r>
              <a:rPr lang="hr-HR" dirty="0"/>
              <a:t> programi. U slučaju nedoumica, preporučamo da prvo konzultirate taj dokument.</a:t>
            </a:r>
          </a:p>
          <a:p>
            <a:endParaRPr lang="hr-HR" dirty="0"/>
          </a:p>
          <a:p>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ACFFED-4F8B-4131-AA6D-2966990A9FE2}"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8296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Obvezni elementi osiguravanja vidljivost su sljedeći:</a:t>
            </a:r>
          </a:p>
          <a:p>
            <a:endParaRPr lang="hr-HR" dirty="0"/>
          </a:p>
          <a:p>
            <a:r>
              <a:rPr lang="hr-HR" dirty="0"/>
              <a:t>- Korištenje programskog/projektnog logotipa doslovno „na svakom koraku” provedbe vašeg projekta</a:t>
            </a:r>
          </a:p>
          <a:p>
            <a:endParaRPr lang="hr-HR" dirty="0"/>
          </a:p>
          <a:p>
            <a:r>
              <a:rPr lang="hr-HR" dirty="0"/>
              <a:t>- Osim logotipa, svi komunikacijski alati trebaju uključivati kratku izjavu kojom se potvrđuje da projekt financijski podržava Interreg.</a:t>
            </a:r>
          </a:p>
          <a:p>
            <a:endParaRPr lang="hr-HR" dirty="0"/>
          </a:p>
          <a:p>
            <a:r>
              <a:rPr lang="hr-HR" dirty="0"/>
              <a:t>- Svi projektni partneri trebaju na svojim postojećim web stranicama i društvenim medijima istaknuti informaciju o projektu, uključujući kratki opis projekta i očekivane rezultate; nije preporučeno izrađivati zasebne projektne web stranice, osim u slučajevima kada je riječ o nekakvoj specijaliziranoj platformi, bazi podataka i sl., koja iziskuje kreiranje posebnog web mjesta i čije će trajanje nadići samo trajanje projekta.</a:t>
            </a:r>
          </a:p>
          <a:p>
            <a:endParaRPr lang="hr-HR" dirty="0"/>
          </a:p>
          <a:p>
            <a:pPr marL="0" marR="0" lvl="0" indent="0" algn="l" defTabSz="914400" rtl="0" eaLnBrk="1" fontAlgn="auto" latinLnBrk="0" hangingPunct="1">
              <a:lnSpc>
                <a:spcPct val="100000"/>
              </a:lnSpc>
              <a:spcBef>
                <a:spcPts val="0"/>
              </a:spcBef>
              <a:spcAft>
                <a:spcPts val="0"/>
              </a:spcAft>
              <a:buClrTx/>
              <a:buSzTx/>
              <a:buFontTx/>
              <a:buNone/>
              <a:tabLst/>
              <a:defRPr/>
            </a:pPr>
            <a:r>
              <a:rPr lang="hr-HR" dirty="0"/>
              <a:t>- Ukoliko vaš projekt uključuje radove ili nabavku tematske opreme, potrebno je u neposrednoj blizini lokacije na kojoj se izvode radovi/instalira oprema, postaviti billboard ili ploča. Billboard/ploča postavljaju se čim se radovi počnu izvoditi odnosno čim je instalirana oprema. Najkasnije 3 mjeseca nakon što radovi završe odnosno nakon što je oprema instalirana, potrebno je postaviti trajni billboard ili ploču. Billboard ploča moraju sadržavati sljedeće informacije: </a:t>
            </a:r>
            <a:r>
              <a:rPr lang="hr-HR" sz="1200" dirty="0">
                <a:solidFill>
                  <a:srgbClr val="003399"/>
                </a:solidFill>
                <a:ea typeface="Calibri" panose="020F0502020204030204" pitchFamily="34" charset="0"/>
              </a:rPr>
              <a:t>naziv aktivnosti, akronim projekta, kratak opis projekta, datum početka/završetka projekta, iznos proračuna/EU sufinanciranja, logotip, prostor za ostale logotipe partnera, slika, referenca na programsku web stranicu. U slučaju da postoji više lokacija na kojim se izbode radovi/instalira oprema, billboard/ploču potrebno je postaviti na svaku od njih. Preporuča se da je tekst billboard-/ploče dvojezičan (Engleski + lokalni jezik).</a:t>
            </a:r>
          </a:p>
          <a:p>
            <a:pPr marL="0" marR="0" lvl="0" indent="0" algn="l" defTabSz="914400" rtl="0" eaLnBrk="1" fontAlgn="auto" latinLnBrk="0" hangingPunct="1">
              <a:lnSpc>
                <a:spcPct val="100000"/>
              </a:lnSpc>
              <a:spcBef>
                <a:spcPts val="0"/>
              </a:spcBef>
              <a:spcAft>
                <a:spcPts val="0"/>
              </a:spcAft>
              <a:buClrTx/>
              <a:buSzTx/>
              <a:buFontTx/>
              <a:buNone/>
              <a:tabLst/>
              <a:defRPr/>
            </a:pPr>
            <a:endParaRPr lang="hr-HR" sz="1200" dirty="0">
              <a:solidFill>
                <a:srgbClr val="003399"/>
              </a:solidFill>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dirty="0">
                <a:solidFill>
                  <a:srgbClr val="003399"/>
                </a:solidFill>
                <a:ea typeface="Calibri" panose="020F0502020204030204" pitchFamily="34" charset="0"/>
              </a:rPr>
              <a:t>- Svaki projektni partner treba na vidljivom mjestu u svojoj instituciji istaknuti projektni poster sa sljedećim elementima: naziv projekta, akronim, datum početka/završetka projekta, iznos proračuna/EU sufinanciranja, logotip, kontaktni podatci odgovornog partnera, glavni cilj projekta. Poster može biti i u elektronskom formatu. Poster treba biti istaknut čim započne provedba projekta.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hr-HR" sz="1200" dirty="0">
              <a:solidFill>
                <a:srgbClr val="003399"/>
              </a:solidFill>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dirty="0">
                <a:solidFill>
                  <a:srgbClr val="003399"/>
                </a:solidFill>
                <a:ea typeface="Calibri" panose="020F0502020204030204" pitchFamily="34" charset="0"/>
              </a:rPr>
              <a:t>Program Je osigurao template za izradu billboarda/ploče i postera.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2463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Preporučeni elementi osiguravanja vidljivosti vaših projekata su:</a:t>
            </a:r>
          </a:p>
          <a:p>
            <a:endParaRPr lang="hr-HR" dirty="0"/>
          </a:p>
          <a:p>
            <a:r>
              <a:rPr lang="hr-HR" dirty="0"/>
              <a:t>- Publikacije svih vrsta (ponavljamo da je potrebno na njima uvijek koristiti logotip, pri čemu je potrebno voditi računa o tome da je visina EU zastavice minimalno 1cm, a širina cjelokupnog logotipa treba zauzimati najmanje ¼ cjelokupne širine stranice publikacije na kojoj se logotip primjenjuje.</a:t>
            </a:r>
          </a:p>
          <a:p>
            <a:endParaRPr lang="hr-HR" dirty="0"/>
          </a:p>
          <a:p>
            <a:r>
              <a:rPr lang="hr-HR" dirty="0"/>
              <a:t>- Svi promotivni materijali trebaju imati istaknut logotip, a u slučaju iznimno malih promotivnih materijala (olovka, USB </a:t>
            </a:r>
            <a:r>
              <a:rPr lang="hr-HR" dirty="0" err="1"/>
              <a:t>stick</a:t>
            </a:r>
            <a:r>
              <a:rPr lang="hr-HR" dirty="0"/>
              <a:t>, npr.) </a:t>
            </a:r>
            <a:r>
              <a:rPr lang="en-GB" sz="1200" kern="1200" dirty="0" err="1">
                <a:solidFill>
                  <a:schemeClr val="tx1"/>
                </a:solidFill>
                <a:effectLst/>
                <a:latin typeface="+mn-lt"/>
                <a:ea typeface="+mn-ea"/>
                <a:cs typeface="+mn-cs"/>
              </a:rPr>
              <a:t>umjesto</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projektnog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logotipa</a:t>
            </a:r>
            <a:r>
              <a:rPr lang="en-GB" sz="1200" kern="1200" dirty="0">
                <a:solidFill>
                  <a:schemeClr val="tx1"/>
                </a:solidFill>
                <a:effectLst/>
                <a:latin typeface="+mn-lt"/>
                <a:ea typeface="+mn-ea"/>
                <a:cs typeface="+mn-cs"/>
              </a:rPr>
              <a:t>, </a:t>
            </a:r>
            <a:r>
              <a:rPr lang="bs-Latn-BA" sz="1200" kern="1200" dirty="0">
                <a:solidFill>
                  <a:schemeClr val="tx1"/>
                </a:solidFill>
                <a:effectLst/>
                <a:latin typeface="+mn-lt"/>
                <a:ea typeface="+mn-ea"/>
                <a:cs typeface="+mn-cs"/>
              </a:rPr>
              <a:t>moguće je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koristiti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samo</a:t>
            </a:r>
            <a:r>
              <a:rPr lang="en-GB" sz="1200" kern="1200" dirty="0">
                <a:solidFill>
                  <a:schemeClr val="tx1"/>
                </a:solidFill>
                <a:effectLst/>
                <a:latin typeface="+mn-lt"/>
                <a:ea typeface="+mn-ea"/>
                <a:cs typeface="+mn-cs"/>
              </a:rPr>
              <a:t> EU </a:t>
            </a:r>
            <a:r>
              <a:rPr lang="en-GB" sz="1200" kern="1200" dirty="0" err="1">
                <a:solidFill>
                  <a:schemeClr val="tx1"/>
                </a:solidFill>
                <a:effectLst/>
                <a:latin typeface="+mn-lt"/>
                <a:ea typeface="+mn-ea"/>
                <a:cs typeface="+mn-cs"/>
              </a:rPr>
              <a:t>zastavu</a:t>
            </a:r>
            <a:r>
              <a:rPr lang="en-GB" sz="1200" kern="1200" dirty="0">
                <a:solidFill>
                  <a:schemeClr val="tx1"/>
                </a:solidFill>
                <a:effectLst/>
                <a:latin typeface="+mn-lt"/>
                <a:ea typeface="+mn-ea"/>
                <a:cs typeface="+mn-cs"/>
              </a:rPr>
              <a:t> i to ne </a:t>
            </a:r>
            <a:r>
              <a:rPr lang="en-GB" sz="1200" kern="1200" dirty="0" err="1">
                <a:solidFill>
                  <a:schemeClr val="tx1"/>
                </a:solidFill>
                <a:effectLst/>
                <a:latin typeface="+mn-lt"/>
                <a:ea typeface="+mn-ea"/>
                <a:cs typeface="+mn-cs"/>
              </a:rPr>
              <a:t>manju</a:t>
            </a:r>
            <a:r>
              <a:rPr lang="en-GB" sz="1200" kern="1200" dirty="0">
                <a:solidFill>
                  <a:schemeClr val="tx1"/>
                </a:solidFill>
                <a:effectLst/>
                <a:latin typeface="+mn-lt"/>
                <a:ea typeface="+mn-ea"/>
                <a:cs typeface="+mn-cs"/>
              </a:rPr>
              <a:t> od 1 cm,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izraz</a:t>
            </a:r>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Co-funded by the European Union,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kao</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što</a:t>
            </a:r>
            <a:r>
              <a:rPr lang="en-GB" sz="1200" kern="1200" dirty="0">
                <a:solidFill>
                  <a:schemeClr val="tx1"/>
                </a:solidFill>
                <a:effectLst/>
                <a:latin typeface="+mn-lt"/>
                <a:ea typeface="+mn-ea"/>
                <a:cs typeface="+mn-cs"/>
              </a:rPr>
              <a:t> je </a:t>
            </a:r>
            <a:r>
              <a:rPr lang="en-GB" sz="1200" kern="1200" dirty="0" err="1">
                <a:solidFill>
                  <a:schemeClr val="tx1"/>
                </a:solidFill>
                <a:effectLst/>
                <a:latin typeface="+mn-lt"/>
                <a:ea typeface="+mn-ea"/>
                <a:cs typeface="+mn-cs"/>
              </a:rPr>
              <a:t>navedeno</a:t>
            </a:r>
            <a:r>
              <a:rPr lang="en-GB" sz="1200" kern="1200" dirty="0">
                <a:solidFill>
                  <a:schemeClr val="tx1"/>
                </a:solidFill>
                <a:effectLst/>
                <a:latin typeface="+mn-lt"/>
                <a:ea typeface="+mn-ea"/>
                <a:cs typeface="+mn-cs"/>
              </a:rPr>
              <a:t> u PIM</a:t>
            </a:r>
            <a:r>
              <a:rPr lang="bs-Latn-BA" sz="1200" kern="1200" dirty="0">
                <a:solidFill>
                  <a:schemeClr val="tx1"/>
                </a:solidFill>
                <a:effectLst/>
                <a:latin typeface="+mn-lt"/>
                <a:ea typeface="+mn-ea"/>
                <a:cs typeface="+mn-cs"/>
              </a:rPr>
              <a:t>-u.</a:t>
            </a:r>
            <a:endParaRPr lang="hr-HR" dirty="0"/>
          </a:p>
          <a:p>
            <a:endParaRPr lang="hr-HR" dirty="0"/>
          </a:p>
          <a:p>
            <a:r>
              <a:rPr lang="hr-HR" dirty="0"/>
              <a:t>- Svi materijali vezani uz evente (pozivnica, lista sudionika, prezentacije, dokumentacija javne nabave i sl.) trebaju imati istaknut logotip; na konferencijama za medije treba biti logotip također istaknut</a:t>
            </a:r>
          </a:p>
          <a:p>
            <a:endParaRPr lang="hr-HR" dirty="0"/>
          </a:p>
          <a:p>
            <a:pPr marL="171450" indent="-171450">
              <a:buFontTx/>
              <a:buChar char="-"/>
            </a:pPr>
            <a:r>
              <a:rPr lang="hr-HR" dirty="0"/>
              <a:t>Kod društvenih medija, logotip treba biti istaknut na mjestu koje je odmah vidljivo, bez dodatnog klikanja i skrolanja.</a:t>
            </a:r>
          </a:p>
          <a:p>
            <a:pPr marL="171450" indent="-171450">
              <a:buFontTx/>
              <a:buChar char="-"/>
            </a:pPr>
            <a:endParaRPr lang="hr-HR" dirty="0"/>
          </a:p>
          <a:p>
            <a:pPr marL="171450" indent="-171450">
              <a:buFontTx/>
              <a:buChar char="-"/>
            </a:pPr>
            <a:r>
              <a:rPr lang="hr-HR" dirty="0"/>
              <a:t>Fotografije sa evenata trebaju imati vizualni identitet projekta/programa</a:t>
            </a:r>
          </a:p>
          <a:p>
            <a:endParaRPr lang="hr-HR" dirty="0"/>
          </a:p>
          <a:p>
            <a:r>
              <a:rPr lang="hr-HR" dirty="0"/>
              <a:t>- U slučaju izrade videa, programski logotip treba biti istaknut na početku ili na kraju videa (u trajanju od nekoliko sekundi); njegova veličina treba biti dovoljna da se on jasno vidi, a opcije pozadinskih boja u odnosu na logotip definirane su u </a:t>
            </a:r>
            <a:r>
              <a:rPr lang="hr-HR" dirty="0" err="1"/>
              <a:t>Interreg</a:t>
            </a:r>
            <a:r>
              <a:rPr lang="hr-HR" dirty="0"/>
              <a:t> Brand Design Manualu (str. </a:t>
            </a:r>
            <a:r>
              <a:rPr lang="hr-HR"/>
              <a:t>9-11).  </a:t>
            </a: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506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Svu opremu koju nabavljate (programsku i projektnu) potrebno je označiti programskim/projektnim logotipom (ne postoje više zasebne naljepnice!). Preporučuje se upotreba otpornijih/trajnih materijala.</a:t>
            </a:r>
          </a:p>
          <a:p>
            <a:endParaRPr lang="hr-HR" dirty="0"/>
          </a:p>
          <a:p>
            <a:r>
              <a:rPr lang="hr-HR" dirty="0"/>
              <a:t>U slučaju nepoštovanja zahtjeva za osiguravanje vidljivosti vaših projekata koji su propisani EU regulativom i programskim dokumentima, može doći do financijskih korekcija. Korekcije mogu iznositi do 2% cjelokupne EU financijske potpore koja je dodijeljena projektnom partneru koju ne poštuje zahtjeve za osiguravanje vidljivosti.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ACFFED-4F8B-4131-AA6D-2966990A9FE2}"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82461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hr-HR"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9341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hr-HR" dirty="0"/>
              <a:t>Ključna zadaća upravljanja projektom- izvještavanje! Izvještavanje omogućuje Programu potrebno praćenje implementacije projekta koje treba biti u skladu sa aplikacijom i Ugovorom o sufinanciranju. Partnersko i projektno izvještavanje su osnova za nadoknadu sredstava projektu. 2 vrste izvješća : na razini svakog projektnog partnera i na razini cjelokupnog projekta. </a:t>
            </a:r>
            <a:r>
              <a:rPr lang="hr-HR" b="1" dirty="0"/>
              <a:t>Partnersko izvješće </a:t>
            </a:r>
            <a:r>
              <a:rPr lang="hr-HR" dirty="0"/>
              <a:t>– svaki PP izvještava o svojim aktivnostima i troškovima (nastalim i plaćenim) za određeno izvještajno razdoblje kako je definirano u projektnoj aplikaciji, a prema rasporedu izvješćivanja definiranom </a:t>
            </a:r>
            <a:r>
              <a:rPr lang="hr-HR" b="1" dirty="0"/>
              <a:t>Ugovorom o sufinanciranju</a:t>
            </a:r>
            <a:r>
              <a:rPr lang="hr-HR" dirty="0"/>
              <a:t>. </a:t>
            </a:r>
            <a:r>
              <a:rPr lang="hr-HR" b="1" dirty="0"/>
              <a:t>Projektno izvješće </a:t>
            </a:r>
            <a:r>
              <a:rPr lang="hr-HR" b="0" dirty="0"/>
              <a:t>(1 po izvještajnom razdoblju) </a:t>
            </a:r>
            <a:r>
              <a:rPr lang="hr-HR" b="1" dirty="0"/>
              <a:t>– </a:t>
            </a:r>
            <a:r>
              <a:rPr lang="hr-HR" b="0" dirty="0"/>
              <a:t>izrađuje LP na temelju informacija prikupljenih u partnerskim izvještajima svakog PP-a pruža sveobuhvatan pregled obavljenih aktivnosti, ciljeva projekta, učinaka, rezultata, doprinosa programskim indikatorima kao i napretka potrošnje na razini cijelog projekta i partnerstva. Izvješća se popunjavaju na engleskom jeziku, generiraju isključivo putem JEMS-a, zajedno sa svom popratnom dokumentacijom. </a:t>
            </a:r>
          </a:p>
          <a:p>
            <a:pPr marL="0" indent="0">
              <a:buFont typeface="Arial" panose="020B0604020202020204" pitchFamily="34" charset="0"/>
              <a:buNone/>
            </a:pPr>
            <a:endParaRPr lang="hr-HR" b="0" dirty="0"/>
          </a:p>
          <a:p>
            <a:pPr marL="0" indent="0">
              <a:buFont typeface="Arial" panose="020B0604020202020204" pitchFamily="34" charset="0"/>
              <a:buNone/>
            </a:pPr>
            <a:endParaRPr lang="hr-HR"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4730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1C557-E5D9-5DFB-F89B-BB60F3ED1D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ABC395-8C0A-1DDF-6403-B153DA075D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D413CE-5136-1768-106B-9D27DD347C81}"/>
              </a:ext>
            </a:extLst>
          </p:cNvPr>
          <p:cNvSpPr>
            <a:spLocks noGrp="1"/>
          </p:cNvSpPr>
          <p:nvPr>
            <p:ph type="body" idx="1"/>
          </p:nvPr>
        </p:nvSpPr>
        <p:spPr/>
        <p:txBody>
          <a:bodyPr/>
          <a:lstStyle/>
          <a:p>
            <a:pPr marL="0" indent="0">
              <a:buFont typeface="Arial" panose="020B0604020202020204" pitchFamily="34" charset="0"/>
              <a:buNone/>
            </a:pPr>
            <a:r>
              <a:rPr lang="hr-HR" dirty="0"/>
              <a:t>PROCES IZVJEŠTAVANJA I ROKOVI:  Izvještaji o napretku projekta (partnerski i projektni) podnose se za svakih 6 mjeseci provedbe projekta, OSIM finalnog izvještaja, koji ovisno o dužini trajanja projekta može pokrivati 6 mjeseci ili manje. U svrhu izvještavanja, svaki PP priprema i podnosi izvješće NC (Nacionalni kontrolori) (novi naziv za FLC) putem </a:t>
            </a:r>
            <a:r>
              <a:rPr lang="hr-HR" dirty="0" err="1"/>
              <a:t>Jemsa</a:t>
            </a:r>
            <a:r>
              <a:rPr lang="hr-HR" dirty="0"/>
              <a:t> u roku od 15 kalendarskih dana od kraja svakog razdoblja izvješćivanja (ili unutar 1 mjeseca u slučaju finalnog perioda implementacije), pri čemu prilaže sve relevantne popratne dokumente (npr. fakture, dokazi plaćanja, ugovori, dokumentacija o JN i sl.). Prijavljuje samo troškove koji su nastali u periodu za koji se izvještava i za koje postoji dokaz o plaćanju i isporuci. U slučaju da dostavljeno partnersko izvješće nije potpuno ili je potrebno bilo kakvo pojašnjenje, PP mora dostaviti NC (</a:t>
            </a:r>
            <a:r>
              <a:rPr lang="hr-HR" dirty="0" err="1"/>
              <a:t>Nac.kontrolorima</a:t>
            </a:r>
            <a:r>
              <a:rPr lang="hr-HR" dirty="0"/>
              <a:t>) relevantnu dokumentaciju/pojašnjenja u roku od 7 radnih dana od zahtjeva. NC </a:t>
            </a:r>
            <a:r>
              <a:rPr lang="pl-PL" dirty="0"/>
              <a:t>izdaje certifikate u roku od 80 dana nakon podnošenja Izvješća o napretku PP. </a:t>
            </a:r>
            <a:r>
              <a:rPr lang="pl-PL" b="1" dirty="0"/>
              <a:t>NOVOST </a:t>
            </a:r>
            <a:r>
              <a:rPr lang="pl-PL" dirty="0"/>
              <a:t>u odnosu na prijašnje razdoblje, a kako bi se ubrzao cjelokupan proces pregleda izvješća je paralelno pregledavanje izvještaja FLC-a i JS-a/MA-a : Unutar 15 kalendarskih dana nakon što su sva partnerska izvješća podnesena NC-u, LP će podnijeti projektno izvješće putem Jemsa JS/MA- u (Za Final Project Report vrijedi rok od 15 kalendarskih dana nakon podnošenja svih finalnih Partner Reports NC-u, </a:t>
            </a:r>
            <a:r>
              <a:rPr lang="pl-PL" sz="1200" kern="1200" dirty="0">
                <a:solidFill>
                  <a:schemeClr val="tx1"/>
                </a:solidFill>
                <a:effectLst/>
                <a:latin typeface="+mn-lt"/>
                <a:ea typeface="+mn-ea"/>
                <a:cs typeface="+mn-cs"/>
              </a:rPr>
              <a:t>a najkasnije 1 mj. od završetka razdoblja (za finalni izvještaj </a:t>
            </a:r>
            <a:r>
              <a:rPr lang="pl-PL" dirty="0"/>
              <a:t>najkasnije 45 kalendarskih dana od završetka finalnog izvještajnog razdoblja.). </a:t>
            </a:r>
          </a:p>
          <a:p>
            <a:pPr marL="0" indent="0">
              <a:buFont typeface="Arial" panose="020B0604020202020204" pitchFamily="34" charset="0"/>
              <a:buNone/>
            </a:pPr>
            <a:r>
              <a:rPr lang="pl-PL" dirty="0"/>
              <a:t>Projektno izvješće priprema LP na temelju informacija koje su dostavljene u partnerskim izvještajima. Projektno izvješće odobrava JS/MA isključivo nakon izdavanja FLC certifikata za sve partnere. Nakon odobrenja projektnog izvješća od strane JS/MA, isti se podnosi AB-u (bivšem Tijelu za ovjeravanje) (novi naziv AB (Accounting Body)) - koje nakon provjere isplaćuje certificirani iznos (EU dio) Vodećem partneru, koji vrši preraspodjelu, uplate odgovarajućih iznosa ostalim PP, u skladu s odredbama utvrđenim Ugovorom o sufinanciranju i partnerstvu. </a:t>
            </a:r>
          </a:p>
          <a:p>
            <a:pPr marL="0" indent="0">
              <a:buFont typeface="Arial" panose="020B0604020202020204" pitchFamily="34" charset="0"/>
              <a:buNone/>
            </a:pPr>
            <a:endParaRPr lang="hr-HR" dirty="0"/>
          </a:p>
        </p:txBody>
      </p:sp>
      <p:sp>
        <p:nvSpPr>
          <p:cNvPr id="4" name="Slide Number Placeholder 3">
            <a:extLst>
              <a:ext uri="{FF2B5EF4-FFF2-40B4-BE49-F238E27FC236}">
                <a16:creationId xmlns:a16="http://schemas.microsoft.com/office/drawing/2014/main" id="{E88D298F-DA09-643C-6ED5-7E9726F6EC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56593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Paziti na rokove!  odredbama u Ugovoru o sufinanciranju (čl.8)  definirano je da u slučaju neopravdanog kašnjenja </a:t>
            </a:r>
            <a:r>
              <a:rPr lang="hr-HR" sz="1200" dirty="0">
                <a:solidFill>
                  <a:srgbClr val="2F5597"/>
                </a:solidFill>
                <a:latin typeface="Calibri" panose="020F0502020204030204"/>
              </a:rPr>
              <a:t>prilikom izvještavanja može doći do obustave plaćanja ili financijskih ispravaka od strane MA-a. Također, u slučaju nedovoljne potrošnje (manje od 80% ukupnog proračuna projekta planiranog za određeno izvještajno razdoblje), Upravljačko tijelo može smanjiti ukupni proračun Projekta (ovisno o primjenjivim postotcima), odluka se donosi ovisno od slučaja do slučaja – nije unaprijed definirana.  </a:t>
            </a:r>
            <a:r>
              <a:rPr lang="hr-HR" dirty="0"/>
              <a:t>Savjet: </a:t>
            </a:r>
            <a:r>
              <a:rPr lang="hr-HR" sz="1200" dirty="0">
                <a:solidFill>
                  <a:srgbClr val="2F5597"/>
                </a:solidFill>
                <a:latin typeface="Calibri" panose="020F0502020204030204"/>
              </a:rPr>
              <a:t>Ne čekati zadnji dan za predaju izvješća – pravovremeno početi pripremati izvještajnu dokumentaciju kako bi se poštivali rokovi i kako ne bi došlo do neplaniranog kašnjenja.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FIKSNE STOPE IZRAČUNA / FLAT RATE – Projektni partneri sve troškove plaćaju svojim vlastitim sredstvima, a nadoknadu sredstava (EU dio) dobivaju nakon odobrenja projektnog izvješća. Nadoknada sredstava za troškove definirane fiksnom stopom /flat rate ovisi o prihvatljivosti realnih troškova za koje je fiksna stopa vezana – odnosno u slučaju određenih neprihvatljivih troškova (</a:t>
            </a:r>
            <a:r>
              <a:rPr lang="hr-HR" dirty="0" err="1"/>
              <a:t>npr.kod</a:t>
            </a:r>
            <a:r>
              <a:rPr lang="hr-HR" dirty="0"/>
              <a:t> korekcija postupaka JN), i iznosi definirani fiksnim stopama biti će </a:t>
            </a:r>
            <a:r>
              <a:rPr lang="hr-HR" dirty="0" err="1"/>
              <a:t>proporcionano</a:t>
            </a:r>
            <a:r>
              <a:rPr lang="hr-HR" dirty="0"/>
              <a:t> umanjeni (u tom slučaju neće se </a:t>
            </a:r>
            <a:r>
              <a:rPr lang="hr-HR" dirty="0" err="1"/>
              <a:t>nadnoknaditi</a:t>
            </a:r>
            <a:r>
              <a:rPr lang="hr-HR" dirty="0"/>
              <a:t> cjelokupan iznos definiran </a:t>
            </a:r>
            <a:r>
              <a:rPr lang="hr-HR" dirty="0" err="1"/>
              <a:t>fiksom</a:t>
            </a:r>
            <a:r>
              <a:rPr lang="hr-HR" dirty="0"/>
              <a:t> stopom)!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1667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hr-HR" dirty="0"/>
              <a:t>2 opcije budžetiranja troškova, 6 osnovnih kategorija troškova. Troškovi se planiraju kroz jednu od ove dvije opcije. </a:t>
            </a:r>
            <a:r>
              <a:rPr lang="hr-HR" b="1" dirty="0"/>
              <a:t>Opcija 1 </a:t>
            </a:r>
            <a:r>
              <a:rPr lang="hr-HR" dirty="0"/>
              <a:t>– dostava dokumentacije za pravdanje troška: Realni troškovi primjeri (nabrojati, detaljnije u Programskom priručniku o prihvatljivosti troškova), Fiksna stopa – nije potrebno dostavljati dokumentaciju za pravdanje troška ALI potrebno je dostaviti za: TROŠAK OSOBLJA: Popis osoblja angažiranog na projektu + Izjavu pravnog predstavnika institucije da je barem jedan zaposlenik uključen u rad na projektu tijekom izvještajnog razdoblja (ukoliko nema osoblja –izjava da vlasnik / direktor institucije izravno sudjeluje na projektu). Uredski i </a:t>
            </a:r>
            <a:r>
              <a:rPr lang="hr-HR" dirty="0" err="1"/>
              <a:t>admin.troškovi</a:t>
            </a:r>
            <a:r>
              <a:rPr lang="hr-HR" dirty="0"/>
              <a:t> – nema dostave dokumentacije ali korisnici su odgovorni da u okviru ove kategorije troška planiraju odgovarajuće troškove. Troškovi putovanja i smještaja: nije potrebno dostavljati dokumentaciju poput računa, PN i sl. Ali potreban je jedan dokaz o izvršenju puta (npr. potpisna lista, fotografija i sl.)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4832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b="1" dirty="0"/>
              <a:t>Opcija 2 </a:t>
            </a:r>
            <a:r>
              <a:rPr lang="hr-HR" dirty="0"/>
              <a:t>-  troškovi plaća prijavljuju se kao stvarni troškovi, dok svi ostali troškovi ulaze u postotak flat rate-a (fiksne stope) do 40% na trošak osoblja. U okviru odabrane opcije 2, kroz izvještaje se NC-u prijavljuju samo troškovi osoblja. </a:t>
            </a:r>
            <a:r>
              <a:rPr lang="hr-HR" b="1" dirty="0"/>
              <a:t>Realan trošak plaća- </a:t>
            </a:r>
            <a:r>
              <a:rPr lang="hr-HR" b="1" baseline="0" dirty="0"/>
              <a:t>2 metode obračuna</a:t>
            </a:r>
            <a:r>
              <a:rPr lang="hr-HR" baseline="0" dirty="0"/>
              <a:t>: 1.na puno radno vrijeme 100% rada na projektu ; 2.na nepuno radno vrijeme / uz fiksni postotak. Dokumentacija: ugovor o radu, dokument o opisu posla i aktivnosti, platne liste, izvadak iz </a:t>
            </a:r>
            <a:r>
              <a:rPr lang="hr-HR" baseline="0" dirty="0" err="1"/>
              <a:t>računovostvenog</a:t>
            </a:r>
            <a:r>
              <a:rPr lang="hr-HR" baseline="0" dirty="0"/>
              <a:t> sustava, t</a:t>
            </a:r>
            <a:r>
              <a:rPr lang="hr-HR" sz="1800" dirty="0">
                <a:effectLst/>
                <a:latin typeface="Segoe UI" panose="020B0502040204020203" pitchFamily="34" charset="0"/>
              </a:rPr>
              <a:t>ablica sa kalkulacijama prijavljenih iznosa, JOPPD obrasci i druga dokumentacija prema nacionalnim zakonodavstvima. </a:t>
            </a:r>
            <a:r>
              <a:rPr lang="hr-HR" baseline="0" dirty="0"/>
              <a:t> FIKSNA STOPA izravno je povezana s troškovima osoblja i uvijek se izračunava iz konačnih prihvatljivih troškova osoblja. Ako NC u cijelosti ne certificira troškove osoblja, ostali troškovi bit će proporcionalno umanjeni.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b="1" baseline="0" dirty="0"/>
              <a:t>ZA </a:t>
            </a:r>
            <a:r>
              <a:rPr lang="hr-HR" b="1" baseline="0" dirty="0" err="1"/>
              <a:t>Other</a:t>
            </a:r>
            <a:r>
              <a:rPr lang="hr-HR" b="1" baseline="0" dirty="0"/>
              <a:t> </a:t>
            </a:r>
            <a:r>
              <a:rPr lang="hr-HR" b="1" baseline="0" dirty="0" err="1"/>
              <a:t>cost</a:t>
            </a:r>
            <a:r>
              <a:rPr lang="hr-HR" b="1" baseline="0" dirty="0"/>
              <a:t> </a:t>
            </a:r>
            <a:r>
              <a:rPr lang="hr-HR" b="0" baseline="0" dirty="0"/>
              <a:t>NC</a:t>
            </a:r>
            <a:r>
              <a:rPr lang="hr-HR" baseline="0" dirty="0"/>
              <a:t>-u nije potrebno dostavljati nikakvu dokumentaciju o troškovima niti čuvati dokumentaciju za daljnje kontrole. Međutim, u fazi optimizacije i ugovaranja od korisnika se mogu zatražiti detaljne informacije o preostalim troškovima osim troškova osoblja, </a:t>
            </a:r>
            <a:r>
              <a:rPr lang="hr-HR" dirty="0"/>
              <a:t>kako bi se utvrdila poveznica s planiranim  aktivnostima. U fazi implementacije tražiti će se dokazi izvršenja / </a:t>
            </a:r>
            <a:r>
              <a:rPr lang="hr-HR" dirty="0" err="1"/>
              <a:t>deliverable</a:t>
            </a:r>
            <a:r>
              <a:rPr lang="hr-HR" dirty="0"/>
              <a:t>-i (u projektnom izvješću, npr. kroz opis napretka aktivnosti i sl.).</a:t>
            </a:r>
          </a:p>
          <a:p>
            <a:pPr marL="0" indent="0">
              <a:buFont typeface="Arial" panose="020B0604020202020204" pitchFamily="34" charset="0"/>
              <a:buNone/>
            </a:pPr>
            <a:endParaRPr lang="hr-HR"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b="1" baseline="0" dirty="0"/>
              <a:t>Važno za troškove osoblja: </a:t>
            </a:r>
            <a:r>
              <a:rPr lang="hr-HR" baseline="0" dirty="0"/>
              <a:t>U principu, fiksni postotak trebao bi pokrivati cijelo trajanje operacije, ali se taj postotak može promijeniti u opravdanim slučajevima (npr. promjene u zadacima ili odgovornostima zaposlenika zbog odlaska drugih zaposlenika s projekta ili više sile). Ako dođe do promjena u opisu poslova, dokument o zapošljavanju (ili odgovarajući aneks) treba se revidirati, a obračun troškova prilagoditi novom zadatku</a:t>
            </a:r>
            <a:r>
              <a:rPr lang="hr-HR" b="1" u="sng" baseline="0" dirty="0"/>
              <a:t>. Postotak radnog vremena zaposlenika na operaciji/projektu može se promijeniti samo jednom u izvještajnom razdoblju, i mora biti opravdan te odmah obaviješten JS-u.</a:t>
            </a:r>
          </a:p>
          <a:p>
            <a:pPr marL="0" indent="0">
              <a:buFont typeface="Arial" panose="020B0604020202020204" pitchFamily="34" charset="0"/>
              <a:buNone/>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14076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5E471-FD18-9AB2-A056-41A967BABB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E3A5E5-AE42-6EB1-192A-4ACBD385EE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FB37BD-77D7-A729-62E1-7D84C8E18EEF}"/>
              </a:ext>
            </a:extLst>
          </p:cNvPr>
          <p:cNvSpPr>
            <a:spLocks noGrp="1"/>
          </p:cNvSpPr>
          <p:nvPr>
            <p:ph type="body" idx="1"/>
          </p:nvPr>
        </p:nvSpPr>
        <p:spPr/>
        <p:txBody>
          <a:bodyPr/>
          <a:lstStyle/>
          <a:p>
            <a:pPr marL="171450" indent="-171450">
              <a:buFont typeface="Arial" panose="020B0604020202020204" pitchFamily="34" charset="0"/>
              <a:buChar char="•"/>
            </a:pPr>
            <a:r>
              <a:rPr lang="hr-HR" dirty="0"/>
              <a:t>Projektni izvještaj - priprema Vodeći partner (LP), ali svi projektni partneri moraju sudjelovati u njegovoj pripremi dostavljanjem svojih partnerskih izvještaja (Partner </a:t>
            </a:r>
            <a:r>
              <a:rPr lang="hr-HR" dirty="0" err="1"/>
              <a:t>Reports</a:t>
            </a:r>
            <a:r>
              <a:rPr lang="hr-HR" dirty="0"/>
              <a:t>). </a:t>
            </a:r>
          </a:p>
          <a:p>
            <a:pPr marL="171450" indent="-171450">
              <a:buFont typeface="Arial" panose="020B0604020202020204" pitchFamily="34" charset="0"/>
              <a:buChar char="•"/>
            </a:pPr>
            <a:r>
              <a:rPr lang="hr-HR" dirty="0"/>
              <a:t>Partnerski izvještaji trebaju sadržavati dovoljno informacija o aktivnostima i financijskom napretku pojedinog partnera kako bi Vodeći partner mogao sastaviti kvalitetan i cjelovit projektni izvještaj za projekt u cjelini.</a:t>
            </a:r>
          </a:p>
          <a:p>
            <a:pPr marL="171450" indent="-171450">
              <a:buFont typeface="Arial" panose="020B0604020202020204" pitchFamily="34" charset="0"/>
              <a:buChar char="•"/>
            </a:pPr>
            <a:r>
              <a:rPr lang="hr-HR" dirty="0"/>
              <a:t>Bitno je prikazati zajednički napredak cijelog projekta, uključujući ostvarenje aktivnosti, outputa, rezultata i pokazatelja, komunikaciju, uključivanje ciljnih skupina te eventualne probleme i odstupanja.</a:t>
            </a:r>
          </a:p>
          <a:p>
            <a:pPr marL="171450" indent="-171450">
              <a:buFont typeface="Arial" panose="020B0604020202020204" pitchFamily="34" charset="0"/>
              <a:buChar char="•"/>
            </a:pPr>
            <a:r>
              <a:rPr lang="hr-HR" dirty="0"/>
              <a:t>Projektni izvještaj sastoji se od sadržajnog i financijskog dijela. Sadržajni dio Vodeći partner ispunjava ručno, dok se financijski dio automatski generira u JEMS-u na temelju odabranih i certificiranih partnerskih izvještaja. </a:t>
            </a:r>
          </a:p>
          <a:p>
            <a:pPr marL="171450" indent="-171450">
              <a:buFont typeface="Arial" panose="020B0604020202020204" pitchFamily="34" charset="0"/>
              <a:buChar char="•"/>
            </a:pPr>
            <a:r>
              <a:rPr lang="hr-HR" dirty="0"/>
              <a:t>Vodeći partner odgovoran je provjeriti jesu li uključeni svi relevantni certifikati za predmetno izvještajno razdoblje.</a:t>
            </a:r>
          </a:p>
          <a:p>
            <a:pPr marL="171450" indent="-171450">
              <a:buFont typeface="Arial" panose="020B0604020202020204" pitchFamily="34" charset="0"/>
              <a:buChar char="•"/>
            </a:pPr>
            <a:r>
              <a:rPr lang="hr-HR" dirty="0"/>
              <a:t>Kod izvještavanja o outputima posebno je važno da se output prijavljuje kao ostvaren tek kada je u potpunosti završen. Uz prijavu ostvarenog outputa potrebno je dostaviti i dokaz o njegovom ostvarenju. Program je za tu svrhu pripremio predloške za izvještavanje o ostvarenju outputa (</a:t>
            </a:r>
            <a:r>
              <a:rPr lang="hr-HR" dirty="0" err="1"/>
              <a:t>Templates</a:t>
            </a:r>
            <a:r>
              <a:rPr lang="hr-HR" dirty="0"/>
              <a:t> for </a:t>
            </a:r>
            <a:r>
              <a:rPr lang="hr-HR" dirty="0" err="1"/>
              <a:t>reporting</a:t>
            </a:r>
            <a:r>
              <a:rPr lang="hr-HR" dirty="0"/>
              <a:t> output </a:t>
            </a:r>
            <a:r>
              <a:rPr lang="hr-HR" dirty="0" err="1"/>
              <a:t>achievements</a:t>
            </a:r>
            <a:r>
              <a:rPr lang="hr-HR" dirty="0"/>
              <a:t>), koji se nalaze u </a:t>
            </a:r>
            <a:r>
              <a:rPr lang="hr-HR" dirty="0" err="1"/>
              <a:t>annexima</a:t>
            </a:r>
            <a:r>
              <a:rPr lang="hr-HR" dirty="0"/>
              <a:t> PIM-a. </a:t>
            </a:r>
          </a:p>
        </p:txBody>
      </p:sp>
      <p:sp>
        <p:nvSpPr>
          <p:cNvPr id="4" name="Slide Number Placeholder 3">
            <a:extLst>
              <a:ext uri="{FF2B5EF4-FFF2-40B4-BE49-F238E27FC236}">
                <a16:creationId xmlns:a16="http://schemas.microsoft.com/office/drawing/2014/main" id="{084C0E0E-08D6-146C-DE9A-5B7E14B10B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54270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hr-HR"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16192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Osnovna pravila javne nabave koja se primjenjuju na projekte u provedbi. Pravni okvir čine Interreg regulativa, Financijska regulativa i Financijski sporazumi s IPA zemljama, odnosno </a:t>
            </a:r>
            <a:r>
              <a:rPr lang="hr-HR" dirty="0" err="1"/>
              <a:t>Annex</a:t>
            </a:r>
            <a:r>
              <a:rPr lang="hr-HR" dirty="0"/>
              <a:t> II. Pravila su dodatno razrađena u PIM-u, a za obveznike javne nabave iz RH primjenjuje se i Zakon o javnoj nabavi.</a:t>
            </a:r>
          </a:p>
          <a:p>
            <a:r>
              <a:rPr lang="hr-HR" dirty="0"/>
              <a:t>Važno je spomenuti i COCOF smjernice za financijske korekcije. U slučaju nepravilnosti u postupku javne nabave mogu se primijeniti korekcije od 5 do 100 % prijavljenog troška, ovisno o vrsti i ozbiljnosti nepravilnosti.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94186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67498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2233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pl-PL"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Regulativa predviđa i dodatne vrste postupaka –odgovornost je isključivo na projektnim partnerima!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b="1" dirty="0">
                <a:solidFill>
                  <a:srgbClr val="FF0000"/>
                </a:solidFill>
              </a:rPr>
              <a:t>U okviru Aneksa PIM-a ponuđeni su programski obrasci za Simplified i Open postupak </a:t>
            </a:r>
            <a:r>
              <a:rPr lang="pl-PL" b="1" u="sng" dirty="0">
                <a:solidFill>
                  <a:srgbClr val="FF0000"/>
                </a:solidFill>
              </a:rPr>
              <a:t>nabave koji se trebaju prlagoditi.</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Moraju poštovati načela JN!</a:t>
            </a: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The present document does not refer to all types of procurement procedures mentioned in Annex II to Financing Agreement, but only for those used under the previous programming period, for which an analysis of all data related to errors, irregularities and outcomes of audit missions could be performed and the results factored in, leading to a corresponding revision for the 2021 – 2027. </a:t>
            </a: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For all other types of procedures, mentioned in Annex II but for which tender documentation packages are not referred to in this procedure, the responsibility lies solely with the PPs for choosing the best approach for their tender documentation packages, while fully observing the general principles and provisions of Annex II.</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32042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err="1"/>
              <a:t>Pragovi</a:t>
            </a:r>
            <a:r>
              <a:rPr lang="en-US" dirty="0"/>
              <a:t> </a:t>
            </a:r>
            <a:r>
              <a:rPr lang="en-US" dirty="0" err="1"/>
              <a:t>navedeni</a:t>
            </a:r>
            <a:r>
              <a:rPr lang="en-US" dirty="0"/>
              <a:t> u </a:t>
            </a:r>
            <a:r>
              <a:rPr lang="en-US" dirty="0" err="1"/>
              <a:t>tablici</a:t>
            </a:r>
            <a:r>
              <a:rPr lang="en-US" dirty="0"/>
              <a:t> </a:t>
            </a:r>
            <a:r>
              <a:rPr lang="en-US" dirty="0" err="1"/>
              <a:t>temelje</a:t>
            </a:r>
            <a:r>
              <a:rPr lang="en-US" dirty="0"/>
              <a:t> se </a:t>
            </a:r>
            <a:r>
              <a:rPr lang="en-US" dirty="0" err="1"/>
              <a:t>na</a:t>
            </a:r>
            <a:r>
              <a:rPr lang="en-US" dirty="0"/>
              <a:t> </a:t>
            </a:r>
            <a:r>
              <a:rPr lang="en-US" dirty="0" err="1"/>
              <a:t>maksimalnom</a:t>
            </a:r>
            <a:r>
              <a:rPr lang="en-US" dirty="0"/>
              <a:t> </a:t>
            </a:r>
            <a:r>
              <a:rPr lang="en-US" dirty="0" err="1"/>
              <a:t>proračunu</a:t>
            </a:r>
            <a:r>
              <a:rPr lang="en-US" dirty="0"/>
              <a:t> za </a:t>
            </a:r>
            <a:r>
              <a:rPr lang="en-US" dirty="0" err="1"/>
              <a:t>predmetni</a:t>
            </a:r>
            <a:r>
              <a:rPr lang="en-US" dirty="0"/>
              <a:t> </a:t>
            </a:r>
            <a:r>
              <a:rPr lang="en-US" dirty="0" err="1"/>
              <a:t>ugovor</a:t>
            </a:r>
            <a:r>
              <a:rPr lang="en-US" dirty="0"/>
              <a:t> (</a:t>
            </a:r>
            <a:r>
              <a:rPr lang="en-US" dirty="0" err="1"/>
              <a:t>uključujući</a:t>
            </a:r>
            <a:r>
              <a:rPr lang="en-US" dirty="0"/>
              <a:t> </a:t>
            </a:r>
            <a:r>
              <a:rPr lang="en-US" dirty="0" err="1"/>
              <a:t>sufinanciranje</a:t>
            </a:r>
            <a:r>
              <a:rPr lang="en-US" dirty="0"/>
              <a:t>)</a:t>
            </a:r>
            <a:r>
              <a:rPr lang="bs-Latn-BA" dirty="0"/>
              <a:t> </a:t>
            </a:r>
            <a:r>
              <a:rPr lang="en-US" dirty="0"/>
              <a:t>bez</a:t>
            </a:r>
            <a:r>
              <a:rPr lang="bs-Latn-BA" dirty="0"/>
              <a:t> </a:t>
            </a:r>
            <a:r>
              <a:rPr lang="en-US" dirty="0"/>
              <a:t>PDV-a.</a:t>
            </a:r>
            <a:r>
              <a:rPr lang="bs-Latn-BA" dirty="0"/>
              <a:t> </a:t>
            </a:r>
            <a:r>
              <a:rPr lang="en-US" dirty="0"/>
              <a:t>U</a:t>
            </a:r>
            <a:r>
              <a:rPr lang="bs-Latn-BA" dirty="0"/>
              <a:t> </a:t>
            </a:r>
            <a:r>
              <a:rPr lang="en-US" dirty="0" err="1"/>
              <a:t>slučajevima</a:t>
            </a:r>
            <a:r>
              <a:rPr lang="bs-Latn-BA" dirty="0"/>
              <a:t> </a:t>
            </a:r>
            <a:r>
              <a:rPr lang="en-US" dirty="0" err="1"/>
              <a:t>kada</a:t>
            </a:r>
            <a:r>
              <a:rPr lang="bs-Latn-BA" dirty="0"/>
              <a:t> </a:t>
            </a:r>
            <a:r>
              <a:rPr lang="en-US" dirty="0" err="1"/>
              <a:t>su</a:t>
            </a:r>
            <a:r>
              <a:rPr lang="bs-Latn-BA" dirty="0"/>
              <a:t> </a:t>
            </a:r>
            <a:r>
              <a:rPr lang="en-US" dirty="0" err="1"/>
              <a:t>ugovori</a:t>
            </a:r>
            <a:r>
              <a:rPr lang="bs-Latn-BA" dirty="0"/>
              <a:t> </a:t>
            </a:r>
            <a:r>
              <a:rPr lang="en-US" dirty="0" err="1"/>
              <a:t>podijeljeni</a:t>
            </a:r>
            <a:r>
              <a:rPr lang="bs-Latn-BA" dirty="0"/>
              <a:t> </a:t>
            </a:r>
            <a:r>
              <a:rPr lang="en-US" dirty="0" err="1"/>
              <a:t>na</a:t>
            </a:r>
            <a:r>
              <a:rPr lang="bs-Latn-BA" dirty="0"/>
              <a:t> l</a:t>
            </a:r>
            <a:r>
              <a:rPr lang="en-US" dirty="0" err="1"/>
              <a:t>otove,pri</a:t>
            </a:r>
            <a:r>
              <a:rPr lang="en-US" dirty="0"/>
              <a:t> </a:t>
            </a:r>
            <a:r>
              <a:rPr lang="en-US" dirty="0" err="1"/>
              <a:t>izračunu</a:t>
            </a:r>
            <a:r>
              <a:rPr lang="bs-Latn-BA" dirty="0"/>
              <a:t> </a:t>
            </a:r>
            <a:r>
              <a:rPr lang="en-US" dirty="0" err="1"/>
              <a:t>ukupnog</a:t>
            </a:r>
            <a:r>
              <a:rPr lang="bs-Latn-BA" dirty="0"/>
              <a:t> </a:t>
            </a:r>
            <a:r>
              <a:rPr lang="en-US" dirty="0" err="1"/>
              <a:t>praga</a:t>
            </a:r>
            <a:r>
              <a:rPr lang="bs-Latn-BA" dirty="0"/>
              <a:t> </a:t>
            </a:r>
            <a:r>
              <a:rPr lang="en-US" dirty="0"/>
              <a:t>i </a:t>
            </a:r>
            <a:r>
              <a:rPr lang="en-US" dirty="0" err="1"/>
              <a:t>postupka</a:t>
            </a:r>
            <a:r>
              <a:rPr lang="bs-Latn-BA" dirty="0"/>
              <a:t> </a:t>
            </a:r>
            <a:r>
              <a:rPr lang="en-US" dirty="0"/>
              <a:t>koji</a:t>
            </a:r>
            <a:r>
              <a:rPr lang="bs-Latn-BA" dirty="0"/>
              <a:t> </a:t>
            </a:r>
            <a:r>
              <a:rPr lang="en-US" dirty="0" err="1"/>
              <a:t>će</a:t>
            </a:r>
            <a:r>
              <a:rPr lang="bs-Latn-BA" dirty="0"/>
              <a:t> </a:t>
            </a:r>
            <a:r>
              <a:rPr lang="en-US" dirty="0"/>
              <a:t>se</a:t>
            </a:r>
            <a:r>
              <a:rPr lang="bs-Latn-BA" dirty="0"/>
              <a:t> </a:t>
            </a:r>
            <a:r>
              <a:rPr lang="en-US" dirty="0" err="1"/>
              <a:t>primijeniti</a:t>
            </a:r>
            <a:r>
              <a:rPr lang="bs-Latn-BA" dirty="0"/>
              <a:t> </a:t>
            </a:r>
            <a:r>
              <a:rPr lang="en-US" dirty="0"/>
              <a:t>mora</a:t>
            </a:r>
            <a:r>
              <a:rPr lang="bs-Latn-BA" dirty="0"/>
              <a:t> </a:t>
            </a:r>
            <a:r>
              <a:rPr lang="en-US" dirty="0"/>
              <a:t>se</a:t>
            </a:r>
            <a:r>
              <a:rPr lang="bs-Latn-BA" dirty="0"/>
              <a:t> </a:t>
            </a:r>
            <a:r>
              <a:rPr lang="en-US" dirty="0" err="1"/>
              <a:t>uzeti</a:t>
            </a:r>
            <a:r>
              <a:rPr lang="bs-Latn-BA" dirty="0"/>
              <a:t> </a:t>
            </a:r>
            <a:r>
              <a:rPr lang="en-US" dirty="0"/>
              <a:t>u</a:t>
            </a:r>
            <a:r>
              <a:rPr lang="bs-Latn-BA" dirty="0"/>
              <a:t> </a:t>
            </a:r>
            <a:r>
              <a:rPr lang="en-US" dirty="0" err="1"/>
              <a:t>obzir</a:t>
            </a:r>
            <a:r>
              <a:rPr lang="bs-Latn-BA" dirty="0"/>
              <a:t> </a:t>
            </a:r>
            <a:r>
              <a:rPr lang="en-US" dirty="0" err="1"/>
              <a:t>ukupna</a:t>
            </a:r>
            <a:r>
              <a:rPr lang="bs-Latn-BA" dirty="0"/>
              <a:t> </a:t>
            </a:r>
            <a:r>
              <a:rPr lang="en-US" dirty="0" err="1"/>
              <a:t>procijenjena</a:t>
            </a:r>
            <a:r>
              <a:rPr lang="bs-Latn-BA" dirty="0"/>
              <a:t> </a:t>
            </a:r>
            <a:r>
              <a:rPr lang="en-US" dirty="0" err="1"/>
              <a:t>vrijednost</a:t>
            </a:r>
            <a:r>
              <a:rPr lang="bs-Latn-BA" dirty="0"/>
              <a:t> </a:t>
            </a:r>
            <a:r>
              <a:rPr lang="en-US" dirty="0" err="1"/>
              <a:t>svih</a:t>
            </a:r>
            <a:r>
              <a:rPr lang="bs-Latn-BA" dirty="0"/>
              <a:t> </a:t>
            </a:r>
            <a:r>
              <a:rPr lang="en-US" dirty="0" err="1"/>
              <a:t>lotova</a:t>
            </a:r>
            <a:r>
              <a:rPr lang="en-US" dirty="0"/>
              <a:t>. </a:t>
            </a: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79543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u="sng" dirty="0"/>
              <a:t>Obrasci se prilagođavaju prema specifičnim nabavama i postupcima.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28647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764FE-5EC3-3E35-C548-4D559ABE95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A5C281-FC26-148F-B0AF-5F5BCE3E8F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69DACA-1142-0B54-6B2C-7DD6DAE2017B}"/>
              </a:ext>
            </a:extLst>
          </p:cNvPr>
          <p:cNvSpPr>
            <a:spLocks noGrp="1"/>
          </p:cNvSpPr>
          <p:nvPr>
            <p:ph type="body" idx="1"/>
          </p:nvPr>
        </p:nvSpPr>
        <p:spPr/>
        <p:txBody>
          <a:bodyPr/>
          <a:lstStyle/>
          <a:p>
            <a:r>
              <a:rPr lang="hr-HR" sz="1200" b="0" i="0" kern="1200" dirty="0">
                <a:solidFill>
                  <a:schemeClr val="tx1"/>
                </a:solidFill>
                <a:effectLst/>
                <a:latin typeface="+mn-lt"/>
                <a:ea typeface="+mn-ea"/>
                <a:cs typeface="+mn-cs"/>
              </a:rPr>
              <a:t>Posebno treba paziti da se istovjetne ili povezane nabave promatraju kao jedna cjelovita nabava, neovisno o tome kako su prikazane u projektnom proračunu. Jedna proračunska stavka ne znači nužno jedan postupak, niti više stavki automatski znači više postupaka. Svim potencijalnim ponuditeljima moraju biti osigurani jednaki uvjeti, informacije i rokovi. Angažiranje udruga, zaklada i drugih neprofitnih organizacija u pravilu nije dopušteno, osim u jasno obrazloženim iznimnim slučajevima kada imaju posebno ili isključivo pravo pružanja određene usluge. Posebnu pažnju treba posvetiti zabrani umjetnog cjepkanja nabave, jer je upravo to jedan od čestih razloga za financijske korekcije. Tehničke specifikacije moraju biti jasne i dovoljno precizne kako bi svi ponuditelji mogli pripremiti usporedive ponude, a ponude trebaju biti izdane od strane odgovarajućih gospodarskih subjekata.</a:t>
            </a:r>
          </a:p>
          <a:p>
            <a:endParaRPr lang="en-US" sz="1200" b="0" i="0" kern="1200" dirty="0">
              <a:solidFill>
                <a:schemeClr val="tx1"/>
              </a:solidFill>
              <a:effectLst/>
              <a:latin typeface="+mn-lt"/>
              <a:ea typeface="+mn-ea"/>
              <a:cs typeface="+mn-cs"/>
            </a:endParaRPr>
          </a:p>
          <a:p>
            <a:r>
              <a:rPr lang="hr-HR" sz="1200" b="0" i="0" kern="1200" dirty="0">
                <a:solidFill>
                  <a:schemeClr val="tx1"/>
                </a:solidFill>
                <a:effectLst/>
                <a:latin typeface="+mn-lt"/>
                <a:ea typeface="+mn-ea"/>
                <a:cs typeface="+mn-cs"/>
              </a:rPr>
              <a:t> </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a:extLst>
              <a:ext uri="{FF2B5EF4-FFF2-40B4-BE49-F238E27FC236}">
                <a16:creationId xmlns:a16="http://schemas.microsoft.com/office/drawing/2014/main" id="{409E85D2-F71F-8A73-4308-6A11E770F5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94034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5760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34</a:t>
            </a:fld>
            <a:endParaRPr lang="hr-HR"/>
          </a:p>
        </p:txBody>
      </p:sp>
    </p:spTree>
    <p:extLst>
      <p:ext uri="{BB962C8B-B14F-4D97-AF65-F5344CB8AC3E}">
        <p14:creationId xmlns:p14="http://schemas.microsoft.com/office/powerpoint/2010/main" val="19890158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200" b="1" dirty="0">
                <a:effectLst/>
                <a:latin typeface="Calibri" panose="020F0502020204030204" pitchFamily="34" charset="0"/>
                <a:ea typeface="Calibri" panose="020F0502020204030204" pitchFamily="34" charset="0"/>
                <a:cs typeface="Times New Roman" panose="02020603050405020304" pitchFamily="18" charset="0"/>
              </a:rPr>
              <a:t>Programski priručnik o prihvatljivosti </a:t>
            </a:r>
            <a:r>
              <a:rPr lang="hr-HR" sz="1200" dirty="0">
                <a:effectLst/>
                <a:latin typeface="Calibri" panose="020F0502020204030204" pitchFamily="34" charset="0"/>
                <a:ea typeface="Calibri" panose="020F0502020204030204" pitchFamily="34" charset="0"/>
                <a:cs typeface="Times New Roman" panose="02020603050405020304" pitchFamily="18" charset="0"/>
              </a:rPr>
              <a:t>– jedan od temeljnih programskih dokumenata a u kojem su definirana pravila prihvatljivosti troškova kojih se u implementaciju trebaju pridržavati kako korisnici, tako i sva ostala programska tijela. Dokument se primjenjuje na sve odobrene projekte i sve troškove koji se prijavljuju u okviru ovog Programa – u cijelosti je usklađen sa EU regulativom, a prati i logiku kojom se zakonodavstvo primjenjuje – prvo su primjenjivi EU propisi, zatim Programska pravila a ako nešto nije njima definirano, primjenjuje se nacionalno zakonodavstvo država sudionica</a:t>
            </a:r>
          </a:p>
          <a:p>
            <a:r>
              <a:rPr lang="hr-HR" sz="1200" b="1" dirty="0" err="1">
                <a:effectLst/>
                <a:latin typeface="Calibri" panose="020F0502020204030204" pitchFamily="34" charset="0"/>
                <a:ea typeface="Calibri" panose="020F0502020204030204" pitchFamily="34" charset="0"/>
                <a:cs typeface="Times New Roman" panose="02020603050405020304" pitchFamily="18" charset="0"/>
              </a:rPr>
              <a:t>Ver</a:t>
            </a:r>
            <a:r>
              <a:rPr lang="hr-HR" sz="1200" b="1" dirty="0">
                <a:effectLst/>
                <a:latin typeface="Calibri" panose="020F0502020204030204" pitchFamily="34" charset="0"/>
                <a:ea typeface="Calibri" panose="020F0502020204030204" pitchFamily="34" charset="0"/>
                <a:cs typeface="Times New Roman" panose="02020603050405020304" pitchFamily="18" charset="0"/>
              </a:rPr>
              <a:t> 3 PIM-a </a:t>
            </a:r>
            <a:r>
              <a:rPr lang="hr-HR" sz="1200" dirty="0">
                <a:effectLst/>
                <a:latin typeface="Calibri" panose="020F0502020204030204" pitchFamily="34" charset="0"/>
                <a:ea typeface="Calibri" panose="020F0502020204030204" pitchFamily="34" charset="0"/>
                <a:cs typeface="Times New Roman" panose="02020603050405020304" pitchFamily="18" charset="0"/>
              </a:rPr>
              <a:t>dostupna na web-u!</a:t>
            </a:r>
          </a:p>
          <a:p>
            <a:endParaRPr lang="hr-HR"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r-HR" sz="1800" b="1" dirty="0">
                <a:effectLst/>
                <a:latin typeface="Calibri" panose="020F0502020204030204" pitchFamily="34" charset="0"/>
                <a:ea typeface="MS Mincho" panose="02020609040205080304" pitchFamily="49" charset="-128"/>
                <a:cs typeface="Calibri" panose="020F0502020204030204" pitchFamily="34" charset="0"/>
              </a:rPr>
              <a:t>Upute</a:t>
            </a:r>
            <a:r>
              <a:rPr lang="hr-HR" sz="1800" dirty="0">
                <a:effectLst/>
                <a:latin typeface="Calibri" panose="020F0502020204030204" pitchFamily="34" charset="0"/>
                <a:ea typeface="MS Mincho" panose="02020609040205080304" pitchFamily="49" charset="-128"/>
                <a:cs typeface="Calibri" panose="020F0502020204030204" pitchFamily="34" charset="0"/>
              </a:rPr>
              <a:t> - Glavna je svrha dokumenta dati opći pregled pravila izvještavanja, vremenskih okvira te obveza i odgovornosti projektnih partnera, koji sudjeluju u provedbi projekata u okviru </a:t>
            </a:r>
            <a:r>
              <a:rPr lang="hr-HR" sz="1800" b="1" dirty="0">
                <a:solidFill>
                  <a:srgbClr val="000000"/>
                </a:solidFill>
                <a:effectLst/>
                <a:latin typeface="Calibri" panose="020F0502020204030204" pitchFamily="34" charset="0"/>
                <a:ea typeface="Calibri" panose="020F0502020204030204" pitchFamily="34" charset="0"/>
                <a:cs typeface="Myriad Pro"/>
              </a:rPr>
              <a:t>Programa,</a:t>
            </a:r>
            <a:r>
              <a:rPr lang="hr-HR" sz="1800" dirty="0">
                <a:effectLst/>
                <a:latin typeface="Calibri" panose="020F0502020204030204" pitchFamily="34" charset="0"/>
                <a:ea typeface="MS Mincho" panose="02020609040205080304" pitchFamily="49" charset="-128"/>
                <a:cs typeface="Calibri" panose="020F0502020204030204" pitchFamily="34" charset="0"/>
              </a:rPr>
              <a:t> prema Tijelu za kontrolu</a:t>
            </a:r>
            <a:r>
              <a:rPr lang="hr-HR" sz="1800" b="1" dirty="0">
                <a:solidFill>
                  <a:srgbClr val="000000"/>
                </a:solidFill>
                <a:effectLst/>
                <a:latin typeface="Calibri" panose="020F0502020204030204" pitchFamily="34" charset="0"/>
                <a:ea typeface="Calibri" panose="020F0502020204030204" pitchFamily="34" charset="0"/>
                <a:cs typeface="Myriad Pro"/>
              </a:rPr>
              <a:t>. </a:t>
            </a:r>
            <a:r>
              <a:rPr lang="hr-HR" sz="1800" b="0" dirty="0">
                <a:solidFill>
                  <a:srgbClr val="000000"/>
                </a:solidFill>
                <a:effectLst/>
                <a:latin typeface="Calibri" panose="020F0502020204030204" pitchFamily="34" charset="0"/>
                <a:ea typeface="Calibri" panose="020F0502020204030204" pitchFamily="34" charset="0"/>
                <a:cs typeface="Myriad Pro"/>
              </a:rPr>
              <a:t>Daje popis dokumentacije koju je potrebno priložiti u partnerskom izvještaju prema kategorijama troškova.</a:t>
            </a:r>
            <a:endParaRPr lang="hr-HR" sz="1800" b="0" dirty="0">
              <a:effectLst/>
              <a:latin typeface="Calibri" panose="020F0502020204030204" pitchFamily="34" charset="0"/>
              <a:ea typeface="MS Mincho" panose="02020609040205080304" pitchFamily="49" charset="-128"/>
              <a:cs typeface="Arial" panose="020B0604020202020204" pitchFamily="34" charset="0"/>
            </a:endParaRPr>
          </a:p>
          <a:p>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35</a:t>
            </a:fld>
            <a:endParaRPr lang="hr-HR"/>
          </a:p>
        </p:txBody>
      </p:sp>
    </p:spTree>
    <p:extLst>
      <p:ext uri="{BB962C8B-B14F-4D97-AF65-F5344CB8AC3E}">
        <p14:creationId xmlns:p14="http://schemas.microsoft.com/office/powerpoint/2010/main" val="34782569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07000"/>
              </a:lnSpc>
              <a:spcAft>
                <a:spcPts val="800"/>
              </a:spcAft>
              <a:buFontTx/>
              <a:buChar char="-"/>
            </a:pPr>
            <a:r>
              <a:rPr lang="hr-HR" sz="1200" dirty="0">
                <a:effectLst/>
                <a:latin typeface="Calibri" panose="020F0502020204030204" pitchFamily="34" charset="0"/>
                <a:ea typeface="Calibri" panose="020F0502020204030204" pitchFamily="34" charset="0"/>
                <a:cs typeface="Times New Roman" panose="02020603050405020304" pitchFamily="18" charset="0"/>
              </a:rPr>
              <a:t>osnovni uvjeti prihvatljivosti troškova navedeni su u </a:t>
            </a:r>
            <a:r>
              <a:rPr lang="hr-HR" sz="1200" dirty="0" err="1">
                <a:effectLst/>
                <a:latin typeface="Calibri" panose="020F0502020204030204" pitchFamily="34" charset="0"/>
                <a:ea typeface="Calibri" panose="020F0502020204030204" pitchFamily="34" charset="0"/>
                <a:cs typeface="Times New Roman" panose="02020603050405020304" pitchFamily="18" charset="0"/>
              </a:rPr>
              <a:t>Programme</a:t>
            </a:r>
            <a:r>
              <a:rPr lang="hr-HR" sz="1200" dirty="0">
                <a:effectLst/>
                <a:latin typeface="Calibri" panose="020F0502020204030204" pitchFamily="34" charset="0"/>
                <a:ea typeface="Calibri" panose="020F0502020204030204" pitchFamily="34" charset="0"/>
                <a:cs typeface="Times New Roman" panose="02020603050405020304" pitchFamily="18" charset="0"/>
              </a:rPr>
              <a:t> Manual on </a:t>
            </a:r>
            <a:r>
              <a:rPr lang="hr-HR" sz="1200" dirty="0" err="1">
                <a:effectLst/>
                <a:latin typeface="Calibri" panose="020F0502020204030204" pitchFamily="34" charset="0"/>
                <a:ea typeface="Calibri" panose="020F0502020204030204" pitchFamily="34" charset="0"/>
                <a:cs typeface="Times New Roman" panose="02020603050405020304" pitchFamily="18" charset="0"/>
              </a:rPr>
              <a:t>Eligibility</a:t>
            </a:r>
            <a:r>
              <a:rPr lang="hr-HR" sz="1200" dirty="0">
                <a:effectLst/>
                <a:latin typeface="Calibri" panose="020F0502020204030204" pitchFamily="34" charset="0"/>
                <a:ea typeface="Calibri" panose="020F0502020204030204" pitchFamily="34" charset="0"/>
                <a:cs typeface="Times New Roman" panose="02020603050405020304" pitchFamily="18" charset="0"/>
              </a:rPr>
              <a:t> (PME), dok se na slajdu nalazi jedan dio najvažnijih uvjeta. </a:t>
            </a:r>
          </a:p>
          <a:p>
            <a:pPr marL="285750" indent="-285750">
              <a:lnSpc>
                <a:spcPct val="107000"/>
              </a:lnSpc>
              <a:spcAft>
                <a:spcPts val="800"/>
              </a:spcAft>
              <a:buFontTx/>
              <a:buChar char="-"/>
            </a:pPr>
            <a:r>
              <a:rPr lang="hr-HR" sz="1200" dirty="0">
                <a:effectLst/>
                <a:latin typeface="Calibri" panose="020F0502020204030204" pitchFamily="34" charset="0"/>
                <a:ea typeface="Calibri" panose="020F0502020204030204" pitchFamily="34" charset="0"/>
                <a:cs typeface="Times New Roman" panose="02020603050405020304" pitchFamily="18" charset="0"/>
              </a:rPr>
              <a:t>Da bi trošak bio prihvatljiv, svi definirani uvjeti moraju biti zadovoljeni (troškovi moraju biti planirani u ukupnom proračunu projekta, moraju biti bitni za implementaciju i u skladu sa definiranim aktivnostima, moraju </a:t>
            </a:r>
            <a:r>
              <a:rPr lang="hr-HR" sz="1200" dirty="0" err="1">
                <a:effectLst/>
                <a:latin typeface="Calibri" panose="020F0502020204030204" pitchFamily="34" charset="0"/>
                <a:ea typeface="Calibri" panose="020F0502020204030204" pitchFamily="34" charset="0"/>
                <a:cs typeface="Times New Roman" panose="02020603050405020304" pitchFamily="18" charset="0"/>
              </a:rPr>
              <a:t>nstatai</a:t>
            </a:r>
            <a:r>
              <a:rPr lang="hr-HR" sz="1200" dirty="0">
                <a:effectLst/>
                <a:latin typeface="Calibri" panose="020F0502020204030204" pitchFamily="34" charset="0"/>
                <a:ea typeface="Calibri" panose="020F0502020204030204" pitchFamily="34" charset="0"/>
                <a:cs typeface="Times New Roman" panose="02020603050405020304" pitchFamily="18" charset="0"/>
              </a:rPr>
              <a:t> tokom implementacije (osim pripremnih troškova i troškova zatvaranja), moraju nastati i biti plaćeni od strane LP-a/PP-a (osim iznimaka primjenjivih fiksnih stopa (flat rate-ova), za troškove mora postojati revizorski trag (za svaku vrstu troška treba dostaviti određeni set dokumentacije)... Da bi trošak bio prihvatljiv, on ne smije biti naveden na listi neprihvatljivih troškova, ne smiju biti duplo financirani itd. </a:t>
            </a:r>
          </a:p>
          <a:p>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36</a:t>
            </a:fld>
            <a:endParaRPr lang="hr-HR"/>
          </a:p>
        </p:txBody>
      </p:sp>
    </p:spTree>
    <p:extLst>
      <p:ext uri="{BB962C8B-B14F-4D97-AF65-F5344CB8AC3E}">
        <p14:creationId xmlns:p14="http://schemas.microsoft.com/office/powerpoint/2010/main" val="24499988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Primjer troškova: kamate na dug, PDV u slučaju iznosa projekta iznad 5.mil EUR, kazne, troškovi darova, troškovi tečaja i sl. </a:t>
            </a:r>
            <a:r>
              <a:rPr lang="hr-HR"/>
              <a:t>Također troškovi definirani na razini Programa (točka 3) – konzultantske naknade između partnera –nema podugovaranja projektnih partnera unutar projekta kao ni zaposlenika institucije projektnog partnera za vanjske usluge. </a:t>
            </a:r>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37</a:t>
            </a:fld>
            <a:endParaRPr lang="hr-HR"/>
          </a:p>
        </p:txBody>
      </p:sp>
    </p:spTree>
    <p:extLst>
      <p:ext uri="{BB962C8B-B14F-4D97-AF65-F5344CB8AC3E}">
        <p14:creationId xmlns:p14="http://schemas.microsoft.com/office/powerpoint/2010/main" val="17164566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100" dirty="0">
                <a:latin typeface="+mn-lt"/>
              </a:rPr>
              <a:t>2 opcije budžetiranja troškova, 6 osnovnih kategorija troškova. Svaki  PP bira jednu od dvije SCO opcije, a odabrana opcija za tog partnera primjenjuje se tijekom cijelog razdoblja provedbe.</a:t>
            </a:r>
          </a:p>
          <a:p>
            <a:r>
              <a:rPr lang="hr-HR" sz="1100" b="1" dirty="0">
                <a:latin typeface="+mn-lt"/>
              </a:rPr>
              <a:t>Opcija 1–</a:t>
            </a:r>
            <a:r>
              <a:rPr lang="hr-HR" sz="1100" dirty="0">
                <a:latin typeface="+mn-lt"/>
              </a:rPr>
              <a:t>troškovi vanjskih usluga i stručnjaka, opreme i radova prijavljuju kroz izvještaje kao stvarni trošak, dok se trošak osoblja računa kao fiksna stopa do 20% direktnih troškova, a uredski i </a:t>
            </a:r>
            <a:r>
              <a:rPr lang="hr-HR" sz="1100" dirty="0" err="1">
                <a:latin typeface="+mn-lt"/>
              </a:rPr>
              <a:t>admin.troškovi</a:t>
            </a:r>
            <a:r>
              <a:rPr lang="hr-HR" sz="1100" dirty="0">
                <a:latin typeface="+mn-lt"/>
              </a:rPr>
              <a:t> kao i troškovi putovanja i smještaja kao fiksna stopa do 15% od troškova osoblja. </a:t>
            </a:r>
          </a:p>
          <a:p>
            <a:r>
              <a:rPr lang="hr-HR" sz="1100" b="1" dirty="0">
                <a:latin typeface="+mn-lt"/>
              </a:rPr>
              <a:t>Opcija 2 </a:t>
            </a:r>
            <a:r>
              <a:rPr lang="hr-HR" sz="1100" dirty="0">
                <a:latin typeface="+mn-lt"/>
              </a:rPr>
              <a:t>-  troškovi plaća prijavljuju se kao stvarni troškovi, dok svi ostali troškovi ulaze u postotak flat rate-a (fiksne stope) do 40% na trošak osoblja. </a:t>
            </a:r>
          </a:p>
          <a:p>
            <a:r>
              <a:rPr lang="hr-HR" sz="1100" dirty="0">
                <a:latin typeface="+mn-lt"/>
              </a:rPr>
              <a:t>- </a:t>
            </a:r>
            <a:r>
              <a:rPr lang="hr-HR" sz="1100" dirty="0" err="1">
                <a:latin typeface="+mn-lt"/>
              </a:rPr>
              <a:t>Preparation</a:t>
            </a:r>
            <a:r>
              <a:rPr lang="hr-HR" sz="1100" dirty="0">
                <a:latin typeface="+mn-lt"/>
              </a:rPr>
              <a:t> </a:t>
            </a:r>
            <a:r>
              <a:rPr lang="hr-HR" sz="1100" dirty="0" err="1">
                <a:latin typeface="+mn-lt"/>
              </a:rPr>
              <a:t>and</a:t>
            </a:r>
            <a:r>
              <a:rPr lang="hr-HR" sz="1100" dirty="0">
                <a:latin typeface="+mn-lt"/>
              </a:rPr>
              <a:t> </a:t>
            </a:r>
            <a:r>
              <a:rPr lang="hr-HR" sz="1100" dirty="0" err="1">
                <a:latin typeface="+mn-lt"/>
              </a:rPr>
              <a:t>closure</a:t>
            </a:r>
            <a:r>
              <a:rPr lang="hr-HR" sz="1100" dirty="0">
                <a:latin typeface="+mn-lt"/>
              </a:rPr>
              <a:t> </a:t>
            </a:r>
            <a:r>
              <a:rPr lang="hr-HR" sz="1100" dirty="0" err="1">
                <a:latin typeface="+mn-lt"/>
              </a:rPr>
              <a:t>costs</a:t>
            </a:r>
            <a:r>
              <a:rPr lang="hr-HR" sz="1100" dirty="0">
                <a:latin typeface="+mn-lt"/>
              </a:rPr>
              <a:t> - </a:t>
            </a:r>
            <a:r>
              <a:rPr lang="hr-HR" sz="1100" dirty="0">
                <a:effectLst/>
                <a:latin typeface="+mn-lt"/>
                <a:ea typeface="MS Mincho" panose="02020609040205080304" pitchFamily="49" charset="-128"/>
              </a:rPr>
              <a:t>Nije potrebno dostavljati popratnu dokumentaciju za troškove pripreme i troškove zatvaranja projekta.</a:t>
            </a:r>
            <a:endParaRPr lang="hr-HR" sz="1100" dirty="0">
              <a:latin typeface="+mn-lt"/>
            </a:endParaRPr>
          </a:p>
        </p:txBody>
      </p:sp>
      <p:sp>
        <p:nvSpPr>
          <p:cNvPr id="4" name="Slide Number Placeholder 3"/>
          <p:cNvSpPr>
            <a:spLocks noGrp="1"/>
          </p:cNvSpPr>
          <p:nvPr>
            <p:ph type="sldNum" sz="quarter" idx="5"/>
          </p:nvPr>
        </p:nvSpPr>
        <p:spPr/>
        <p:txBody>
          <a:bodyPr/>
          <a:lstStyle/>
          <a:p>
            <a:fld id="{B35A778E-6332-4893-80FC-51D3DECD624C}" type="slidenum">
              <a:rPr lang="hr-HR" smtClean="0"/>
              <a:t>38</a:t>
            </a:fld>
            <a:endParaRPr lang="hr-HR"/>
          </a:p>
        </p:txBody>
      </p:sp>
    </p:spTree>
    <p:extLst>
      <p:ext uri="{BB962C8B-B14F-4D97-AF65-F5344CB8AC3E}">
        <p14:creationId xmlns:p14="http://schemas.microsoft.com/office/powerpoint/2010/main" val="28484192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800" dirty="0"/>
              <a:t>Način nadoknade troška je na 2 načina – kao FIKSNA STOPA (FLAT RATE) – do 20% od ukupnih direktnih troškova (osim troškova osoblja) i kao stvarno trošak (</a:t>
            </a:r>
            <a:r>
              <a:rPr lang="hr-HR" sz="800" dirty="0" err="1"/>
              <a:t>real</a:t>
            </a:r>
            <a:r>
              <a:rPr lang="hr-HR" sz="800" dirty="0"/>
              <a:t> </a:t>
            </a:r>
            <a:r>
              <a:rPr lang="hr-HR" sz="800" dirty="0" err="1"/>
              <a:t>cost</a:t>
            </a:r>
            <a:r>
              <a:rPr lang="hr-HR" sz="800" dirty="0"/>
              <a:t>) u Opciji 2 metode obračuna: 1.na puno radno vrijeme 100% rada na projektu ; 2.na nepuno radno vrijeme / uz fiksni postotak. </a:t>
            </a:r>
          </a:p>
          <a:p>
            <a:r>
              <a:rPr lang="hr-HR" sz="800" dirty="0"/>
              <a:t>- Za odabir FIKSNE STOPE nije potreban revizorski trag – nema dostave dokumentacije za pravdanje troška, dok je za stvarni trošak potrebno dostavljati dokumentaciju kao dokaz o izvršenju troška kroz svaki izvještaj (ugovor o radu, dokument o opisu posla i aktivnosti, platne liste, izvadak iz </a:t>
            </a:r>
            <a:r>
              <a:rPr lang="hr-HR" sz="800" dirty="0" err="1"/>
              <a:t>računovostvenog</a:t>
            </a:r>
            <a:r>
              <a:rPr lang="hr-HR" sz="800" dirty="0"/>
              <a:t> sustava..)! </a:t>
            </a:r>
          </a:p>
        </p:txBody>
      </p:sp>
      <p:sp>
        <p:nvSpPr>
          <p:cNvPr id="4" name="Slide Number Placeholder 3"/>
          <p:cNvSpPr>
            <a:spLocks noGrp="1"/>
          </p:cNvSpPr>
          <p:nvPr>
            <p:ph type="sldNum" sz="quarter" idx="5"/>
          </p:nvPr>
        </p:nvSpPr>
        <p:spPr/>
        <p:txBody>
          <a:bodyPr/>
          <a:lstStyle/>
          <a:p>
            <a:fld id="{B35A778E-6332-4893-80FC-51D3DECD624C}" type="slidenum">
              <a:rPr lang="hr-HR" smtClean="0"/>
              <a:t>39</a:t>
            </a:fld>
            <a:endParaRPr lang="hr-HR"/>
          </a:p>
        </p:txBody>
      </p:sp>
    </p:spTree>
    <p:extLst>
      <p:ext uri="{BB962C8B-B14F-4D97-AF65-F5344CB8AC3E}">
        <p14:creationId xmlns:p14="http://schemas.microsoft.com/office/powerpoint/2010/main" val="3827283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800"/>
              </a:spcAft>
            </a:pPr>
            <a:r>
              <a:rPr lang="hr-HR" sz="1800" dirty="0">
                <a:effectLst/>
                <a:latin typeface="Calibri" panose="020F0502020204030204" pitchFamily="34" charset="0"/>
                <a:ea typeface="MS Mincho" panose="02020609040205080304" pitchFamily="49" charset="-128"/>
                <a:cs typeface="Arial" panose="020B0604020202020204" pitchFamily="34" charset="0"/>
              </a:rPr>
              <a:t>U sklopu prvog  izvještajnog razdoblja  sljedeći dokumenti moraju biti dostavljeni u svrhu kontrole a za potrebe osiguravanja revizijskog traga (na početku implementacije i ako dođe do promjene osoblja za vrijeme trajanje projekta):</a:t>
            </a:r>
          </a:p>
          <a:p>
            <a:pPr marL="342900" lvl="0" indent="-342900" algn="just">
              <a:lnSpc>
                <a:spcPct val="115000"/>
              </a:lnSpc>
              <a:spcAft>
                <a:spcPts val="800"/>
              </a:spcAft>
              <a:buFont typeface="Symbol" panose="05050102010706020507" pitchFamily="18" charset="2"/>
              <a:buChar char=""/>
            </a:pPr>
            <a:r>
              <a:rPr lang="hr-HR" sz="1800" dirty="0">
                <a:effectLst/>
                <a:latin typeface="Calibri" panose="020F0502020204030204" pitchFamily="34" charset="0"/>
                <a:ea typeface="MS Mincho" panose="02020609040205080304" pitchFamily="49" charset="-128"/>
                <a:cs typeface="Arial" panose="020B0604020202020204" pitchFamily="34" charset="0"/>
              </a:rPr>
              <a:t>Popis osoblja koje radi na projektu (u slobodnoj formi, </a:t>
            </a:r>
            <a:r>
              <a:rPr lang="hr-HR" sz="1800" spc="10" dirty="0">
                <a:solidFill>
                  <a:srgbClr val="000000"/>
                </a:solidFill>
                <a:effectLst/>
                <a:latin typeface="Calibri" panose="020F0502020204030204" pitchFamily="34" charset="0"/>
                <a:ea typeface="Calibri" panose="020F0502020204030204" pitchFamily="34" charset="0"/>
                <a:cs typeface="Arial" panose="020B0604020202020204" pitchFamily="34" charset="0"/>
              </a:rPr>
              <a:t>potpisan od strane predstavnika institucije </a:t>
            </a:r>
            <a:r>
              <a:rPr lang="hr-HR" sz="1800" dirty="0">
                <a:effectLst/>
                <a:latin typeface="Calibri" panose="020F0502020204030204" pitchFamily="34" charset="0"/>
                <a:ea typeface="MS Mincho" panose="02020609040205080304" pitchFamily="49" charset="-128"/>
                <a:cs typeface="Arial" panose="020B0604020202020204" pitchFamily="34" charset="0"/>
              </a:rPr>
              <a:t>ili ovlaštene osobe) potrebno je priložiti u </a:t>
            </a:r>
            <a:r>
              <a:rPr lang="hr-HR" sz="1800" dirty="0" err="1">
                <a:effectLst/>
                <a:latin typeface="Calibri" panose="020F0502020204030204" pitchFamily="34" charset="0"/>
                <a:ea typeface="MS Mincho" panose="02020609040205080304" pitchFamily="49" charset="-128"/>
                <a:cs typeface="Arial" panose="020B0604020202020204" pitchFamily="34" charset="0"/>
              </a:rPr>
              <a:t>Jemsu</a:t>
            </a:r>
            <a:r>
              <a:rPr lang="hr-HR" sz="1800" dirty="0">
                <a:effectLst/>
                <a:latin typeface="Calibri" panose="020F0502020204030204" pitchFamily="34" charset="0"/>
                <a:ea typeface="MS Mincho" panose="02020609040205080304" pitchFamily="49" charset="-128"/>
                <a:cs typeface="Arial" panose="020B0604020202020204" pitchFamily="34" charset="0"/>
              </a:rPr>
              <a:t>. </a:t>
            </a:r>
            <a:r>
              <a:rPr lang="hr-HR" sz="1800" spc="10" dirty="0">
                <a:solidFill>
                  <a:srgbClr val="000000"/>
                </a:solidFill>
                <a:effectLst/>
                <a:latin typeface="Calibri" panose="020F0502020204030204" pitchFamily="34" charset="0"/>
                <a:ea typeface="Calibri" panose="020F0502020204030204" pitchFamily="34" charset="0"/>
                <a:cs typeface="Arial" panose="020B0604020202020204" pitchFamily="34" charset="0"/>
              </a:rPr>
              <a:t>Ovaj dokument treba sadržavati popis svih zaposlenika institucije projektnog partnera koji su uključeni u projektne aktivnosti, a n</a:t>
            </a:r>
            <a:r>
              <a:rPr lang="hr-HR" sz="1800" dirty="0">
                <a:effectLst/>
                <a:latin typeface="Calibri" panose="020F0502020204030204" pitchFamily="34" charset="0"/>
                <a:ea typeface="MS Mincho" panose="02020609040205080304" pitchFamily="49" charset="-128"/>
                <a:cs typeface="Arial" panose="020B0604020202020204" pitchFamily="34" charset="0"/>
              </a:rPr>
              <a:t>ajmanje jedan zaposlenik mora biti uključen u provedbu projekta.</a:t>
            </a:r>
          </a:p>
          <a:p>
            <a:pPr marR="45085" algn="just">
              <a:lnSpc>
                <a:spcPct val="115000"/>
              </a:lnSpc>
              <a:spcBef>
                <a:spcPts val="30"/>
              </a:spcBef>
              <a:spcAft>
                <a:spcPts val="1000"/>
              </a:spcAft>
            </a:pPr>
            <a:r>
              <a:rPr lang="hr-HR" sz="1800" spc="10" dirty="0">
                <a:solidFill>
                  <a:srgbClr val="000000"/>
                </a:solidFill>
                <a:effectLst/>
                <a:latin typeface="Calibri" panose="020F0502020204030204" pitchFamily="34" charset="0"/>
                <a:ea typeface="Calibri" panose="020F0502020204030204" pitchFamily="34" charset="0"/>
                <a:cs typeface="Arial" panose="020B0604020202020204" pitchFamily="34" charset="0"/>
              </a:rPr>
              <a:t>Popis je potrebno ažurirati i ponovo dostaviti u slučaju promjena u sastavu projektnog osoblja tijekom provedbe projekta. </a:t>
            </a:r>
          </a:p>
          <a:p>
            <a:pPr marL="285750" marR="45085" lvl="0" indent="-285750" algn="just" defTabSz="914400" rtl="0" eaLnBrk="1" fontAlgn="auto" latinLnBrk="0" hangingPunct="1">
              <a:lnSpc>
                <a:spcPct val="115000"/>
              </a:lnSpc>
              <a:spcBef>
                <a:spcPts val="30"/>
              </a:spcBef>
              <a:spcAft>
                <a:spcPts val="1000"/>
              </a:spcAft>
              <a:buClrTx/>
              <a:buSzTx/>
              <a:buFont typeface="Arial" panose="020B0604020202020204" pitchFamily="34" charset="0"/>
              <a:buChar char="•"/>
              <a:tabLst/>
              <a:defRPr/>
            </a:pPr>
            <a:r>
              <a:rPr lang="hr-HR" sz="1800" b="0" dirty="0">
                <a:latin typeface="+mn-lt"/>
              </a:rPr>
              <a:t>Fiksna stopa odabrana u fazi ugovaranja ostaje nepromijenjena tijekom implementacije, te se primjenjuje na sve članove projektnog tima pojedinog partnera</a:t>
            </a:r>
          </a:p>
          <a:p>
            <a:pPr marL="285750" marR="45085" lvl="0" indent="-285750" algn="just" defTabSz="914400" rtl="0" eaLnBrk="1" fontAlgn="auto" latinLnBrk="0" hangingPunct="1">
              <a:lnSpc>
                <a:spcPct val="115000"/>
              </a:lnSpc>
              <a:spcBef>
                <a:spcPts val="30"/>
              </a:spcBef>
              <a:spcAft>
                <a:spcPts val="1000"/>
              </a:spcAft>
              <a:buClrTx/>
              <a:buSzTx/>
              <a:buFont typeface="Arial" panose="020B0604020202020204" pitchFamily="34" charset="0"/>
              <a:buChar char="•"/>
              <a:tabLst/>
              <a:defRPr/>
            </a:pPr>
            <a:r>
              <a:rPr lang="hr-HR" sz="1800" b="1" dirty="0">
                <a:solidFill>
                  <a:srgbClr val="FF0000"/>
                </a:solidFill>
                <a:ea typeface="Corbel" panose="020B0503020204020204" pitchFamily="34" charset="0"/>
                <a:cs typeface="Corbel" panose="020B0503020204020204" pitchFamily="34" charset="0"/>
              </a:rPr>
              <a:t>Napomena</a:t>
            </a:r>
            <a:r>
              <a:rPr lang="hr-HR" sz="1800" dirty="0">
                <a:solidFill>
                  <a:srgbClr val="FF0000"/>
                </a:solidFill>
                <a:ea typeface="Corbel" panose="020B0503020204020204" pitchFamily="34" charset="0"/>
                <a:cs typeface="Corbel" panose="020B0503020204020204" pitchFamily="34" charset="0"/>
              </a:rPr>
              <a:t>: </a:t>
            </a:r>
            <a:r>
              <a:rPr lang="hr-HR" sz="1800" dirty="0">
                <a:solidFill>
                  <a:srgbClr val="002060"/>
                </a:solidFill>
                <a:ea typeface="Corbel" panose="020B0503020204020204" pitchFamily="34" charset="0"/>
                <a:cs typeface="Corbel" panose="020B0503020204020204" pitchFamily="34" charset="0"/>
              </a:rPr>
              <a:t>Ukoliko prijavljeni izravni troškovi nisu u cijelosti prihvatljivi, trošak osoblja na temelju fiksne stope proporcionalno se umanjuje. </a:t>
            </a:r>
            <a:endParaRPr lang="en-US" sz="1800" dirty="0">
              <a:solidFill>
                <a:srgbClr val="002060"/>
              </a:solidFill>
              <a:ea typeface="Corbel" panose="020B0503020204020204" pitchFamily="34" charset="0"/>
              <a:cs typeface="Corbel" panose="020B0503020204020204" pitchFamily="34" charset="0"/>
            </a:endParaRPr>
          </a:p>
          <a:p>
            <a:pPr marL="0" marR="45085" indent="0" algn="just">
              <a:lnSpc>
                <a:spcPct val="115000"/>
              </a:lnSpc>
              <a:spcBef>
                <a:spcPts val="30"/>
              </a:spcBef>
              <a:spcAft>
                <a:spcPts val="1000"/>
              </a:spcAft>
              <a:buFont typeface="Arial" panose="020B0604020202020204" pitchFamily="34" charset="0"/>
              <a:buNone/>
            </a:pPr>
            <a:endParaRPr lang="hr-HR" sz="18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B35A778E-6332-4893-80FC-51D3DECD624C}" type="slidenum">
              <a:rPr lang="hr-HR" smtClean="0"/>
              <a:t>40</a:t>
            </a:fld>
            <a:endParaRPr lang="hr-HR"/>
          </a:p>
        </p:txBody>
      </p:sp>
    </p:spTree>
    <p:extLst>
      <p:ext uri="{BB962C8B-B14F-4D97-AF65-F5344CB8AC3E}">
        <p14:creationId xmlns:p14="http://schemas.microsoft.com/office/powerpoint/2010/main" val="33782183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45085" indent="0" algn="just">
              <a:lnSpc>
                <a:spcPct val="115000"/>
              </a:lnSpc>
              <a:spcBef>
                <a:spcPts val="30"/>
              </a:spcBef>
              <a:spcAft>
                <a:spcPts val="1000"/>
              </a:spcAft>
              <a:buFont typeface="Arial" panose="020B0604020202020204" pitchFamily="34" charset="0"/>
              <a:buNone/>
            </a:pPr>
            <a:r>
              <a:rPr lang="hr-HR" sz="1800" dirty="0">
                <a:effectLst/>
                <a:latin typeface="Calibri" panose="020F0502020204030204" pitchFamily="34" charset="0"/>
                <a:ea typeface="MS Mincho" panose="02020609040205080304" pitchFamily="49" charset="-128"/>
                <a:cs typeface="Arial" panose="020B0604020202020204" pitchFamily="34" charset="0"/>
              </a:rPr>
              <a:t>TIME SHEET – NIJE POTREBAN (NITI FULL TIME NITI NA ODREĐENI POSTOTAK)!</a:t>
            </a:r>
          </a:p>
        </p:txBody>
      </p:sp>
      <p:sp>
        <p:nvSpPr>
          <p:cNvPr id="4" name="Slide Number Placeholder 3"/>
          <p:cNvSpPr>
            <a:spLocks noGrp="1"/>
          </p:cNvSpPr>
          <p:nvPr>
            <p:ph type="sldNum" sz="quarter" idx="5"/>
          </p:nvPr>
        </p:nvSpPr>
        <p:spPr/>
        <p:txBody>
          <a:bodyPr/>
          <a:lstStyle/>
          <a:p>
            <a:fld id="{B35A778E-6332-4893-80FC-51D3DECD624C}" type="slidenum">
              <a:rPr lang="hr-HR" smtClean="0"/>
              <a:t>41</a:t>
            </a:fld>
            <a:endParaRPr lang="hr-HR"/>
          </a:p>
        </p:txBody>
      </p:sp>
    </p:spTree>
    <p:extLst>
      <p:ext uri="{BB962C8B-B14F-4D97-AF65-F5344CB8AC3E}">
        <p14:creationId xmlns:p14="http://schemas.microsoft.com/office/powerpoint/2010/main" val="38083331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45085" indent="0" algn="just">
              <a:lnSpc>
                <a:spcPct val="115000"/>
              </a:lnSpc>
              <a:spcBef>
                <a:spcPts val="30"/>
              </a:spcBef>
              <a:spcAft>
                <a:spcPts val="1000"/>
              </a:spcAft>
              <a:buFont typeface="Arial" panose="020B0604020202020204" pitchFamily="34" charset="0"/>
              <a:buNone/>
            </a:pPr>
            <a:r>
              <a:rPr lang="hr-HR" sz="1800" dirty="0">
                <a:effectLst/>
                <a:latin typeface="Calibri" panose="020F0502020204030204" pitchFamily="34" charset="0"/>
                <a:ea typeface="MS Mincho" panose="02020609040205080304" pitchFamily="49" charset="-128"/>
                <a:cs typeface="Arial" panose="020B0604020202020204" pitchFamily="34" charset="0"/>
              </a:rPr>
              <a:t>Troškovi osoblja uključuju bruto izdatke za troškove rada (plaće) zaposlenika projektnog partnera koji sudjeluju u projektu, dakle isključivo ČLANOVI PROJEKTNOG TIMA. </a:t>
            </a:r>
          </a:p>
          <a:p>
            <a:pPr marL="0" marR="45085" indent="0" algn="just">
              <a:lnSpc>
                <a:spcPct val="115000"/>
              </a:lnSpc>
              <a:spcBef>
                <a:spcPts val="30"/>
              </a:spcBef>
              <a:spcAft>
                <a:spcPts val="1000"/>
              </a:spcAft>
              <a:buFont typeface="Arial" panose="020B0604020202020204" pitchFamily="34" charset="0"/>
              <a:buNone/>
            </a:pPr>
            <a:r>
              <a:rPr lang="hr-HR" sz="1800" dirty="0">
                <a:effectLst/>
                <a:latin typeface="Calibri" panose="020F0502020204030204" pitchFamily="34" charset="0"/>
                <a:ea typeface="MS Mincho" panose="02020609040205080304" pitchFamily="49" charset="-128"/>
                <a:cs typeface="Arial" panose="020B0604020202020204" pitchFamily="34" charset="0"/>
              </a:rPr>
              <a:t>To mogu biti osobe već zaposlene u instituciji ili novozaposlene osobe zaposlene za isključivo rad na projektu. </a:t>
            </a:r>
          </a:p>
          <a:p>
            <a:pPr marL="0" marR="45085" indent="0" algn="just">
              <a:lnSpc>
                <a:spcPct val="115000"/>
              </a:lnSpc>
              <a:spcBef>
                <a:spcPts val="30"/>
              </a:spcBef>
              <a:spcAft>
                <a:spcPts val="1000"/>
              </a:spcAft>
              <a:buFont typeface="Arial" panose="020B0604020202020204" pitchFamily="34" charset="0"/>
              <a:buNone/>
            </a:pPr>
            <a:r>
              <a:rPr lang="hr-HR" sz="1800" dirty="0">
                <a:effectLst/>
                <a:latin typeface="Calibri" panose="020F0502020204030204" pitchFamily="34" charset="0"/>
                <a:ea typeface="MS Mincho" panose="02020609040205080304" pitchFamily="49" charset="-128"/>
                <a:cs typeface="Arial" panose="020B0604020202020204" pitchFamily="34" charset="0"/>
              </a:rPr>
              <a:t>PRIHVATLJIV je (za HR) Ugovor o radu na određeno ili neodređeno vrijeme ili Rješenje o rasporedu na radno mjesto</a:t>
            </a:r>
          </a:p>
          <a:p>
            <a:pPr marL="0" marR="45085" indent="0" algn="just">
              <a:lnSpc>
                <a:spcPct val="115000"/>
              </a:lnSpc>
              <a:spcBef>
                <a:spcPts val="30"/>
              </a:spcBef>
              <a:spcAft>
                <a:spcPts val="1000"/>
              </a:spcAft>
              <a:buFont typeface="Arial" panose="020B0604020202020204" pitchFamily="34" charset="0"/>
              <a:buNone/>
            </a:pPr>
            <a:endParaRPr lang="hr-HR" sz="1800" dirty="0">
              <a:effectLst/>
              <a:latin typeface="Calibri" panose="020F0502020204030204" pitchFamily="34" charset="0"/>
              <a:ea typeface="MS Mincho" panose="02020609040205080304" pitchFamily="49" charset="-128"/>
              <a:cs typeface="Arial" panose="020B0604020202020204" pitchFamily="34" charset="0"/>
            </a:endParaRPr>
          </a:p>
          <a:p>
            <a:pPr marL="0" marR="45085" indent="0" algn="just">
              <a:lnSpc>
                <a:spcPct val="115000"/>
              </a:lnSpc>
              <a:spcBef>
                <a:spcPts val="30"/>
              </a:spcBef>
              <a:spcAft>
                <a:spcPts val="1000"/>
              </a:spcAft>
              <a:buFont typeface="Arial" panose="020B0604020202020204" pitchFamily="34" charset="0"/>
              <a:buNone/>
            </a:pPr>
            <a:r>
              <a:rPr lang="hr-HR" sz="1800" b="1" dirty="0">
                <a:effectLst/>
                <a:latin typeface="Calibri" panose="020F0502020204030204" pitchFamily="34" charset="0"/>
                <a:ea typeface="MS Mincho" panose="02020609040205080304" pitchFamily="49" charset="-128"/>
                <a:cs typeface="Arial" panose="020B0604020202020204" pitchFamily="34" charset="0"/>
              </a:rPr>
              <a:t>BIH/CG – PRIHVATLJIVI SU I UGOVORI O DJELU, ALI UZ ISPUNJENJE SVIH UVJETA: </a:t>
            </a:r>
            <a:r>
              <a:rPr lang="hr-HR" sz="1800" dirty="0">
                <a:effectLst/>
                <a:latin typeface="Calibri" panose="020F0502020204030204" pitchFamily="34" charset="0"/>
                <a:ea typeface="MS Mincho" panose="02020609040205080304" pitchFamily="49" charset="-128"/>
                <a:cs typeface="Arial" panose="020B0604020202020204" pitchFamily="34" charset="0"/>
              </a:rPr>
              <a:t>mora biti u skladu s nacionalnim zakonodavstvom, mora postojati objavljeni javni poziv, vrijede isti uvjeti kao kod regularnog zaposlenja (npr.</a:t>
            </a:r>
            <a:r>
              <a:rPr lang="hr-HR" sz="1800" dirty="0"/>
              <a:t> potrebna razina obrazovanja, godine radnog iskustva, uvjeti rada)</a:t>
            </a:r>
            <a:r>
              <a:rPr lang="hr-HR" sz="1800" dirty="0">
                <a:effectLst/>
                <a:latin typeface="Calibri" panose="020F0502020204030204" pitchFamily="34" charset="0"/>
                <a:ea typeface="MS Mincho" panose="02020609040205080304" pitchFamily="49" charset="-128"/>
                <a:cs typeface="Arial" panose="020B0604020202020204" pitchFamily="34" charset="0"/>
              </a:rPr>
              <a:t>, osoba mora raditi 100% na projektu -  ne smije istodobno raditi 100% kod drugog poslodavca </a:t>
            </a:r>
            <a:r>
              <a:rPr lang="pt-BR" sz="1800" dirty="0"/>
              <a:t>neovisno o vrsti ugovora </a:t>
            </a:r>
            <a:r>
              <a:rPr lang="hr-HR" sz="1800" dirty="0"/>
              <a:t>u</a:t>
            </a:r>
            <a:r>
              <a:rPr lang="pt-BR" sz="1800" dirty="0"/>
              <a:t> radu s drugim poslodavcem</a:t>
            </a:r>
            <a:r>
              <a:rPr lang="hr-HR" sz="1800" dirty="0">
                <a:effectLst/>
                <a:latin typeface="Calibri" panose="020F0502020204030204" pitchFamily="34" charset="0"/>
                <a:ea typeface="MS Mincho" panose="02020609040205080304" pitchFamily="49" charset="-128"/>
                <a:cs typeface="Arial" panose="020B0604020202020204" pitchFamily="34" charset="0"/>
              </a:rPr>
              <a:t>, ne smije se koristiti za postojeće osoblje institucije, već samo kao novo zaposlenje.</a:t>
            </a:r>
          </a:p>
        </p:txBody>
      </p:sp>
      <p:sp>
        <p:nvSpPr>
          <p:cNvPr id="4" name="Slide Number Placeholder 3"/>
          <p:cNvSpPr>
            <a:spLocks noGrp="1"/>
          </p:cNvSpPr>
          <p:nvPr>
            <p:ph type="sldNum" sz="quarter" idx="5"/>
          </p:nvPr>
        </p:nvSpPr>
        <p:spPr/>
        <p:txBody>
          <a:bodyPr/>
          <a:lstStyle/>
          <a:p>
            <a:fld id="{B35A778E-6332-4893-80FC-51D3DECD624C}" type="slidenum">
              <a:rPr lang="hr-HR" smtClean="0"/>
              <a:t>42</a:t>
            </a:fld>
            <a:endParaRPr lang="hr-HR"/>
          </a:p>
        </p:txBody>
      </p:sp>
    </p:spTree>
    <p:extLst>
      <p:ext uri="{BB962C8B-B14F-4D97-AF65-F5344CB8AC3E}">
        <p14:creationId xmlns:p14="http://schemas.microsoft.com/office/powerpoint/2010/main" val="42098754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45085" indent="0" algn="just">
              <a:lnSpc>
                <a:spcPct val="115000"/>
              </a:lnSpc>
              <a:spcBef>
                <a:spcPts val="30"/>
              </a:spcBef>
              <a:spcAft>
                <a:spcPts val="1000"/>
              </a:spcAft>
              <a:buFont typeface="Arial" panose="020B0604020202020204" pitchFamily="34" charset="0"/>
              <a:buNone/>
            </a:pPr>
            <a:r>
              <a:rPr lang="hr-HR" sz="1800" dirty="0">
                <a:effectLst/>
                <a:latin typeface="Calibri" panose="020F0502020204030204" pitchFamily="34" charset="0"/>
                <a:ea typeface="MS Mincho" panose="02020609040205080304" pitchFamily="49" charset="-128"/>
                <a:cs typeface="Arial" panose="020B0604020202020204" pitchFamily="34" charset="0"/>
              </a:rPr>
              <a:t>% angažmana definira se u dokumentu o zaposlenju</a:t>
            </a:r>
          </a:p>
          <a:p>
            <a:pPr marL="0" marR="45085" indent="0" algn="just">
              <a:lnSpc>
                <a:spcPct val="115000"/>
              </a:lnSpc>
              <a:spcBef>
                <a:spcPts val="30"/>
              </a:spcBef>
              <a:spcAft>
                <a:spcPts val="1000"/>
              </a:spcAft>
              <a:buFont typeface="Arial" panose="020B0604020202020204" pitchFamily="34" charset="0"/>
              <a:buNone/>
            </a:pPr>
            <a:endParaRPr lang="hr-HR" sz="18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B35A778E-6332-4893-80FC-51D3DECD624C}" type="slidenum">
              <a:rPr lang="hr-HR" smtClean="0"/>
              <a:t>43</a:t>
            </a:fld>
            <a:endParaRPr lang="hr-HR"/>
          </a:p>
        </p:txBody>
      </p:sp>
    </p:spTree>
    <p:extLst>
      <p:ext uri="{BB962C8B-B14F-4D97-AF65-F5344CB8AC3E}">
        <p14:creationId xmlns:p14="http://schemas.microsoft.com/office/powerpoint/2010/main" val="19240916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hr-HR" dirty="0"/>
              <a:t>Uredski i administrativni troškovi pokrivaju operativne i administrativne troškove institucije projektnog partnera neophodne za provedbu projekta, a uključuju troškove: najam ureda; osiguranje i porezi za zgrade u kojima se nalazi osoblje i na opremu ureda (npr. osiguranje od požara, krađe); režije (npr. struja, grijanje, voda); uredski materijal; održavanje, čišćenje i popravci; IT sustavi (podrška informatičkom sustavu administrativne prirode, povezana s provedbom projekta); troškovi komunikacija (npr. telefon, faks, internet, poštanske usluge); bankovne naknade za otvaranje i vođenje računa (npr. otvaranje i vođenje zasebnog računa projekta) i sl. Popis prihvatljivih troškova nalazi se u dokumentu Programski priručnik o prihvatljivosti troškova (PME). </a:t>
            </a:r>
          </a:p>
          <a:p>
            <a:pPr marL="0" indent="0">
              <a:buFont typeface="Arial" panose="020B0604020202020204" pitchFamily="34" charset="0"/>
              <a:buNone/>
            </a:pPr>
            <a:r>
              <a:rPr lang="hr-HR" dirty="0"/>
              <a:t>Troškovi se obračunavaju automatski u </a:t>
            </a:r>
            <a:r>
              <a:rPr lang="hr-HR" dirty="0" err="1"/>
              <a:t>Jems</a:t>
            </a:r>
            <a:r>
              <a:rPr lang="hr-HR" dirty="0"/>
              <a:t> sustavu i nadoknađuju na temelju 2 SCO opcije: 1. fiksnom stopom do 15% prihvatljivih troškova osoblja u okviru opcije 1, 2. kao dio fiksne stope do 40 % izravnih (stvarnih) troškova osoblja u okviru opcije 2. Fiksna stopa odabrana u fazi ugovaranja ostaje nepromijenjena tijekom implementacije! </a:t>
            </a:r>
          </a:p>
          <a:p>
            <a:pPr marL="0" indent="0">
              <a:buFont typeface="Arial" panose="020B0604020202020204" pitchFamily="34" charset="0"/>
              <a:buNone/>
            </a:pPr>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44</a:t>
            </a:fld>
            <a:endParaRPr lang="hr-HR"/>
          </a:p>
        </p:txBody>
      </p:sp>
    </p:spTree>
    <p:extLst>
      <p:ext uri="{BB962C8B-B14F-4D97-AF65-F5344CB8AC3E}">
        <p14:creationId xmlns:p14="http://schemas.microsoft.com/office/powerpoint/2010/main" val="13214076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pl-PL" baseline="0" dirty="0"/>
              <a:t>Za ovu troškovnu kategoriju nije potrebno dostavljati popratnu dokumentaciju kroz partnerske izvještaje. Cjelokupan popis prihvatljiv troškova pod ovom kategorijom definiran je u </a:t>
            </a:r>
            <a:r>
              <a:rPr kumimoji="0" lang="hr-HR" sz="1200" i="0" u="none" strike="noStrike" kern="1200" cap="none" spc="0" normalizeH="0" baseline="0" noProof="0" dirty="0">
                <a:ln>
                  <a:noFill/>
                </a:ln>
                <a:solidFill>
                  <a:srgbClr val="2F5597"/>
                </a:solidFill>
                <a:effectLst/>
                <a:uLnTx/>
                <a:uFillTx/>
                <a:latin typeface="Calibri" panose="020F0502020204030204"/>
                <a:ea typeface="+mn-ea"/>
                <a:cs typeface="+mn-cs"/>
              </a:rPr>
              <a:t>Programskom priručniku o prihvatljivosti troškova (PME) dostupnom na programskom Web-u. </a:t>
            </a:r>
          </a:p>
          <a:p>
            <a:pPr marL="0" indent="0">
              <a:buFont typeface="Arial" panose="020B0604020202020204" pitchFamily="34" charset="0"/>
              <a:buNone/>
            </a:pPr>
            <a:r>
              <a:rPr kumimoji="0" lang="hr-HR" sz="1200" i="0" u="none" strike="noStrike" kern="1200" cap="none" spc="0" normalizeH="0" baseline="0" noProof="0" dirty="0">
                <a:ln>
                  <a:noFill/>
                </a:ln>
                <a:solidFill>
                  <a:srgbClr val="2F5597"/>
                </a:solidFill>
                <a:effectLst/>
                <a:uLnTx/>
                <a:uFillTx/>
                <a:latin typeface="Calibri" panose="020F0502020204030204"/>
                <a:ea typeface="+mn-ea"/>
                <a:cs typeface="+mn-cs"/>
              </a:rPr>
              <a:t>Dodatna napomena: Pod ovom </a:t>
            </a:r>
            <a:r>
              <a:rPr kumimoji="0" lang="hr-HR" sz="1200" i="0" u="none" strike="noStrike" kern="1200" cap="none" spc="0" normalizeH="0" baseline="0" noProof="0" dirty="0" err="1">
                <a:ln>
                  <a:noFill/>
                </a:ln>
                <a:solidFill>
                  <a:srgbClr val="2F5597"/>
                </a:solidFill>
                <a:effectLst/>
                <a:uLnTx/>
                <a:uFillTx/>
                <a:latin typeface="Calibri" panose="020F0502020204030204"/>
                <a:ea typeface="+mn-ea"/>
                <a:cs typeface="+mn-cs"/>
              </a:rPr>
              <a:t>kateg</a:t>
            </a:r>
            <a:r>
              <a:rPr kumimoji="0" lang="hr-HR" sz="1200" i="0" u="none" strike="noStrike" kern="1200" cap="none" spc="0" normalizeH="0" baseline="0" noProof="0" dirty="0">
                <a:ln>
                  <a:noFill/>
                </a:ln>
                <a:solidFill>
                  <a:srgbClr val="2F5597"/>
                </a:solidFill>
                <a:effectLst/>
                <a:uLnTx/>
                <a:uFillTx/>
                <a:latin typeface="Calibri" panose="020F0502020204030204"/>
                <a:ea typeface="+mn-ea"/>
                <a:cs typeface="+mn-cs"/>
              </a:rPr>
              <a:t>. troška ne ulazi: u</a:t>
            </a:r>
            <a:r>
              <a:rPr lang="hr-HR" dirty="0" err="1"/>
              <a:t>redska</a:t>
            </a:r>
            <a:r>
              <a:rPr lang="hr-HR" dirty="0"/>
              <a:t> oprema, IT hardver i softver te namještaj i oprema – već se planiraju i prijavljuju pod trošak opreme. Ovo ne uključuje podršku IT sustava administrativne prirode čiji trošak spada u kategoriju uredskih i administrativnih troškova. Imati na umu da u slučaju da prijavljeni izravni troškovi osoblja nisu u cijelosti prihvatljivi, iznos uredskih i administrativnih troškova proporcionalno se umanjuje (u okviru obje SCO)! </a:t>
            </a:r>
          </a:p>
          <a:p>
            <a:pPr marL="0" indent="0">
              <a:buFont typeface="Arial" panose="020B0604020202020204" pitchFamily="34" charset="0"/>
              <a:buNone/>
            </a:pPr>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45</a:t>
            </a:fld>
            <a:endParaRPr lang="hr-HR"/>
          </a:p>
        </p:txBody>
      </p:sp>
    </p:spTree>
    <p:extLst>
      <p:ext uri="{BB962C8B-B14F-4D97-AF65-F5344CB8AC3E}">
        <p14:creationId xmlns:p14="http://schemas.microsoft.com/office/powerpoint/2010/main" val="4710932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hr-HR" baseline="0" dirty="0"/>
          </a:p>
          <a:p>
            <a:pPr marL="0" indent="0">
              <a:buFont typeface="Arial" panose="020B0604020202020204" pitchFamily="34" charset="0"/>
              <a:buNone/>
            </a:pPr>
            <a:r>
              <a:rPr lang="hr-HR" dirty="0"/>
              <a:t>Troškovi putovanja i smještaja uključuju sljedeće troškove: putni troškovi (npr. karte, putno osiguranje i osiguranje automobila, gorivo, kilometraža automobila, cestarina, naknade za parkiranje, taksi kada javni prijevoz nije dostupan, trošak registracije u sustavu ETIAS; trošak liječničkih potvrda obaveznih za prelazak granice); troškovi obroka; troškovi smještaja; troškovi vize; dnevnice. </a:t>
            </a:r>
            <a:r>
              <a:rPr lang="hr-HR" b="1" dirty="0"/>
              <a:t>Svi navedeni troškovi </a:t>
            </a:r>
            <a:r>
              <a:rPr lang="hr-HR" dirty="0"/>
              <a:t>obuhvaćeni su FIKSNOM STOPOM  - prema tome, stavke troška prijavljene pod kategorijom troškova putovanja i smještaja ne mogu se potraživati u okviru neke druge kategorije troška. Troškovi putovanja i smještaja moraju biti jasno povezani s projektnim aktivnostima. </a:t>
            </a:r>
          </a:p>
        </p:txBody>
      </p:sp>
      <p:sp>
        <p:nvSpPr>
          <p:cNvPr id="4" name="Slide Number Placeholder 3"/>
          <p:cNvSpPr>
            <a:spLocks noGrp="1"/>
          </p:cNvSpPr>
          <p:nvPr>
            <p:ph type="sldNum" sz="quarter" idx="5"/>
          </p:nvPr>
        </p:nvSpPr>
        <p:spPr/>
        <p:txBody>
          <a:bodyPr/>
          <a:lstStyle/>
          <a:p>
            <a:fld id="{B35A778E-6332-4893-80FC-51D3DECD624C}" type="slidenum">
              <a:rPr lang="hr-HR" smtClean="0"/>
              <a:t>46</a:t>
            </a:fld>
            <a:endParaRPr lang="hr-HR"/>
          </a:p>
        </p:txBody>
      </p:sp>
    </p:spTree>
    <p:extLst>
      <p:ext uri="{BB962C8B-B14F-4D97-AF65-F5344CB8AC3E}">
        <p14:creationId xmlns:p14="http://schemas.microsoft.com/office/powerpoint/2010/main" val="5150001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just">
              <a:lnSpc>
                <a:spcPct val="115000"/>
              </a:lnSpc>
              <a:buFont typeface="+mj-lt"/>
              <a:buNone/>
            </a:pPr>
            <a:r>
              <a:rPr lang="hr-HR" sz="1800" dirty="0">
                <a:effectLst/>
                <a:latin typeface="Calibri" panose="020F0502020204030204" pitchFamily="34" charset="0"/>
                <a:ea typeface="MS Mincho" panose="02020609040205080304" pitchFamily="49" charset="-128"/>
                <a:cs typeface="Arial" panose="020B0604020202020204" pitchFamily="34" charset="0"/>
              </a:rPr>
              <a:t>DOKUMENTACIJA: </a:t>
            </a:r>
          </a:p>
          <a:p>
            <a:pPr marL="0" lvl="0" indent="0" algn="just">
              <a:lnSpc>
                <a:spcPct val="115000"/>
              </a:lnSpc>
              <a:buFont typeface="+mj-lt"/>
              <a:buNone/>
            </a:pPr>
            <a:r>
              <a:rPr lang="hr-HR" sz="1800" b="1" dirty="0">
                <a:effectLst/>
                <a:latin typeface="Calibri" panose="020F0502020204030204" pitchFamily="34" charset="0"/>
                <a:ea typeface="MS Mincho" panose="02020609040205080304" pitchFamily="49" charset="-128"/>
                <a:cs typeface="Arial" panose="020B0604020202020204" pitchFamily="34" charset="0"/>
              </a:rPr>
              <a:t>Refundacija troškova u okviru opcije 1 – </a:t>
            </a:r>
            <a:r>
              <a:rPr lang="hr-HR" sz="1800" b="0" dirty="0">
                <a:effectLst/>
                <a:latin typeface="Calibri" panose="020F0502020204030204" pitchFamily="34" charset="0"/>
                <a:ea typeface="MS Mincho" panose="02020609040205080304" pitchFamily="49" charset="-128"/>
                <a:cs typeface="Arial" panose="020B0604020202020204" pitchFamily="34" charset="0"/>
              </a:rPr>
              <a:t>Nije potrebno dostavljati svu popratnu dokumentaciju ali je p</a:t>
            </a:r>
            <a:r>
              <a:rPr lang="hr-HR" sz="1800" dirty="0">
                <a:effectLst/>
                <a:latin typeface="Calibri" panose="020F0502020204030204" pitchFamily="34" charset="0"/>
                <a:ea typeface="MS Mincho" panose="02020609040205080304" pitchFamily="49" charset="-128"/>
                <a:cs typeface="Arial" panose="020B0604020202020204" pitchFamily="34" charset="0"/>
              </a:rPr>
              <a:t>otrebno dokazati provedbu aktivnosti vezanih za putovanje kratkim opisom putovanja ostvarenih u relevantnom radnom paketu u </a:t>
            </a:r>
            <a:r>
              <a:rPr lang="hr-HR" sz="1800" dirty="0" err="1">
                <a:effectLst/>
                <a:latin typeface="Calibri" panose="020F0502020204030204" pitchFamily="34" charset="0"/>
                <a:ea typeface="MS Mincho" panose="02020609040205080304" pitchFamily="49" charset="-128"/>
                <a:cs typeface="Arial" panose="020B0604020202020204" pitchFamily="34" charset="0"/>
              </a:rPr>
              <a:t>Jems</a:t>
            </a:r>
            <a:r>
              <a:rPr lang="hr-HR" sz="1800" dirty="0">
                <a:effectLst/>
                <a:latin typeface="Calibri" panose="020F0502020204030204" pitchFamily="34" charset="0"/>
                <a:ea typeface="MS Mincho" panose="02020609040205080304" pitchFamily="49" charset="-128"/>
                <a:cs typeface="Arial" panose="020B0604020202020204" pitchFamily="34" charset="0"/>
              </a:rPr>
              <a:t>-u (</a:t>
            </a:r>
            <a:r>
              <a:rPr lang="hr-HR" sz="1800" b="1" i="1" dirty="0">
                <a:effectLst/>
                <a:latin typeface="Calibri" panose="020F0502020204030204" pitchFamily="34" charset="0"/>
                <a:ea typeface="MS Mincho" panose="02020609040205080304" pitchFamily="49" charset="-128"/>
                <a:cs typeface="Arial" panose="020B0604020202020204" pitchFamily="34" charset="0"/>
              </a:rPr>
              <a:t>WP Progress</a:t>
            </a:r>
            <a:r>
              <a:rPr lang="hr-HR" sz="1800" dirty="0">
                <a:effectLst/>
                <a:latin typeface="Calibri" panose="020F0502020204030204" pitchFamily="34" charset="0"/>
                <a:ea typeface="MS Mincho" panose="02020609040205080304" pitchFamily="49" charset="-128"/>
                <a:cs typeface="Arial" panose="020B0604020202020204" pitchFamily="34" charset="0"/>
              </a:rPr>
              <a:t>) te prilaganjem jednog popratnog dokumenta </a:t>
            </a:r>
            <a:r>
              <a:rPr lang="hr-HR" sz="1800" u="sng" dirty="0">
                <a:effectLst/>
                <a:latin typeface="Calibri" panose="020F0502020204030204" pitchFamily="34" charset="0"/>
                <a:ea typeface="MS Mincho" panose="02020609040205080304" pitchFamily="49" charset="-128"/>
                <a:cs typeface="Arial" panose="020B0604020202020204" pitchFamily="34" charset="0"/>
              </a:rPr>
              <a:t>koji dokazuje da je barem jedno putovanje održano za vrijeme trajanja projekta</a:t>
            </a:r>
            <a:r>
              <a:rPr lang="hr-HR" sz="1800" dirty="0">
                <a:effectLst/>
                <a:latin typeface="Calibri" panose="020F0502020204030204" pitchFamily="34" charset="0"/>
                <a:ea typeface="MS Mincho" panose="02020609040205080304" pitchFamily="49" charset="-128"/>
                <a:cs typeface="Arial" panose="020B0604020202020204" pitchFamily="34" charset="0"/>
              </a:rPr>
              <a:t> (npr. potpisna lista sa eventa/edukacije) – jednom za vrijeme trajanja implementacije projekta (za pojedinog partnera) – vrijedi za obje SCO Opcije</a:t>
            </a:r>
          </a:p>
          <a:p>
            <a:pPr marL="0" lvl="0" indent="0" algn="just">
              <a:lnSpc>
                <a:spcPct val="115000"/>
              </a:lnSpc>
              <a:buFont typeface="+mj-lt"/>
              <a:buNone/>
            </a:pPr>
            <a:endParaRPr lang="hr-HR" sz="1800" b="1" dirty="0">
              <a:effectLst/>
              <a:latin typeface="Calibri" panose="020F0502020204030204" pitchFamily="34" charset="0"/>
              <a:ea typeface="MS Mincho" panose="02020609040205080304" pitchFamily="49" charset="-128"/>
              <a:cs typeface="Arial" panose="020B0604020202020204" pitchFamily="34" charset="0"/>
            </a:endParaRPr>
          </a:p>
          <a:p>
            <a:pPr marL="0" lvl="0" indent="0" algn="just">
              <a:lnSpc>
                <a:spcPct val="115000"/>
              </a:lnSpc>
              <a:buFont typeface="+mj-lt"/>
              <a:buNone/>
            </a:pPr>
            <a:r>
              <a:rPr lang="hr-HR" sz="1800" b="1" dirty="0">
                <a:effectLst/>
                <a:latin typeface="Calibri" panose="020F0502020204030204" pitchFamily="34" charset="0"/>
                <a:ea typeface="MS Mincho" panose="02020609040205080304" pitchFamily="49" charset="-128"/>
                <a:cs typeface="Arial" panose="020B0604020202020204" pitchFamily="34" charset="0"/>
              </a:rPr>
              <a:t>Refundacija troškova u okviru opcije 2 - </a:t>
            </a:r>
            <a:r>
              <a:rPr lang="hr-HR" sz="1800" b="0" u="sng" dirty="0">
                <a:effectLst/>
                <a:latin typeface="Calibri" panose="020F0502020204030204" pitchFamily="34" charset="0"/>
                <a:ea typeface="MS Mincho" panose="02020609040205080304" pitchFamily="49" charset="-128"/>
                <a:cs typeface="Arial" panose="020B0604020202020204" pitchFamily="34" charset="0"/>
              </a:rPr>
              <a:t>Nije potrebno dostavljati popratnu dokumentaciju za ovu troškovnu kategoriju u okviru opcije 2 u okviru partnerskog </a:t>
            </a:r>
            <a:r>
              <a:rPr lang="hr-HR" sz="1800" b="0" u="sng" dirty="0" err="1">
                <a:effectLst/>
                <a:latin typeface="Calibri" panose="020F0502020204030204" pitchFamily="34" charset="0"/>
                <a:ea typeface="MS Mincho" panose="02020609040205080304" pitchFamily="49" charset="-128"/>
                <a:cs typeface="Arial" panose="020B0604020202020204" pitchFamily="34" charset="0"/>
              </a:rPr>
              <a:t>reporta</a:t>
            </a:r>
            <a:r>
              <a:rPr lang="hr-HR" sz="1800" b="0" u="sng" dirty="0">
                <a:effectLst/>
                <a:latin typeface="Calibri" panose="020F0502020204030204" pitchFamily="34" charset="0"/>
                <a:ea typeface="MS Mincho" panose="02020609040205080304" pitchFamily="49" charset="-128"/>
                <a:cs typeface="Arial" panose="020B0604020202020204" pitchFamily="34" charset="0"/>
              </a:rPr>
              <a:t>. </a:t>
            </a:r>
          </a:p>
          <a:p>
            <a:pPr marL="0" lvl="0" indent="0" algn="just">
              <a:lnSpc>
                <a:spcPct val="115000"/>
              </a:lnSpc>
              <a:buFont typeface="+mj-lt"/>
              <a:buNone/>
            </a:pPr>
            <a:r>
              <a:rPr lang="hr-HR" sz="1800" b="1" u="sng" dirty="0">
                <a:effectLst/>
                <a:latin typeface="Calibri" panose="020F0502020204030204" pitchFamily="34" charset="0"/>
                <a:ea typeface="MS Mincho" panose="02020609040205080304" pitchFamily="49" charset="-128"/>
                <a:cs typeface="Arial" panose="020B0604020202020204" pitchFamily="34" charset="0"/>
              </a:rPr>
              <a:t>ALI:</a:t>
            </a:r>
          </a:p>
          <a:p>
            <a:pPr marL="342900" lvl="0" indent="-342900" algn="just">
              <a:lnSpc>
                <a:spcPct val="115000"/>
              </a:lnSpc>
              <a:buFont typeface="+mj-lt"/>
              <a:buAutoNum type="arabicParenR"/>
            </a:pPr>
            <a:r>
              <a:rPr lang="hr-HR" sz="1800" b="1" u="sng" dirty="0">
                <a:effectLst/>
                <a:latin typeface="Calibri" panose="020F0502020204030204" pitchFamily="34" charset="0"/>
                <a:ea typeface="MS Mincho" panose="02020609040205080304" pitchFamily="49" charset="-128"/>
                <a:cs typeface="Arial" panose="020B0604020202020204" pitchFamily="34" charset="0"/>
              </a:rPr>
              <a:t>u okviru projektnog </a:t>
            </a:r>
            <a:r>
              <a:rPr lang="hr-HR" sz="1800" b="1" u="sng" dirty="0" err="1">
                <a:effectLst/>
                <a:latin typeface="Calibri" panose="020F0502020204030204" pitchFamily="34" charset="0"/>
                <a:ea typeface="MS Mincho" panose="02020609040205080304" pitchFamily="49" charset="-128"/>
                <a:cs typeface="Arial" panose="020B0604020202020204" pitchFamily="34" charset="0"/>
              </a:rPr>
              <a:t>reporta</a:t>
            </a:r>
            <a:r>
              <a:rPr lang="hr-HR" sz="1800" b="1" u="sng" dirty="0">
                <a:effectLst/>
                <a:latin typeface="Calibri" panose="020F0502020204030204" pitchFamily="34" charset="0"/>
                <a:ea typeface="MS Mincho" panose="02020609040205080304" pitchFamily="49" charset="-128"/>
                <a:cs typeface="Arial" panose="020B0604020202020204" pitchFamily="34" charset="0"/>
              </a:rPr>
              <a:t> će JS pratiti da li su planirana putovanja izvršena kroz kontrolu napretka aktivnosti/</a:t>
            </a:r>
            <a:r>
              <a:rPr lang="hr-HR" sz="1800" b="1" u="sng" dirty="0" err="1">
                <a:effectLst/>
                <a:latin typeface="Calibri" panose="020F0502020204030204" pitchFamily="34" charset="0"/>
                <a:ea typeface="MS Mincho" panose="02020609040205080304" pitchFamily="49" charset="-128"/>
                <a:cs typeface="Arial" panose="020B0604020202020204" pitchFamily="34" charset="0"/>
              </a:rPr>
              <a:t>deliverable</a:t>
            </a:r>
            <a:r>
              <a:rPr lang="hr-HR" sz="1800" b="1" u="sng" dirty="0">
                <a:effectLst/>
                <a:latin typeface="Calibri" panose="020F0502020204030204" pitchFamily="34" charset="0"/>
                <a:ea typeface="MS Mincho" panose="02020609040205080304" pitchFamily="49" charset="-128"/>
                <a:cs typeface="Arial" panose="020B0604020202020204" pitchFamily="34" charset="0"/>
              </a:rPr>
              <a:t>-a/outputa</a:t>
            </a:r>
          </a:p>
          <a:p>
            <a:pPr marL="342900" marR="0" lvl="0" indent="-342900" algn="just" defTabSz="914400" rtl="0" eaLnBrk="1" fontAlgn="auto" latinLnBrk="0" hangingPunct="1">
              <a:lnSpc>
                <a:spcPct val="115000"/>
              </a:lnSpc>
              <a:spcBef>
                <a:spcPts val="0"/>
              </a:spcBef>
              <a:spcAft>
                <a:spcPts val="0"/>
              </a:spcAft>
              <a:buClrTx/>
              <a:buSzTx/>
              <a:buFont typeface="+mj-lt"/>
              <a:buAutoNum type="arabicParenR"/>
              <a:tabLst/>
              <a:defRPr/>
            </a:pPr>
            <a:r>
              <a:rPr lang="hr-HR" sz="1800" b="1" u="sng" dirty="0"/>
              <a:t>PP/LP mora pratiti relevantna nacionalna/interna pravila vezano za putovanja </a:t>
            </a:r>
          </a:p>
          <a:p>
            <a:pPr marL="342900" lvl="0" indent="-342900" algn="just">
              <a:lnSpc>
                <a:spcPct val="115000"/>
              </a:lnSpc>
              <a:buFont typeface="+mj-lt"/>
              <a:buAutoNum type="arabicParenR"/>
            </a:pPr>
            <a:endParaRPr lang="hr-HR" sz="1800" b="1" u="sng" dirty="0">
              <a:effectLst/>
              <a:latin typeface="Calibri" panose="020F0502020204030204" pitchFamily="34" charset="0"/>
              <a:ea typeface="MS Mincho" panose="02020609040205080304" pitchFamily="49" charset="-128"/>
              <a:cs typeface="Arial" panose="020B0604020202020204" pitchFamily="34" charset="0"/>
            </a:endParaRPr>
          </a:p>
          <a:p>
            <a:pPr marL="0" lvl="0" indent="0" algn="just">
              <a:lnSpc>
                <a:spcPct val="115000"/>
              </a:lnSpc>
              <a:buFont typeface="+mj-lt"/>
              <a:buNone/>
            </a:pPr>
            <a:endParaRPr lang="hr-HR" sz="1800" b="0" u="sng" dirty="0">
              <a:effectLst/>
              <a:latin typeface="Calibri" panose="020F050202020403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sz="1800" u="sng" dirty="0"/>
              <a:t>Putni troškovi i troškovi smještaja vanjskih stručnjaka i pružatelja usluga (uključujući govornike, voditelje, nastavnike, dionike itd.) koji sudjeluju na projektu ne mogu se uključiti u ovu kategoriju troškova</a:t>
            </a:r>
            <a:r>
              <a:rPr lang="hr-HR" sz="1800" dirty="0"/>
              <a:t>; moraju se prijaviti kao troškovi vanjske ekspertize i usluga; </a:t>
            </a:r>
            <a:r>
              <a:rPr kumimoji="0" lang="hr-HR" sz="1800" i="0" u="none" strike="noStrike" kern="1200" cap="none" spc="0" normalizeH="0" baseline="0" noProof="0" dirty="0">
                <a:ln>
                  <a:noFill/>
                </a:ln>
                <a:solidFill>
                  <a:srgbClr val="2F5597"/>
                </a:solidFill>
                <a:effectLst/>
                <a:uLnTx/>
                <a:uFillTx/>
                <a:latin typeface="Calibri" panose="020F0502020204030204"/>
                <a:ea typeface="+mn-ea"/>
                <a:cs typeface="+mn-cs"/>
              </a:rPr>
              <a:t>Ako prijavljeni izravni troškovi osoblja nisu u cijelosti prihvatljivi, iznos troškova putovanja i smještaja proporcionalno se umanjuje (u okviru obje SCO)! </a:t>
            </a:r>
          </a:p>
          <a:p>
            <a:pPr marL="0" indent="0">
              <a:buFont typeface="Arial" panose="020B0604020202020204" pitchFamily="34" charset="0"/>
              <a:buNone/>
            </a:pPr>
            <a:endParaRPr lang="hr-HR" sz="18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B35A778E-6332-4893-80FC-51D3DECD624C}" type="slidenum">
              <a:rPr lang="hr-HR" smtClean="0"/>
              <a:t>47</a:t>
            </a:fld>
            <a:endParaRPr lang="hr-HR"/>
          </a:p>
        </p:txBody>
      </p:sp>
    </p:spTree>
    <p:extLst>
      <p:ext uri="{BB962C8B-B14F-4D97-AF65-F5344CB8AC3E}">
        <p14:creationId xmlns:p14="http://schemas.microsoft.com/office/powerpoint/2010/main" val="26493715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hr-HR" dirty="0"/>
              <a:t>Uključuje troškove podugovaranja vanjskih stručnjaka za različite ekspertize nužne za provedbu projekta, a koje projektni tim sam ne može odraditi. To mogu biti troškovi: studije ili ankete, treninzi; prijevodi; razvoj IT sustava i web stranica, promocija, komunikacija, promidžba, organizacija događaja(najam, catering); sudjelovanje u događajima (npr. kotizacija za registraciju); konzultantske i računovodstvene usluge; putovanja i smještaj za vanjske stručnjake, govornike, dionike; druge specifične ekspertize (npr. IT konzultanti, publikacije, procjene utjecaja na okoliš, projektiranje i sl. Vanjska ekspertiza i usluge pokrivaju troškove koji se plaćaju na temelju ugovora i na temelju računa/zahtjeva za naknadu vanjskim stručnjacima i pružateljima usluga ugovorenih za obavljanje određenih zadataka ili aktivnosti povezanih s provedbom operacije. Za ovu kategoriju troška potrebno je obavezno provesti postupak javne nabave (kad je planiran kao realni trošak u okviru SCO 1) - Svaka PP odgovoran je osigurati poštivanje važećih pravila i načela javne nabave. Ugovaranje zaposlenika institucije projektnog partnera za obavljanje vanjskih usluga uz financijsku naknadu u okviru partnerstva na ISTOM projektu nije dozvoljeno! Plaćanje predujmova vanjskim pružateljima usluga načelno su prihvatljiva </a:t>
            </a:r>
            <a:r>
              <a:rPr lang="hr-HR" u="sng" dirty="0"/>
              <a:t>ako su u skladu s važećim pravilima javne nabave </a:t>
            </a:r>
            <a:r>
              <a:rPr lang="hr-HR" dirty="0"/>
              <a:t>i ako je tako naznačeno u ugovoru. ALI - predujmove plaćene vanjskom pružatelju usluga </a:t>
            </a:r>
            <a:r>
              <a:rPr lang="hr-HR" b="1" dirty="0"/>
              <a:t>u punom iznosu ugovora </a:t>
            </a:r>
            <a:r>
              <a:rPr lang="hr-HR" dirty="0"/>
              <a:t>nije moguće potraživati ​​bez dokaza o isporuci usluge!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b="1" dirty="0"/>
              <a:t>Podugovaranje nevladinih/neprofitnih organizacija/organizacija civilnog društva nije dopušteno</a:t>
            </a:r>
            <a:r>
              <a:rPr lang="hr-HR" dirty="0"/>
              <a:t>, osim u posebnim okolnostima (npr. kada određena organizacija ima isključivo pravo pružanja određene usluge na određenom području).</a:t>
            </a:r>
            <a:endParaRPr kumimoji="0" lang="hr-HR" sz="1200" i="0" u="none" strike="noStrike" kern="1200" cap="none" spc="0" normalizeH="0" baseline="0" noProof="0" dirty="0">
              <a:ln>
                <a:noFill/>
              </a:ln>
              <a:solidFill>
                <a:srgbClr val="2F5597"/>
              </a:solidFill>
              <a:effectLst/>
              <a:uLnTx/>
              <a:uFillTx/>
              <a:latin typeface="+mn-lt"/>
              <a:ea typeface="+mn-ea"/>
              <a:cs typeface="+mn-cs"/>
            </a:endParaRPr>
          </a:p>
          <a:p>
            <a:pPr marL="0" indent="0">
              <a:buFont typeface="Arial" panose="020B0604020202020204" pitchFamily="34" charset="0"/>
              <a:buNone/>
            </a:pPr>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48</a:t>
            </a:fld>
            <a:endParaRPr lang="hr-HR"/>
          </a:p>
        </p:txBody>
      </p:sp>
    </p:spTree>
    <p:extLst>
      <p:ext uri="{BB962C8B-B14F-4D97-AF65-F5344CB8AC3E}">
        <p14:creationId xmlns:p14="http://schemas.microsoft.com/office/powerpoint/2010/main" val="35586203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hr-HR" dirty="0"/>
              <a:t>U okviru SCO 2, kao dio fiksne stope do 40 % izravnih (stvarnih) troškova osoblja -  nije potrebno dostavljati popratnu dokumentaciju za ovu kategoriju troškova!</a:t>
            </a:r>
          </a:p>
          <a:p>
            <a:pPr marL="0" indent="0">
              <a:buFont typeface="Arial" panose="020B0604020202020204" pitchFamily="34" charset="0"/>
              <a:buNone/>
            </a:pPr>
            <a:r>
              <a:rPr lang="hr-HR" sz="1200" b="1" u="sng" dirty="0">
                <a:effectLst/>
                <a:latin typeface="Calibri" panose="020F0502020204030204" pitchFamily="34" charset="0"/>
                <a:ea typeface="MS Mincho" panose="02020609040205080304" pitchFamily="49" charset="-128"/>
                <a:cs typeface="Arial" panose="020B0604020202020204" pitchFamily="34" charset="0"/>
              </a:rPr>
              <a:t>ALI:</a:t>
            </a:r>
          </a:p>
          <a:p>
            <a:pPr marL="228600" indent="-228600">
              <a:buFont typeface="Arial" panose="020B0604020202020204" pitchFamily="34" charset="0"/>
              <a:buAutoNum type="arabicParenR"/>
            </a:pPr>
            <a:r>
              <a:rPr lang="hr-HR" sz="1200" b="1" u="sng" dirty="0">
                <a:effectLst/>
                <a:latin typeface="Calibri" panose="020F0502020204030204" pitchFamily="34" charset="0"/>
                <a:ea typeface="MS Mincho" panose="02020609040205080304" pitchFamily="49" charset="-128"/>
                <a:cs typeface="Arial" panose="020B0604020202020204" pitchFamily="34" charset="0"/>
              </a:rPr>
              <a:t>u okviru projektnog </a:t>
            </a:r>
            <a:r>
              <a:rPr lang="hr-HR" sz="1200" b="1" u="sng" dirty="0" err="1">
                <a:effectLst/>
                <a:latin typeface="Calibri" panose="020F0502020204030204" pitchFamily="34" charset="0"/>
                <a:ea typeface="MS Mincho" panose="02020609040205080304" pitchFamily="49" charset="-128"/>
                <a:cs typeface="Arial" panose="020B0604020202020204" pitchFamily="34" charset="0"/>
              </a:rPr>
              <a:t>reporta</a:t>
            </a:r>
            <a:r>
              <a:rPr lang="hr-HR" sz="1200" b="1" u="sng" dirty="0">
                <a:effectLst/>
                <a:latin typeface="Calibri" panose="020F0502020204030204" pitchFamily="34" charset="0"/>
                <a:ea typeface="MS Mincho" panose="02020609040205080304" pitchFamily="49" charset="-128"/>
                <a:cs typeface="Arial" panose="020B0604020202020204" pitchFamily="34" charset="0"/>
              </a:rPr>
              <a:t> će JS pratiti da li su planirane usluge izvršene kroz kontrolu napretka aktivnosti/</a:t>
            </a:r>
            <a:r>
              <a:rPr lang="hr-HR" sz="1200" b="1" u="sng" dirty="0" err="1">
                <a:effectLst/>
                <a:latin typeface="Calibri" panose="020F0502020204030204" pitchFamily="34" charset="0"/>
                <a:ea typeface="MS Mincho" panose="02020609040205080304" pitchFamily="49" charset="-128"/>
                <a:cs typeface="Arial" panose="020B0604020202020204" pitchFamily="34" charset="0"/>
              </a:rPr>
              <a:t>deliverable</a:t>
            </a:r>
            <a:r>
              <a:rPr lang="hr-HR" sz="1200" b="1" u="sng" dirty="0">
                <a:effectLst/>
                <a:latin typeface="Calibri" panose="020F0502020204030204" pitchFamily="34" charset="0"/>
                <a:ea typeface="MS Mincho" panose="02020609040205080304" pitchFamily="49" charset="-128"/>
                <a:cs typeface="Arial" panose="020B0604020202020204" pitchFamily="34" charset="0"/>
              </a:rPr>
              <a:t>-a/outputa</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arenR"/>
              <a:tabLst/>
              <a:defRPr/>
            </a:pPr>
            <a:r>
              <a:rPr lang="hr-HR" b="1" u="sng" dirty="0"/>
              <a:t>PP/LP je mora pri nabavi usluga pratiti relevantne postupke JN</a:t>
            </a:r>
          </a:p>
          <a:p>
            <a:pPr marL="0" indent="0">
              <a:buFont typeface="Arial" panose="020B0604020202020204" pitchFamily="34" charset="0"/>
              <a:buNone/>
            </a:pPr>
            <a:r>
              <a:rPr lang="hr-HR" dirty="0"/>
              <a:t> </a:t>
            </a:r>
          </a:p>
          <a:p>
            <a:pPr marL="0" indent="0">
              <a:buFont typeface="Arial" panose="020B0604020202020204" pitchFamily="34" charset="0"/>
              <a:buNone/>
            </a:pPr>
            <a:endParaRPr lang="hr-HR" dirty="0"/>
          </a:p>
          <a:p>
            <a:pPr marL="0" indent="0">
              <a:buFont typeface="Arial" panose="020B0604020202020204" pitchFamily="34" charset="0"/>
              <a:buNone/>
            </a:pPr>
            <a:r>
              <a:rPr lang="hr-HR" dirty="0"/>
              <a:t>U okviru opcije SCO 1 (kad su vanjske usluge planirane kao stvaran / realan trošak) potrebno je dostaviti svu popratnu dokumentaciju: 1. Kompletna dokumentacija javne nabave; 2.Ugovor ili narudžbenica (za vrijednosti za koje nije obvezno sklapanje ugovora)((Ugovor treba imati jasnu referencu na projekt (akronim) i Program; Za stručnjake plaćene po danu/satu potrebno je navesti cijenu po danu/satu te broj ugovorenih dana/sati kao i ukupan iznos ugovora)); 3.Račun, zahtjev za plaćanje/nadoknadu ili dokument jednake vrijednosti s nazivom Programa i projekta (akronim) te opisom pruženih usluga sukladno ugovoru (Za stručnjake koji su plaćeni po satu/danu, račun ili dokument jednake vrijednosti treba sadržavati kvantitativne informacije o naplaćenim satima/danima, cijenu po jedinici vremena i ukupnu cijenu.</a:t>
            </a:r>
          </a:p>
          <a:p>
            <a:pPr marL="0" indent="0">
              <a:buFont typeface="Arial" panose="020B0604020202020204" pitchFamily="34" charset="0"/>
              <a:buNone/>
            </a:pPr>
            <a:endParaRPr lang="hr-HR" dirty="0"/>
          </a:p>
          <a:p>
            <a:pPr marL="0" indent="0">
              <a:buFont typeface="Arial" panose="020B0604020202020204" pitchFamily="34" charset="0"/>
              <a:buNone/>
            </a:pPr>
            <a:endParaRPr lang="hr-HR" dirty="0"/>
          </a:p>
          <a:p>
            <a:pPr marL="0" indent="0">
              <a:buFont typeface="Arial" panose="020B0604020202020204" pitchFamily="34" charset="0"/>
              <a:buNone/>
            </a:pPr>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49</a:t>
            </a:fld>
            <a:endParaRPr lang="hr-HR"/>
          </a:p>
        </p:txBody>
      </p:sp>
    </p:spTree>
    <p:extLst>
      <p:ext uri="{BB962C8B-B14F-4D97-AF65-F5344CB8AC3E}">
        <p14:creationId xmlns:p14="http://schemas.microsoft.com/office/powerpoint/2010/main" val="376330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hr-HR" dirty="0"/>
              <a:t>4. Dokaz plaćanja (npr. bankovni izvod); 5. Obračun doprinosa i poreza sukladno pripadajućoj vrsti ugovora (JOPPD obrazac), ukoliko je primjenjivo.6. U slučaju troškova putovanja i smještaja vanjskih stručnjaka: računi ili dokumenti jednake vrijednosti (hotelski računi, autobusne, avionske karte itd.) uključujući dokaze plaćanja (npr. bankovni izvodi) i dokaz o povratu (troškovi unaprijed financirani od strane stručnjaka). Dokaz o njihovom sudjelovanju (npr. potpisani popis sudionika) također treba dostaviti u skladu s onim što je obvezno prema nacionalnim / institucionalnim pravilima PP-a. 7. Dokaz o provedenim aktivnostima (npr. studije, promotivni materijali i sl.; ili ako se radi o događajima: dnevni red, lista sudionika, foto dokumentacija, i sl.), uključujući dokaze vidljivosti (gdje je primjenjivo). NAPOMENA: Svaka promjena ugovora treba biti dokumentirana i dostavljena u sklopu izvještajnog perioda u kojem je promjena nastala.</a:t>
            </a:r>
          </a:p>
          <a:p>
            <a:pPr marL="0" indent="0">
              <a:buFont typeface="Arial" panose="020B0604020202020204" pitchFamily="34" charset="0"/>
              <a:buNone/>
            </a:pPr>
            <a:endParaRPr lang="hr-HR" dirty="0"/>
          </a:p>
          <a:p>
            <a:pPr marL="0" indent="0">
              <a:buFont typeface="Arial" panose="020B0604020202020204" pitchFamily="34" charset="0"/>
              <a:buNone/>
            </a:pPr>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50</a:t>
            </a:fld>
            <a:endParaRPr lang="hr-HR"/>
          </a:p>
        </p:txBody>
      </p:sp>
    </p:spTree>
    <p:extLst>
      <p:ext uri="{BB962C8B-B14F-4D97-AF65-F5344CB8AC3E}">
        <p14:creationId xmlns:p14="http://schemas.microsoft.com/office/powerpoint/2010/main" val="11702529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hr-HR" baseline="0" dirty="0"/>
          </a:p>
          <a:p>
            <a:pPr marL="342900" indent="-342900">
              <a:buFont typeface="Arial" panose="020B0604020202020204" pitchFamily="34" charset="0"/>
              <a:buChar char="•"/>
            </a:pPr>
            <a:r>
              <a:rPr lang="hr-HR" sz="1200" b="0" dirty="0">
                <a:latin typeface="+mn-lt"/>
              </a:rPr>
              <a:t>P</a:t>
            </a:r>
            <a:r>
              <a:rPr lang="en-US" sz="1200" b="0" dirty="0" err="1">
                <a:latin typeface="+mn-lt"/>
              </a:rPr>
              <a:t>rihvatljiv</a:t>
            </a:r>
            <a:r>
              <a:rPr lang="en-US" sz="1200" b="0" dirty="0">
                <a:latin typeface="+mn-lt"/>
              </a:rPr>
              <a:t> </a:t>
            </a:r>
            <a:r>
              <a:rPr lang="en-US" sz="1200" b="0" dirty="0" err="1">
                <a:latin typeface="+mn-lt"/>
              </a:rPr>
              <a:t>trošak</a:t>
            </a:r>
            <a:r>
              <a:rPr lang="en-US" sz="1200" b="0" dirty="0">
                <a:latin typeface="+mn-lt"/>
              </a:rPr>
              <a:t> je </a:t>
            </a:r>
            <a:r>
              <a:rPr lang="en-US" sz="1200" b="0" dirty="0" err="1">
                <a:latin typeface="+mn-lt"/>
              </a:rPr>
              <a:t>nabavna</a:t>
            </a:r>
            <a:r>
              <a:rPr lang="en-US" sz="1200" b="0" dirty="0">
                <a:latin typeface="+mn-lt"/>
              </a:rPr>
              <a:t> </a:t>
            </a:r>
            <a:r>
              <a:rPr lang="en-US" sz="1200" b="0" dirty="0" err="1">
                <a:latin typeface="+mn-lt"/>
              </a:rPr>
              <a:t>vrijednost</a:t>
            </a:r>
            <a:r>
              <a:rPr lang="en-US" sz="1200" b="0" dirty="0">
                <a:latin typeface="+mn-lt"/>
              </a:rPr>
              <a:t> </a:t>
            </a:r>
            <a:r>
              <a:rPr lang="en-US" sz="1200" b="0" dirty="0" err="1">
                <a:latin typeface="+mn-lt"/>
              </a:rPr>
              <a:t>opreme</a:t>
            </a:r>
            <a:r>
              <a:rPr lang="en-US" sz="1200" b="0" dirty="0">
                <a:latin typeface="+mn-lt"/>
              </a:rPr>
              <a:t>, </a:t>
            </a:r>
            <a:r>
              <a:rPr lang="en-US" sz="1200" b="0" dirty="0" err="1">
                <a:latin typeface="+mn-lt"/>
              </a:rPr>
              <a:t>trošak</a:t>
            </a:r>
            <a:r>
              <a:rPr lang="en-US" sz="1200" b="0" dirty="0">
                <a:latin typeface="+mn-lt"/>
              </a:rPr>
              <a:t> </a:t>
            </a:r>
            <a:r>
              <a:rPr lang="en-US" sz="1200" b="0" dirty="0" err="1">
                <a:latin typeface="+mn-lt"/>
              </a:rPr>
              <a:t>najma</a:t>
            </a:r>
            <a:r>
              <a:rPr lang="en-US" sz="1200" b="0" dirty="0">
                <a:latin typeface="+mn-lt"/>
              </a:rPr>
              <a:t> </a:t>
            </a:r>
            <a:r>
              <a:rPr lang="en-US" sz="1200" b="0" dirty="0" err="1">
                <a:latin typeface="+mn-lt"/>
              </a:rPr>
              <a:t>te</a:t>
            </a:r>
            <a:r>
              <a:rPr lang="en-US" sz="1200" b="0" dirty="0">
                <a:latin typeface="+mn-lt"/>
              </a:rPr>
              <a:t> </a:t>
            </a:r>
            <a:r>
              <a:rPr lang="en-US" sz="1200" b="0" dirty="0" err="1">
                <a:latin typeface="+mn-lt"/>
              </a:rPr>
              <a:t>trošak</a:t>
            </a:r>
            <a:r>
              <a:rPr lang="en-US" sz="1200" b="0" dirty="0">
                <a:latin typeface="+mn-lt"/>
              </a:rPr>
              <a:t> </a:t>
            </a:r>
            <a:r>
              <a:rPr lang="en-US" sz="1200" b="0" dirty="0" err="1">
                <a:latin typeface="+mn-lt"/>
              </a:rPr>
              <a:t>zakupa</a:t>
            </a:r>
            <a:r>
              <a:rPr lang="hr-HR" sz="1200" b="0" dirty="0">
                <a:latin typeface="+mn-lt"/>
              </a:rPr>
              <a:t> </a:t>
            </a:r>
            <a:r>
              <a:rPr lang="en-US" sz="1200" b="0" dirty="0">
                <a:latin typeface="+mn-lt"/>
              </a:rPr>
              <a:t>(</a:t>
            </a:r>
            <a:r>
              <a:rPr lang="en-US" sz="1200" b="0" dirty="0" err="1">
                <a:latin typeface="+mn-lt"/>
              </a:rPr>
              <a:t>leasinga</a:t>
            </a:r>
            <a:r>
              <a:rPr lang="en-US" sz="1200" b="0" dirty="0">
                <a:latin typeface="+mn-lt"/>
              </a:rPr>
              <a:t>)</a:t>
            </a:r>
            <a:r>
              <a:rPr lang="hr-HR" sz="1200" b="0" dirty="0">
                <a:latin typeface="+mn-lt"/>
              </a:rPr>
              <a:t> </a:t>
            </a:r>
            <a:r>
              <a:rPr lang="en-US" sz="1200" b="0" dirty="0" err="1">
                <a:latin typeface="+mn-lt"/>
              </a:rPr>
              <a:t>opreme</a:t>
            </a:r>
            <a:r>
              <a:rPr lang="en-US" sz="1200" b="0" dirty="0">
                <a:latin typeface="+mn-lt"/>
              </a:rPr>
              <a:t>. </a:t>
            </a:r>
            <a:r>
              <a:rPr lang="hr-HR" sz="1200" dirty="0">
                <a:latin typeface="+mn-lt"/>
              </a:rPr>
              <a:t>O</a:t>
            </a:r>
            <a:r>
              <a:rPr lang="en-US" sz="1200" dirty="0" err="1">
                <a:latin typeface="+mn-lt"/>
              </a:rPr>
              <a:t>prema</a:t>
            </a:r>
            <a:r>
              <a:rPr lang="en-US" sz="1200" dirty="0">
                <a:latin typeface="+mn-lt"/>
              </a:rPr>
              <a:t> </a:t>
            </a:r>
            <a:r>
              <a:rPr lang="hr-HR" sz="1200" dirty="0">
                <a:latin typeface="+mn-lt"/>
              </a:rPr>
              <a:t>mora biti </a:t>
            </a:r>
            <a:r>
              <a:rPr lang="en-US" sz="1200" dirty="0" err="1">
                <a:latin typeface="+mn-lt"/>
              </a:rPr>
              <a:t>nužna</a:t>
            </a:r>
            <a:r>
              <a:rPr lang="en-US" sz="1200" dirty="0">
                <a:latin typeface="+mn-lt"/>
              </a:rPr>
              <a:t> za </a:t>
            </a:r>
            <a:r>
              <a:rPr lang="en-US" sz="1200" dirty="0" err="1">
                <a:latin typeface="+mn-lt"/>
              </a:rPr>
              <a:t>implementaciju</a:t>
            </a:r>
            <a:r>
              <a:rPr lang="en-US" sz="1200" dirty="0">
                <a:latin typeface="+mn-lt"/>
              </a:rPr>
              <a:t> </a:t>
            </a:r>
            <a:r>
              <a:rPr lang="en-US" sz="1200" dirty="0" err="1">
                <a:latin typeface="+mn-lt"/>
              </a:rPr>
              <a:t>projekta</a:t>
            </a:r>
            <a:r>
              <a:rPr lang="hr-HR" sz="1200" dirty="0">
                <a:latin typeface="+mn-lt"/>
              </a:rPr>
              <a:t> kako bi trošak bio prihvatljiv. </a:t>
            </a:r>
          </a:p>
          <a:p>
            <a:pPr marL="342900" indent="-342900">
              <a:buFont typeface="Arial" panose="020B0604020202020204" pitchFamily="34" charset="0"/>
              <a:buChar char="•"/>
            </a:pPr>
            <a:r>
              <a:rPr lang="hr-HR" dirty="0"/>
              <a:t>Prihvatljivi izdaci za opremu ograničeni su na sljedeće: uredska oprema; IT hardver i softver; namještaj i oprema; laboratorijska oprema; strojevi i instrumenti; alati ili uređaji; vozila; druga specifična oprema potrebnu za rad (npr. mjerni instrumenti, izložbena oprema, rezervni dijelovi, potrošni materijal potreban za provedbu aktivnosti i sl.).</a:t>
            </a:r>
          </a:p>
          <a:p>
            <a:pPr marL="342900" indent="-342900">
              <a:buFont typeface="Arial" panose="020B0604020202020204" pitchFamily="34" charset="0"/>
              <a:buChar char="•"/>
            </a:pPr>
            <a:r>
              <a:rPr lang="hr-HR" dirty="0"/>
              <a:t>Troškovi opreme su prihvatljivi ako su relevantni za provedbu projekta! Opremu za opću (uredsku) uporabu potrebno je kupiti u početnoj fazi razdoblja provedbe ili kasnije u opravdanim slučajevima. Nije dopušteno dvostruko financiranje ; Svi troškovi opreme podliježu važećim pravilima javne nabave i svaka partnerska organizacija odgovorna je osigurati poštivanje pravila i načela javne nabave. Korisnici moraju osigurati vidljivost opreme koja se koristi za provedbu operacije u skladu s pravilima vidljivosti Programa; Predujmovi mogu biti prihvatljivi ako su u skladu s važećim pravilima javne nabave i ako su navedeni u ugovoru. Međutim, predujam plaćen dobavljaču opreme u punom iznosu ugovora nije moguće potraživati ​​bez dokaza o isporuci usluge; Prijenos vlasništva (ako je primjenjivo) mora se provesti u skladu s važećim nacionalnim pravilima, tj. postupak povezan s prijenosom vlasništva nad opremom mora se jasno pratiti tijekom provedbe operacije (npr. dokazati u računovodstvenim evidencijama uključenih partnera/ciljnih skupina ili u registrima inventara) jer to može biti predmet provjere od strane Programskih tijela. Kupljena oprema mora se koristiti u svrhe od javnog interesa ako se prenosi relevantnoj ciljnoj skupini.</a:t>
            </a:r>
          </a:p>
        </p:txBody>
      </p:sp>
      <p:sp>
        <p:nvSpPr>
          <p:cNvPr id="4" name="Slide Number Placeholder 3"/>
          <p:cNvSpPr>
            <a:spLocks noGrp="1"/>
          </p:cNvSpPr>
          <p:nvPr>
            <p:ph type="sldNum" sz="quarter" idx="5"/>
          </p:nvPr>
        </p:nvSpPr>
        <p:spPr/>
        <p:txBody>
          <a:bodyPr/>
          <a:lstStyle/>
          <a:p>
            <a:fld id="{B35A778E-6332-4893-80FC-51D3DECD624C}" type="slidenum">
              <a:rPr lang="hr-HR" smtClean="0"/>
              <a:t>51</a:t>
            </a:fld>
            <a:endParaRPr lang="hr-HR"/>
          </a:p>
        </p:txBody>
      </p:sp>
    </p:spTree>
    <p:extLst>
      <p:ext uri="{BB962C8B-B14F-4D97-AF65-F5344CB8AC3E}">
        <p14:creationId xmlns:p14="http://schemas.microsoft.com/office/powerpoint/2010/main" val="29000892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hr-HR"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vi-VN" sz="1200" b="0" dirty="0">
                <a:solidFill>
                  <a:schemeClr val="accent1">
                    <a:lumMod val="75000"/>
                  </a:schemeClr>
                </a:solidFill>
                <a:latin typeface="Calibri" panose="020F0502020204030204" pitchFamily="34" charset="0"/>
                <a:ea typeface="+mn-ea"/>
                <a:cs typeface="Calibri" panose="020F0502020204030204" pitchFamily="34" charset="0"/>
              </a:rPr>
              <a:t>Troškovi unajmljene ili iznajmljene opreme</a:t>
            </a:r>
            <a:r>
              <a:rPr lang="hr-HR" sz="1200" b="0" dirty="0">
                <a:solidFill>
                  <a:schemeClr val="accent1">
                    <a:lumMod val="75000"/>
                  </a:schemeClr>
                </a:solidFill>
                <a:latin typeface="Calibri" panose="020F0502020204030204" pitchFamily="34" charset="0"/>
                <a:ea typeface="+mn-ea"/>
                <a:cs typeface="Calibri" panose="020F0502020204030204" pitchFamily="34" charset="0"/>
              </a:rPr>
              <a:t>  - p</a:t>
            </a:r>
            <a:r>
              <a:rPr lang="vi-VN" sz="1200" b="0" dirty="0">
                <a:solidFill>
                  <a:schemeClr val="accent1">
                    <a:lumMod val="75000"/>
                  </a:schemeClr>
                </a:solidFill>
                <a:latin typeface="Calibri" panose="020F0502020204030204" pitchFamily="34" charset="0"/>
                <a:ea typeface="+mn-ea"/>
                <a:cs typeface="Calibri" panose="020F0502020204030204" pitchFamily="34" charset="0"/>
              </a:rPr>
              <a:t>rihvatljivi u potpunosti ako se oprema koristi </a:t>
            </a:r>
            <a:r>
              <a:rPr lang="vi-VN" sz="1200" dirty="0">
                <a:solidFill>
                  <a:schemeClr val="accent1">
                    <a:lumMod val="75000"/>
                  </a:schemeClr>
                </a:solidFill>
                <a:latin typeface="Calibri" panose="020F0502020204030204" pitchFamily="34" charset="0"/>
                <a:ea typeface="+mn-ea"/>
                <a:cs typeface="Calibri" panose="020F0502020204030204" pitchFamily="34" charset="0"/>
              </a:rPr>
              <a:t>100% za implementaciju projekta</a:t>
            </a:r>
            <a:r>
              <a:rPr lang="vi-VN" sz="1200" b="0" dirty="0">
                <a:solidFill>
                  <a:schemeClr val="accent1">
                    <a:lumMod val="75000"/>
                  </a:schemeClr>
                </a:solidFill>
                <a:latin typeface="Calibri" panose="020F0502020204030204" pitchFamily="34" charset="0"/>
                <a:ea typeface="+mn-ea"/>
                <a:cs typeface="Calibri" panose="020F0502020204030204" pitchFamily="34" charset="0"/>
              </a:rPr>
              <a:t>. </a:t>
            </a:r>
            <a:r>
              <a:rPr lang="vi-VN" sz="1200" dirty="0">
                <a:solidFill>
                  <a:schemeClr val="accent1">
                    <a:lumMod val="75000"/>
                  </a:schemeClr>
                </a:solidFill>
                <a:latin typeface="Calibri" panose="020F0502020204030204" pitchFamily="34" charset="0"/>
                <a:ea typeface="+mn-ea"/>
                <a:cs typeface="Calibri" panose="020F0502020204030204" pitchFamily="34" charset="0"/>
              </a:rPr>
              <a:t>Ako se oprema koristi samo u određenom razdoblju, troškovi prihvatljivi samo za to razdoblje</a:t>
            </a:r>
            <a:r>
              <a:rPr lang="hr-HR" sz="1200" dirty="0">
                <a:solidFill>
                  <a:schemeClr val="accent1">
                    <a:lumMod val="75000"/>
                  </a:schemeClr>
                </a:solidFill>
                <a:latin typeface="Calibri" panose="020F0502020204030204" pitchFamily="34" charset="0"/>
                <a:ea typeface="+mn-ea"/>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sz="1200" dirty="0">
              <a:solidFill>
                <a:schemeClr val="accent1">
                  <a:lumMod val="75000"/>
                </a:schemeClr>
              </a:solidFill>
              <a:latin typeface="Calibri" panose="020F0502020204030204" pitchFamily="34" charset="0"/>
              <a:ea typeface="+mn-ea"/>
              <a:cs typeface="Calibri" panose="020F0502020204030204" pitchFamily="34" charset="0"/>
            </a:endParaRPr>
          </a:p>
          <a:p>
            <a:pPr marL="0" indent="0">
              <a:buFont typeface="Arial" panose="020B0604020202020204" pitchFamily="34" charset="0"/>
              <a:buNone/>
            </a:pPr>
            <a:r>
              <a:rPr lang="hr-HR" dirty="0"/>
              <a:t>Novost u 21-27 perspektivi na našem Programu – Prihvatljivi su troškovi nabave rabljene opreme, ali uz zadovoljenje uvjeta – da ta oprema prvotno nije bila financirana  kroz neka EU sredstva (da nema dvostrukog financiranja); da cijena takve opreme odgovara tržišnim cijenama odnosno ne prelazi tržišnu cijenu, te da ima sve tehničke karakteristike potrebne za rad i u skladu je s važećim normama i standardima.</a:t>
            </a:r>
          </a:p>
          <a:p>
            <a:pPr marL="0" indent="0">
              <a:buFont typeface="Arial" panose="020B0604020202020204" pitchFamily="34" charset="0"/>
              <a:buNone/>
            </a:pPr>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52</a:t>
            </a:fld>
            <a:endParaRPr lang="hr-HR"/>
          </a:p>
        </p:txBody>
      </p:sp>
    </p:spTree>
    <p:extLst>
      <p:ext uri="{BB962C8B-B14F-4D97-AF65-F5344CB8AC3E}">
        <p14:creationId xmlns:p14="http://schemas.microsoft.com/office/powerpoint/2010/main" val="7281115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hr-HR" dirty="0"/>
              <a:t>U okviru SCO 2, kao dio fiksne stope do 40 % izravnih (stvarnih) troškova osoblja -  nije potrebno dostavljati popratnu dokumentaciju za ovu kategoriju troškova! </a:t>
            </a:r>
          </a:p>
          <a:p>
            <a:pPr marL="0" indent="0">
              <a:buFont typeface="Arial" panose="020B0604020202020204" pitchFamily="34" charset="0"/>
              <a:buNone/>
            </a:pPr>
            <a:r>
              <a:rPr lang="hr-HR" b="1" dirty="0"/>
              <a:t>ALI:</a:t>
            </a:r>
          </a:p>
          <a:p>
            <a:pPr marL="228600" indent="-228600">
              <a:buFont typeface="Arial" panose="020B0604020202020204" pitchFamily="34" charset="0"/>
              <a:buAutoNum type="arabicParenR"/>
            </a:pPr>
            <a:r>
              <a:rPr lang="hr-HR" b="1" u="sng" dirty="0"/>
              <a:t>u okviru projektnog </a:t>
            </a:r>
            <a:r>
              <a:rPr lang="hr-HR" b="1" u="sng" dirty="0" err="1"/>
              <a:t>reporta</a:t>
            </a:r>
            <a:r>
              <a:rPr lang="hr-HR" b="1" u="sng" dirty="0"/>
              <a:t> će JS pratiti da li je planirana oprema nabavljena i koristi se u predviđene svrhe kroz kontrolu napretka aktivnosti/</a:t>
            </a:r>
            <a:r>
              <a:rPr lang="hr-HR" b="1" u="sng" dirty="0" err="1"/>
              <a:t>deliverable</a:t>
            </a:r>
            <a:r>
              <a:rPr lang="hr-HR" b="1" u="sng" dirty="0"/>
              <a:t>-a/outputa</a:t>
            </a:r>
          </a:p>
          <a:p>
            <a:pPr marL="228600" indent="-228600">
              <a:buFont typeface="Arial" panose="020B0604020202020204" pitchFamily="34" charset="0"/>
              <a:buAutoNum type="arabicParenR"/>
            </a:pPr>
            <a:r>
              <a:rPr lang="hr-HR" b="1" u="sng" dirty="0"/>
              <a:t>PP/LP je mora pri nabavi opreme pratiti relevantne postupke JN</a:t>
            </a:r>
          </a:p>
          <a:p>
            <a:pPr marL="228600" indent="-228600">
              <a:buFont typeface="Arial" panose="020B0604020202020204" pitchFamily="34" charset="0"/>
              <a:buAutoNum type="arabicParenR"/>
            </a:pPr>
            <a:endParaRPr lang="hr-HR" b="1" dirty="0"/>
          </a:p>
          <a:p>
            <a:pPr marL="0" indent="0">
              <a:buFont typeface="Arial" panose="020B0604020202020204" pitchFamily="34" charset="0"/>
              <a:buNone/>
            </a:pPr>
            <a:endParaRPr lang="hr-HR" dirty="0"/>
          </a:p>
          <a:p>
            <a:pPr marL="0" indent="0">
              <a:buFont typeface="Arial" panose="020B0604020202020204" pitchFamily="34" charset="0"/>
              <a:buNone/>
            </a:pPr>
            <a:r>
              <a:rPr lang="hr-HR" dirty="0"/>
              <a:t>U okviru opcije SCO 1 (kad je oprema planirana kao stvaran / realan trošak) potrebno je dostaviti svu popratnu dokumentaciju: Kompletna dokumentacija javne nabave; Ugovor koji utvrđuje robu koja će se isporučiti i sve usluge povezane s instalacijom i/ili održavanjem robe/opreme ili narudžbenica (za vrijednosti za koje nije obvezno sklapanje ugovora); Račun ili dokument jednake vrijednosti s nazivom Programa i projekta (akronim); Dokaz plaćanja (npr. bankovni izvod); Dokaz o dostavi, instalaciji i stavljanju opreme u upotrebu (npr. dostavnica, foto dokumentacija, inventarna lista, zapisnik o stavljanju u upotrebu i sl.); Dokaz da je nabavljena oprema označena sukladno programskim zahtjevima vezanim uz vidljivost, informiranje i obavještavanje; Ispis/izvod iz materijalnih računovodstvenih evidencija/inventurna lista/popis imovine. NAPOMENA:  Svaka promjena ugovora treba biti dokumentirana i dostavljena u sklopu izvještajnog perioda u kojem je promjena nastala.</a:t>
            </a:r>
          </a:p>
          <a:p>
            <a:pPr marL="0" indent="0">
              <a:buFont typeface="Arial" panose="020B0604020202020204" pitchFamily="34" charset="0"/>
              <a:buNone/>
            </a:pPr>
            <a:endParaRPr lang="hr-HR" dirty="0"/>
          </a:p>
          <a:p>
            <a:pPr marL="0" indent="0">
              <a:buFont typeface="Arial" panose="020B0604020202020204" pitchFamily="34" charset="0"/>
              <a:buNone/>
            </a:pPr>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53</a:t>
            </a:fld>
            <a:endParaRPr lang="hr-HR"/>
          </a:p>
        </p:txBody>
      </p:sp>
    </p:spTree>
    <p:extLst>
      <p:ext uri="{BB962C8B-B14F-4D97-AF65-F5344CB8AC3E}">
        <p14:creationId xmlns:p14="http://schemas.microsoft.com/office/powerpoint/2010/main" val="4390878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Troškovi infrastrukture i radova su prihvatljivi samo ako su neposredno povezani s ciljevima Programa i projekta koji provodite.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sz="1200" b="0" dirty="0">
                <a:latin typeface="Calibri" panose="020F0502020204030204" pitchFamily="34" charset="0"/>
                <a:cs typeface="Calibri" panose="020F0502020204030204" pitchFamily="34" charset="0"/>
              </a:rPr>
              <a:t>U</a:t>
            </a:r>
            <a:r>
              <a:rPr lang="vi-VN" sz="1200" b="0" dirty="0">
                <a:latin typeface="Calibri" panose="020F0502020204030204" pitchFamily="34" charset="0"/>
                <a:cs typeface="Calibri" panose="020F0502020204030204" pitchFamily="34" charset="0"/>
              </a:rPr>
              <a:t>laganja u infrastrukturu mogu</a:t>
            </a:r>
            <a:r>
              <a:rPr lang="hr-HR" sz="1200" b="0" dirty="0">
                <a:latin typeface="Calibri" panose="020F0502020204030204" pitchFamily="34" charset="0"/>
                <a:cs typeface="Calibri" panose="020F0502020204030204" pitchFamily="34" charset="0"/>
              </a:rPr>
              <a:t> se</a:t>
            </a:r>
            <a:r>
              <a:rPr lang="vi-VN" sz="1200" b="0" dirty="0">
                <a:latin typeface="Calibri" panose="020F0502020204030204" pitchFamily="34" charset="0"/>
                <a:cs typeface="Calibri" panose="020F0502020204030204" pitchFamily="34" charset="0"/>
              </a:rPr>
              <a:t> odnositi na</a:t>
            </a:r>
            <a:r>
              <a:rPr lang="hr-HR" sz="1200" b="0" dirty="0">
                <a:latin typeface="Calibri" panose="020F0502020204030204" pitchFamily="34" charset="0"/>
                <a:cs typeface="Calibri" panose="020F0502020204030204" pitchFamily="34" charset="0"/>
              </a:rPr>
              <a:t> određeni</a:t>
            </a:r>
            <a:r>
              <a:rPr lang="vi-VN" sz="1200" b="0" dirty="0">
                <a:latin typeface="Calibri" panose="020F0502020204030204" pitchFamily="34" charset="0"/>
                <a:cs typeface="Calibri" panose="020F0502020204030204" pitchFamily="34" charset="0"/>
              </a:rPr>
              <a:t> objekt (npr. zgradu) koji će biti novoizgrađen ili na </a:t>
            </a:r>
            <a:r>
              <a:rPr lang="hr-HR" sz="1200" b="0" dirty="0">
                <a:latin typeface="Calibri" panose="020F0502020204030204" pitchFamily="34" charset="0"/>
                <a:cs typeface="Calibri" panose="020F0502020204030204" pitchFamily="34" charset="0"/>
              </a:rPr>
              <a:t>adaptaciju/</a:t>
            </a:r>
            <a:r>
              <a:rPr lang="vi-VN" sz="1200" b="0" dirty="0">
                <a:latin typeface="Calibri" panose="020F0502020204030204" pitchFamily="34" charset="0"/>
                <a:cs typeface="Calibri" panose="020F0502020204030204" pitchFamily="34" charset="0"/>
              </a:rPr>
              <a:t>obnovu već postojeće infrastrukture</a:t>
            </a:r>
            <a:r>
              <a:rPr lang="hr-HR" sz="1200" b="0" dirty="0">
                <a:latin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sz="1200" b="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sz="1200" b="0" dirty="0">
                <a:latin typeface="Calibri" panose="020F0502020204030204" pitchFamily="34" charset="0"/>
                <a:cs typeface="Calibri" panose="020F0502020204030204" pitchFamily="34" charset="0"/>
              </a:rPr>
              <a:t>Prilikom izvođenja radova potrebno je poštivati zahtjeve informiranja i vidljivosti, kao što je bilo već predstavljeno u prezentaciji o vidljivosti.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1667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Prilikom prijavljivanja troškova vezanih uz izvođenje radova, potrebno je u </a:t>
            </a:r>
            <a:r>
              <a:rPr lang="hr-HR" dirty="0" err="1"/>
              <a:t>Jems</a:t>
            </a:r>
            <a:r>
              <a:rPr lang="hr-HR" dirty="0"/>
              <a:t> priložiti sljedeću popratnu dokumentaciju:</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 Svu dokumentaciju provedene javne nabave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 Ugovor o radovima u kojem je jasno naznačen naziv našeg programa i akronim projekta. Sve eventualne promjene ugovora moraju biti u skladu s važećim pravilima javne nabave i trebaju biti dokumentirane.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 Račun s jasno naznačenom specifikacijom troškova, nazivom našeg programa i akronimom projekta – račun se može odnositi i samo na privremenu građevinsku situaciju. Račun treba uključivati detaljni opis provedenih radova, sukladno ugovoru.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 Dokaz o plaćanju (npr. izvadak iz bankovnog sustava) i dokaz da je trošak propisno knjižen (kartice konta iz računovodstvenog sustava)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 Fotografije koje prate sve faze gradnje (uključujući potrebne elemente vidljivosti, kao što je već bilo predstavljeno u prezentaciji o vidljivosti)</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 Izvješće nadzornog inženjera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hr-HR" dirty="0"/>
              <a:t>U slučaju nabave zemljišta, potrebno je priložiti sve potrebne dozvole odnosno suglasnosti koje su vezane uz izvođenje radova te dokaz o vlasništvu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hr-HR" dirty="0"/>
          </a:p>
          <a:p>
            <a:pPr marL="0" indent="0">
              <a:buFont typeface="Arial" panose="020B0604020202020204" pitchFamily="34" charset="0"/>
              <a:buNone/>
            </a:pPr>
            <a:r>
              <a:rPr lang="hr-HR" b="1" dirty="0"/>
              <a:t>U slučaju planiranih manjih radova (npr. unutarnjeg uređenja prostora i sl. u okviru SCO 2, kao dio fiksne stope do 40 % izravnih (stvarnih) troškova osoblja -  nije potrebno dostavljati popratnu dokumentaciju za ovu kategoriju troškova! </a:t>
            </a:r>
          </a:p>
          <a:p>
            <a:pPr marL="0" indent="0">
              <a:buFont typeface="Arial" panose="020B0604020202020204" pitchFamily="34" charset="0"/>
              <a:buNone/>
            </a:pPr>
            <a:r>
              <a:rPr lang="hr-HR" b="1" dirty="0"/>
              <a:t>ALI:</a:t>
            </a:r>
          </a:p>
          <a:p>
            <a:pPr marL="228600" indent="-228600">
              <a:buFont typeface="Arial" panose="020B0604020202020204" pitchFamily="34" charset="0"/>
              <a:buAutoNum type="arabicParenR"/>
            </a:pPr>
            <a:r>
              <a:rPr lang="hr-HR" b="1" u="sng" dirty="0"/>
              <a:t>u okviru projektnog </a:t>
            </a:r>
            <a:r>
              <a:rPr lang="hr-HR" b="1" u="sng" dirty="0" err="1"/>
              <a:t>reporta</a:t>
            </a:r>
            <a:r>
              <a:rPr lang="hr-HR" b="1" u="sng" dirty="0"/>
              <a:t> će JS pratiti da li su planirani radovi izvršeni kroz kontrolu napretka aktivnosti/</a:t>
            </a:r>
            <a:r>
              <a:rPr lang="hr-HR" b="1" u="sng" dirty="0" err="1"/>
              <a:t>deliverable</a:t>
            </a:r>
            <a:r>
              <a:rPr lang="hr-HR" b="1" u="sng" dirty="0"/>
              <a:t>-a/outputa</a:t>
            </a:r>
          </a:p>
          <a:p>
            <a:pPr marL="228600" indent="-228600">
              <a:buFont typeface="Arial" panose="020B0604020202020204" pitchFamily="34" charset="0"/>
              <a:buAutoNum type="arabicParenR"/>
            </a:pPr>
            <a:r>
              <a:rPr lang="hr-HR" b="1" u="sng" dirty="0"/>
              <a:t>PP/LP je mora pri nabavi radova pratiti relevantne postupke JN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24631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0" dirty="0">
                <a:latin typeface="Calibri" panose="020F0502020204030204" pitchFamily="34" charset="0"/>
                <a:cs typeface="Calibri" panose="020F0502020204030204" pitchFamily="34" charset="0"/>
              </a:rPr>
              <a:t>Korisnici su dužni čuvati sve popratne dokumente </a:t>
            </a:r>
            <a:r>
              <a:rPr lang="hr-HR" b="0" dirty="0">
                <a:latin typeface="Calibri" panose="020F0502020204030204" pitchFamily="34" charset="0"/>
                <a:cs typeface="Calibri" panose="020F0502020204030204" pitchFamily="34" charset="0"/>
              </a:rPr>
              <a:t>vezane uz provedene aktivnosti i evidentiranje troškova. Dokumenti mogu biti originalni tiskani dokumenti ili ovjerene kopije tiskanih dokumenata ili se mogu nalaziti u elektronskom obliku. </a:t>
            </a:r>
            <a:r>
              <a:rPr lang="hr-HR" b="1" dirty="0">
                <a:latin typeface="Calibri" panose="020F0502020204030204" pitchFamily="34" charset="0"/>
                <a:cs typeface="Calibri" panose="020F0502020204030204" pitchFamily="34" charset="0"/>
              </a:rPr>
              <a:t>Svi ugovori i računi trebaju sadržavati naziv Programa i akronim projekta – BEZ OBZIRA NA SCO METODU KOJA SE KORISTI!</a:t>
            </a:r>
          </a:p>
          <a:p>
            <a:endParaRPr lang="hr-HR" b="0" dirty="0">
              <a:latin typeface="Calibri" panose="020F0502020204030204" pitchFamily="34" charset="0"/>
              <a:cs typeface="Calibri" panose="020F0502020204030204" pitchFamily="34" charset="0"/>
            </a:endParaRPr>
          </a:p>
          <a:p>
            <a:r>
              <a:rPr lang="hr-HR" b="0" dirty="0">
                <a:latin typeface="Calibri" panose="020F0502020204030204" pitchFamily="34" charset="0"/>
                <a:cs typeface="Calibri" panose="020F0502020204030204" pitchFamily="34" charset="0"/>
              </a:rPr>
              <a:t>Dokumenti se trebaju čuvati barem 5 godina od 31. prosinca/decembra godine u kojoj je Program isplatio zadnju tranšu ugovorenog iznosa </a:t>
            </a:r>
            <a:r>
              <a:rPr lang="hr-HR" b="0" dirty="0" err="1">
                <a:latin typeface="Calibri" panose="020F0502020204030204" pitchFamily="34" charset="0"/>
                <a:cs typeface="Calibri" panose="020F0502020204030204" pitchFamily="34" charset="0"/>
              </a:rPr>
              <a:t>Lead</a:t>
            </a:r>
            <a:r>
              <a:rPr lang="hr-HR" b="0" dirty="0">
                <a:latin typeface="Calibri" panose="020F0502020204030204" pitchFamily="34" charset="0"/>
                <a:cs typeface="Calibri" panose="020F0502020204030204" pitchFamily="34" charset="0"/>
              </a:rPr>
              <a:t> Partneru. </a:t>
            </a:r>
          </a:p>
          <a:p>
            <a:endParaRPr lang="hr-HR" b="0" dirty="0">
              <a:latin typeface="Calibri" panose="020F0502020204030204" pitchFamily="34" charset="0"/>
              <a:cs typeface="Calibri" panose="020F0502020204030204" pitchFamily="34" charset="0"/>
            </a:endParaRPr>
          </a:p>
          <a:p>
            <a:r>
              <a:rPr lang="vi-VN" b="0" dirty="0">
                <a:latin typeface="Calibri" panose="020F0502020204030204" pitchFamily="34" charset="0"/>
                <a:cs typeface="Calibri" panose="020F0502020204030204" pitchFamily="34" charset="0"/>
              </a:rPr>
              <a:t>U svrhu</a:t>
            </a:r>
            <a:r>
              <a:rPr lang="hr-HR" b="0" dirty="0">
                <a:latin typeface="Calibri" panose="020F0502020204030204" pitchFamily="34" charset="0"/>
                <a:cs typeface="Calibri" panose="020F0502020204030204" pitchFamily="34" charset="0"/>
              </a:rPr>
              <a:t> provođenja</a:t>
            </a:r>
            <a:r>
              <a:rPr lang="vi-VN" b="0" dirty="0">
                <a:latin typeface="Calibri" panose="020F0502020204030204" pitchFamily="34" charset="0"/>
                <a:cs typeface="Calibri" panose="020F0502020204030204" pitchFamily="34" charset="0"/>
              </a:rPr>
              <a:t> kontrole i revizije, LP i PP moraju</a:t>
            </a:r>
            <a:r>
              <a:rPr lang="hr-HR" b="0" dirty="0">
                <a:latin typeface="Calibri" panose="020F0502020204030204" pitchFamily="34" charset="0"/>
                <a:cs typeface="Calibri" panose="020F0502020204030204" pitchFamily="34" charset="0"/>
              </a:rPr>
              <a:t> biti u mogućnosti</a:t>
            </a:r>
            <a:r>
              <a:rPr lang="vi-VN" b="0" dirty="0">
                <a:latin typeface="Calibri" panose="020F0502020204030204" pitchFamily="34" charset="0"/>
                <a:cs typeface="Calibri" panose="020F0502020204030204" pitchFamily="34" charset="0"/>
              </a:rPr>
              <a:t> dostaviti sve potrebne dokumente i</a:t>
            </a:r>
            <a:r>
              <a:rPr lang="hr-HR" b="0" dirty="0">
                <a:latin typeface="Calibri" panose="020F0502020204030204" pitchFamily="34" charset="0"/>
                <a:cs typeface="Calibri" panose="020F0502020204030204" pitchFamily="34" charset="0"/>
              </a:rPr>
              <a:t> </a:t>
            </a:r>
            <a:r>
              <a:rPr lang="vi-VN" b="0" dirty="0">
                <a:latin typeface="Calibri" panose="020F0502020204030204" pitchFamily="34" charset="0"/>
                <a:cs typeface="Calibri" panose="020F0502020204030204" pitchFamily="34" charset="0"/>
              </a:rPr>
              <a:t>informacije </a:t>
            </a:r>
            <a:r>
              <a:rPr lang="hr-HR" b="0" dirty="0">
                <a:latin typeface="Calibri" panose="020F0502020204030204" pitchFamily="34" charset="0"/>
                <a:cs typeface="Calibri" panose="020F0502020204030204" pitchFamily="34" charset="0"/>
              </a:rPr>
              <a:t>na zahtjev programskih tijela (tijekom provedbe projekta i u razdoblju od 5 godina navedenom gore).</a:t>
            </a:r>
          </a:p>
          <a:p>
            <a:endParaRPr lang="hr-HR" b="0" dirty="0">
              <a:latin typeface="Calibri" panose="020F0502020204030204" pitchFamily="34" charset="0"/>
              <a:cs typeface="Calibri" panose="020F0502020204030204" pitchFamily="34" charset="0"/>
            </a:endParaRPr>
          </a:p>
          <a:p>
            <a:r>
              <a:rPr lang="hr-HR" dirty="0">
                <a:latin typeface="Calibri" panose="020F0502020204030204" pitchFamily="34" charset="0"/>
                <a:cs typeface="Calibri" panose="020F0502020204030204" pitchFamily="34" charset="0"/>
              </a:rPr>
              <a:t>Radi preglednosti i lakšeg provođenja kontrole i revizije, troškove je potrebno dokumentirati prema proračunskim kategorijama.</a:t>
            </a:r>
          </a:p>
          <a:p>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ACFFED-4F8B-4131-AA6D-2966990A9FE2}"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82966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hr-HR" b="0" dirty="0">
                <a:latin typeface="Calibri" panose="020F0502020204030204" pitchFamily="34" charset="0"/>
                <a:ea typeface="Open Sans" panose="020B0606030504020204" pitchFamily="34" charset="0"/>
                <a:cs typeface="Calibri" panose="020F0502020204030204" pitchFamily="34" charset="0"/>
              </a:rPr>
              <a:t>Troškovi se u </a:t>
            </a:r>
            <a:r>
              <a:rPr lang="hr-HR" b="0" dirty="0" err="1">
                <a:latin typeface="Calibri" panose="020F0502020204030204" pitchFamily="34" charset="0"/>
                <a:ea typeface="Open Sans" panose="020B0606030504020204" pitchFamily="34" charset="0"/>
                <a:cs typeface="Calibri" panose="020F0502020204030204" pitchFamily="34" charset="0"/>
              </a:rPr>
              <a:t>Jemsu</a:t>
            </a:r>
            <a:r>
              <a:rPr lang="hr-HR" b="0" dirty="0">
                <a:latin typeface="Calibri" panose="020F0502020204030204" pitchFamily="34" charset="0"/>
                <a:ea typeface="Open Sans" panose="020B0606030504020204" pitchFamily="34" charset="0"/>
                <a:cs typeface="Calibri" panose="020F0502020204030204" pitchFamily="34" charset="0"/>
              </a:rPr>
              <a:t> prijavljuju u </a:t>
            </a:r>
            <a:r>
              <a:rPr lang="hr-HR" dirty="0">
                <a:latin typeface="Calibri" panose="020F0502020204030204" pitchFamily="34" charset="0"/>
                <a:ea typeface="Open Sans" panose="020B0606030504020204" pitchFamily="34" charset="0"/>
                <a:cs typeface="Calibri" panose="020F0502020204030204" pitchFamily="34" charset="0"/>
              </a:rPr>
              <a:t>valuti u kojoj su stvarno nastali odnosno u kojoj su plaćeni.</a:t>
            </a:r>
          </a:p>
          <a:p>
            <a:endParaRPr lang="hr-HR" b="0" dirty="0">
              <a:latin typeface="Calibri"/>
              <a:ea typeface="Open Sans" panose="020B0606030504020204" pitchFamily="34" charset="0"/>
              <a:cs typeface="Calibri"/>
            </a:endParaRPr>
          </a:p>
          <a:p>
            <a:r>
              <a:rPr lang="hr-HR" b="0" dirty="0">
                <a:latin typeface="Calibri"/>
                <a:ea typeface="Open Sans" panose="020B0606030504020204" pitchFamily="34" charset="0"/>
                <a:cs typeface="Calibri"/>
              </a:rPr>
              <a:t>Tečaj za preračunavanje je definiran </a:t>
            </a:r>
            <a:r>
              <a:rPr lang="hr-HR" dirty="0">
                <a:latin typeface="Calibri"/>
                <a:ea typeface="Open Sans" panose="020B0606030504020204" pitchFamily="34" charset="0"/>
                <a:cs typeface="Calibri"/>
              </a:rPr>
              <a:t>u </a:t>
            </a:r>
            <a:r>
              <a:rPr lang="hr-HR" dirty="0" err="1">
                <a:latin typeface="Calibri"/>
                <a:ea typeface="Open Sans" panose="020B0606030504020204" pitchFamily="34" charset="0"/>
                <a:cs typeface="Calibri"/>
              </a:rPr>
              <a:t>Jemsu</a:t>
            </a:r>
            <a:r>
              <a:rPr lang="hr-HR" b="0" dirty="0">
                <a:latin typeface="Calibri"/>
                <a:ea typeface="Open Sans" panose="020B0606030504020204" pitchFamily="34" charset="0"/>
                <a:cs typeface="Calibri"/>
              </a:rPr>
              <a:t>, a preračunavanje se vrši </a:t>
            </a:r>
            <a:r>
              <a:rPr lang="hr-HR" dirty="0">
                <a:latin typeface="Calibri"/>
                <a:ea typeface="Open Sans" panose="020B0606030504020204" pitchFamily="34" charset="0"/>
                <a:cs typeface="Calibri"/>
              </a:rPr>
              <a:t>automatski</a:t>
            </a:r>
            <a:r>
              <a:rPr lang="hr-HR" b="0" dirty="0">
                <a:latin typeface="Calibri"/>
                <a:ea typeface="Open Sans" panose="020B0606030504020204" pitchFamily="34" charset="0"/>
                <a:cs typeface="Calibri"/>
              </a:rPr>
              <a:t> prema tečaju EK (</a:t>
            </a:r>
            <a:r>
              <a:rPr lang="hr-HR" b="0" dirty="0" err="1">
                <a:latin typeface="Calibri"/>
                <a:ea typeface="Open Sans" panose="020B0606030504020204" pitchFamily="34" charset="0"/>
                <a:cs typeface="Calibri"/>
              </a:rPr>
              <a:t>Inforeuro</a:t>
            </a:r>
            <a:r>
              <a:rPr lang="hr-HR" b="0" dirty="0">
                <a:latin typeface="Calibri"/>
                <a:ea typeface="Open Sans" panose="020B0606030504020204" pitchFamily="34" charset="0"/>
                <a:cs typeface="Calibri"/>
              </a:rPr>
              <a:t>) za mjesec u kojem se podnosi izvješće kojim su obuhvaćeni troškovi.</a:t>
            </a:r>
          </a:p>
          <a:p>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ACFFED-4F8B-4131-AA6D-2966990A9FE2}"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30002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200" b="1" dirty="0">
                <a:latin typeface="Calibri" panose="020F0502020204030204" pitchFamily="34" charset="0"/>
                <a:cs typeface="Calibri" panose="020F0502020204030204" pitchFamily="34" charset="0"/>
              </a:rPr>
              <a:t>PDV je prihvatljiv trošak za sve projekte 2. poziva, pod uvjetom da je stvarni trošak projektnog partnera (PME: </a:t>
            </a:r>
            <a:r>
              <a:rPr lang="hr-HR" sz="1200" b="1" i="0" u="none" strike="noStrike" kern="1200" baseline="0" dirty="0">
                <a:solidFill>
                  <a:schemeClr val="tx1"/>
                </a:solidFill>
                <a:latin typeface="+mn-lt"/>
                <a:ea typeface="+mn-ea"/>
                <a:cs typeface="+mn-cs"/>
              </a:rPr>
              <a:t>VAT </a:t>
            </a:r>
            <a:r>
              <a:rPr lang="hr-HR" sz="1200" b="1" i="0" u="none" strike="noStrike" kern="1200" baseline="0" dirty="0" err="1">
                <a:solidFill>
                  <a:schemeClr val="tx1"/>
                </a:solidFill>
                <a:latin typeface="+mn-lt"/>
                <a:ea typeface="+mn-ea"/>
                <a:cs typeface="+mn-cs"/>
              </a:rPr>
              <a:t>is</a:t>
            </a:r>
            <a:r>
              <a:rPr lang="hr-HR" sz="1200" b="1" i="0" u="none" strike="noStrike" kern="1200" baseline="0" dirty="0">
                <a:solidFill>
                  <a:schemeClr val="tx1"/>
                </a:solidFill>
                <a:latin typeface="+mn-lt"/>
                <a:ea typeface="+mn-ea"/>
                <a:cs typeface="+mn-cs"/>
              </a:rPr>
              <a:t> </a:t>
            </a:r>
            <a:r>
              <a:rPr lang="hr-HR" sz="1200" b="1" i="0" u="none" strike="noStrike" kern="1200" baseline="0" dirty="0" err="1">
                <a:solidFill>
                  <a:schemeClr val="tx1"/>
                </a:solidFill>
                <a:latin typeface="+mn-lt"/>
                <a:ea typeface="+mn-ea"/>
                <a:cs typeface="+mn-cs"/>
              </a:rPr>
              <a:t>eligible</a:t>
            </a:r>
            <a:r>
              <a:rPr lang="hr-HR" sz="1200" b="1" i="0" u="none" strike="noStrike" kern="1200" baseline="0" dirty="0">
                <a:solidFill>
                  <a:schemeClr val="tx1"/>
                </a:solidFill>
                <a:latin typeface="+mn-lt"/>
                <a:ea typeface="+mn-ea"/>
                <a:cs typeface="+mn-cs"/>
              </a:rPr>
              <a:t>, </a:t>
            </a:r>
            <a:r>
              <a:rPr lang="hr-HR" sz="1200" b="1" i="0" u="none" strike="noStrike" kern="1200" baseline="0" dirty="0" err="1">
                <a:solidFill>
                  <a:schemeClr val="tx1"/>
                </a:solidFill>
                <a:latin typeface="+mn-lt"/>
                <a:ea typeface="+mn-ea"/>
                <a:cs typeface="+mn-cs"/>
              </a:rPr>
              <a:t>if</a:t>
            </a:r>
            <a:r>
              <a:rPr lang="hr-HR" sz="1200" b="1" i="0" u="none" strike="noStrike" kern="1200" baseline="0" dirty="0">
                <a:solidFill>
                  <a:schemeClr val="tx1"/>
                </a:solidFill>
                <a:latin typeface="+mn-lt"/>
                <a:ea typeface="+mn-ea"/>
                <a:cs typeface="+mn-cs"/>
              </a:rPr>
              <a:t>: </a:t>
            </a:r>
            <a:r>
              <a:rPr lang="en-US" sz="1200" b="1" i="0" u="none" strike="noStrike" kern="1200" baseline="0" dirty="0">
                <a:solidFill>
                  <a:schemeClr val="tx1"/>
                </a:solidFill>
                <a:latin typeface="+mn-lt"/>
                <a:ea typeface="+mn-ea"/>
                <a:cs typeface="+mn-cs"/>
              </a:rPr>
              <a:t>it is established that it is borne by the beneficiary</a:t>
            </a:r>
            <a:r>
              <a:rPr lang="hr-HR" sz="1200" b="1" i="0" u="none" strike="noStrike" kern="1200" baseline="0" dirty="0">
                <a:solidFill>
                  <a:schemeClr val="tx1"/>
                </a:solidFill>
                <a:latin typeface="+mn-lt"/>
                <a:ea typeface="+mn-ea"/>
                <a:cs typeface="+mn-cs"/>
              </a:rPr>
              <a:t>) – projektni partner ga ne može istovremeno odbijati od Porezne uprave i tražiti ga kao trošak </a:t>
            </a:r>
            <a:r>
              <a:rPr lang="hr-HR" sz="1200" b="1" i="0" u="none" strike="noStrike" kern="1200" baseline="0">
                <a:solidFill>
                  <a:schemeClr val="tx1"/>
                </a:solidFill>
                <a:latin typeface="+mn-lt"/>
                <a:ea typeface="+mn-ea"/>
                <a:cs typeface="+mn-cs"/>
              </a:rPr>
              <a:t>od Programa.</a:t>
            </a:r>
            <a:endParaRPr lang="en-US" sz="1200" b="1" i="0" u="none" strike="noStrike" kern="1200" baseline="0" dirty="0">
              <a:solidFill>
                <a:schemeClr val="tx1"/>
              </a:solidFill>
              <a:latin typeface="+mn-lt"/>
              <a:ea typeface="+mn-ea"/>
              <a:cs typeface="+mn-cs"/>
            </a:endParaRPr>
          </a:p>
          <a:p>
            <a:endParaRPr lang="hr-HR" sz="1200" b="1" dirty="0">
              <a:latin typeface="Calibri" panose="020F0502020204030204" pitchFamily="34" charset="0"/>
              <a:cs typeface="Calibri" panose="020F0502020204030204" pitchFamily="34" charset="0"/>
            </a:endParaRPr>
          </a:p>
          <a:p>
            <a:r>
              <a:rPr lang="hr-HR" sz="1200" b="1" dirty="0">
                <a:latin typeface="Calibri" panose="020F0502020204030204" pitchFamily="34" charset="0"/>
                <a:cs typeface="Calibri" panose="020F0502020204030204" pitchFamily="34" charset="0"/>
              </a:rPr>
              <a:t>Međutim PDV mora zadovoljiti i sve osnovne uvjete prihvatljivosti troškova, uključujući i dokumentirani / cjeloviti revizorski trag – konto kartice troškova gdje je PDV zajedno sa osnovicom proknjižen na troškove (a ne na konto kartice pretporeza), odnosno eventualno dugotrajne imovine (također osnovica + PDV).</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5060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3020E-505A-1164-F0B6-D93439DE8E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8B862D-AFBC-24EE-28C1-1CE20321EF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7827B5-A928-B72F-9005-3B6A76BAE2D3}"/>
              </a:ext>
            </a:extLst>
          </p:cNvPr>
          <p:cNvSpPr>
            <a:spLocks noGrp="1"/>
          </p:cNvSpPr>
          <p:nvPr>
            <p:ph type="body" idx="1"/>
          </p:nvPr>
        </p:nvSpPr>
        <p:spPr/>
        <p:txBody>
          <a:bodyPr/>
          <a:lstStyle/>
          <a:p>
            <a:r>
              <a:rPr lang="hr-HR" sz="1200" b="0" dirty="0">
                <a:latin typeface="Calibri" panose="020F0502020204030204" pitchFamily="34" charset="0"/>
                <a:cs typeface="Calibri" panose="020F0502020204030204" pitchFamily="34" charset="0"/>
              </a:rPr>
              <a:t>P</a:t>
            </a:r>
            <a:r>
              <a:rPr lang="en-US" sz="1200" b="0" dirty="0" err="1">
                <a:latin typeface="Calibri" panose="020F0502020204030204" pitchFamily="34" charset="0"/>
                <a:cs typeface="Calibri" panose="020F0502020204030204" pitchFamily="34" charset="0"/>
              </a:rPr>
              <a:t>otrebno</a:t>
            </a:r>
            <a:r>
              <a:rPr lang="en-US" sz="1200" b="0" dirty="0">
                <a:latin typeface="Calibri" panose="020F0502020204030204" pitchFamily="34" charset="0"/>
                <a:cs typeface="Calibri" panose="020F0502020204030204" pitchFamily="34" charset="0"/>
              </a:rPr>
              <a:t> je </a:t>
            </a:r>
            <a:r>
              <a:rPr lang="en-US" sz="1200" b="0" dirty="0" err="1">
                <a:latin typeface="Calibri" panose="020F0502020204030204" pitchFamily="34" charset="0"/>
                <a:cs typeface="Calibri" panose="020F0502020204030204" pitchFamily="34" charset="0"/>
              </a:rPr>
              <a:t>pravilno</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računovodstveno</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evidentirati</a:t>
            </a:r>
            <a:r>
              <a:rPr lang="hr-HR" sz="1200" b="0" dirty="0">
                <a:latin typeface="Calibri" panose="020F0502020204030204" pitchFamily="34" charset="0"/>
                <a:cs typeface="Calibri" panose="020F0502020204030204" pitchFamily="34" charset="0"/>
              </a:rPr>
              <a:t> svaki trošak koji nastane u sklopu vaših projekata</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te</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osigurati</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jasan</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revizorski</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trag</a:t>
            </a:r>
            <a:r>
              <a:rPr lang="hr-HR" sz="1200" b="0" dirty="0">
                <a:latin typeface="Calibri" panose="020F0502020204030204" pitchFamily="34" charset="0"/>
                <a:cs typeface="Calibri" panose="020F0502020204030204" pitchFamily="34" charset="0"/>
              </a:rPr>
              <a:t>!</a:t>
            </a:r>
          </a:p>
          <a:p>
            <a:endParaRPr lang="hr-HR" sz="1200" b="0" dirty="0">
              <a:latin typeface="Calibri" panose="020F0502020204030204" pitchFamily="34" charset="0"/>
              <a:cs typeface="Calibri" panose="020F0502020204030204" pitchFamily="34" charset="0"/>
            </a:endParaRPr>
          </a:p>
          <a:p>
            <a:r>
              <a:rPr lang="hr-HR" sz="1200" b="0" dirty="0">
                <a:latin typeface="Calibri" panose="020F0502020204030204" pitchFamily="34" charset="0"/>
                <a:cs typeface="Calibri" panose="020F0502020204030204" pitchFamily="34" charset="0"/>
              </a:rPr>
              <a:t>D</a:t>
            </a:r>
            <a:r>
              <a:rPr lang="vi-VN" sz="1200" b="0" dirty="0">
                <a:latin typeface="Calibri" panose="020F0502020204030204" pitchFamily="34" charset="0"/>
                <a:cs typeface="Calibri" panose="020F0502020204030204" pitchFamily="34" charset="0"/>
              </a:rPr>
              <a:t>a bi troškovi bili prihvatljivi nužno je da su </a:t>
            </a:r>
            <a:r>
              <a:rPr lang="vi-VN" sz="1200" dirty="0">
                <a:latin typeface="Calibri" panose="020F0502020204030204" pitchFamily="34" charset="0"/>
                <a:cs typeface="Calibri" panose="020F0502020204030204" pitchFamily="34" charset="0"/>
              </a:rPr>
              <a:t>vidljivi i provjerljivi </a:t>
            </a:r>
            <a:r>
              <a:rPr lang="vi-VN" sz="1200" b="0" dirty="0">
                <a:latin typeface="Calibri" panose="020F0502020204030204" pitchFamily="34" charset="0"/>
                <a:cs typeface="Calibri" panose="020F0502020204030204" pitchFamily="34" charset="0"/>
              </a:rPr>
              <a:t>kroz </a:t>
            </a:r>
            <a:r>
              <a:rPr lang="vi-VN" sz="1200" dirty="0">
                <a:latin typeface="Calibri" panose="020F0502020204030204" pitchFamily="34" charset="0"/>
                <a:cs typeface="Calibri" panose="020F0502020204030204" pitchFamily="34" charset="0"/>
              </a:rPr>
              <a:t>računovodstveni sustav partnera </a:t>
            </a:r>
            <a:r>
              <a:rPr lang="vi-VN" sz="1200" b="0" dirty="0">
                <a:latin typeface="Calibri" panose="020F0502020204030204" pitchFamily="34" charset="0"/>
                <a:cs typeface="Calibri" panose="020F0502020204030204" pitchFamily="34" charset="0"/>
              </a:rPr>
              <a:t>te da su vođeni </a:t>
            </a:r>
            <a:r>
              <a:rPr lang="vi-VN" sz="1200" dirty="0">
                <a:latin typeface="Calibri" panose="020F0502020204030204" pitchFamily="34" charset="0"/>
                <a:cs typeface="Calibri" panose="020F0502020204030204" pitchFamily="34" charset="0"/>
              </a:rPr>
              <a:t>u skladu s računovodstvenim</a:t>
            </a:r>
            <a:r>
              <a:rPr lang="hr-HR" sz="1200" dirty="0">
                <a:latin typeface="Calibri" panose="020F0502020204030204" pitchFamily="34" charset="0"/>
                <a:cs typeface="Calibri" panose="020F0502020204030204" pitchFamily="34" charset="0"/>
              </a:rPr>
              <a:t> </a:t>
            </a:r>
            <a:r>
              <a:rPr lang="vi-VN" sz="1200" dirty="0">
                <a:latin typeface="Calibri" panose="020F0502020204030204" pitchFamily="34" charset="0"/>
                <a:cs typeface="Calibri" panose="020F0502020204030204" pitchFamily="34" charset="0"/>
              </a:rPr>
              <a:t>standardima zemlje u kojoj se partner nalazi</a:t>
            </a:r>
            <a:r>
              <a:rPr lang="hr-HR" sz="1200" dirty="0">
                <a:latin typeface="Calibri" panose="020F0502020204030204" pitchFamily="34" charset="0"/>
                <a:cs typeface="Calibri" panose="020F0502020204030204" pitchFamily="34" charset="0"/>
              </a:rPr>
              <a:t>.</a:t>
            </a:r>
          </a:p>
          <a:p>
            <a:endParaRPr lang="hr-HR" sz="1200" b="0" dirty="0">
              <a:latin typeface="Calibri" panose="020F0502020204030204" pitchFamily="34" charset="0"/>
              <a:cs typeface="Calibri" panose="020F0502020204030204" pitchFamily="34" charset="0"/>
            </a:endParaRPr>
          </a:p>
          <a:p>
            <a:r>
              <a:rPr lang="hr-HR" sz="1200" b="0" dirty="0">
                <a:latin typeface="Calibri" panose="020F0502020204030204" pitchFamily="34" charset="0"/>
                <a:cs typeface="Calibri" panose="020F0502020204030204" pitchFamily="34" charset="0"/>
              </a:rPr>
              <a:t>Troškove možete evidentirati </a:t>
            </a:r>
            <a:r>
              <a:rPr lang="en-US" sz="1200" b="0" dirty="0">
                <a:latin typeface="Calibri" panose="020F0502020204030204" pitchFamily="34" charset="0"/>
                <a:cs typeface="Calibri" panose="020F0502020204030204" pitchFamily="34" charset="0"/>
              </a:rPr>
              <a:t>u </a:t>
            </a:r>
            <a:r>
              <a:rPr lang="en-US" sz="1200" b="0" dirty="0" err="1">
                <a:latin typeface="Calibri" panose="020F0502020204030204" pitchFamily="34" charset="0"/>
                <a:cs typeface="Calibri" panose="020F0502020204030204" pitchFamily="34" charset="0"/>
              </a:rPr>
              <a:t>sklopu</a:t>
            </a:r>
            <a:r>
              <a:rPr lang="hr-HR" sz="1200" b="0" dirty="0">
                <a:latin typeface="Calibri" panose="020F0502020204030204" pitchFamily="34" charset="0"/>
                <a:cs typeface="Calibri" panose="020F0502020204030204" pitchFamily="34" charset="0"/>
              </a:rPr>
              <a:t> svog</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redovnog</a:t>
            </a:r>
            <a:r>
              <a:rPr lang="hr-HR" sz="1200" b="0" dirty="0">
                <a:latin typeface="Calibri" panose="020F0502020204030204" pitchFamily="34" charset="0"/>
                <a:cs typeface="Calibri" panose="020F0502020204030204" pitchFamily="34" charset="0"/>
              </a:rPr>
              <a:t> računovodstvenog</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sustava</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ili</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može</a:t>
            </a:r>
            <a:r>
              <a:rPr lang="hr-HR" sz="1200" b="0" dirty="0">
                <a:latin typeface="Calibri" panose="020F0502020204030204" pitchFamily="34" charset="0"/>
                <a:cs typeface="Calibri" panose="020F0502020204030204" pitchFamily="34" charset="0"/>
              </a:rPr>
              <a:t>te koristiti</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zasebn</a:t>
            </a:r>
            <a:r>
              <a:rPr lang="hr-HR" sz="1200" b="0" dirty="0">
                <a:latin typeface="Calibri" panose="020F0502020204030204" pitchFamily="34" charset="0"/>
                <a:cs typeface="Calibri" panose="020F0502020204030204" pitchFamily="34" charset="0"/>
              </a:rPr>
              <a:t>i</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sustav</a:t>
            </a:r>
            <a:r>
              <a:rPr lang="hr-HR" sz="1200" b="0" dirty="0">
                <a:latin typeface="Calibri" panose="020F0502020204030204" pitchFamily="34" charset="0"/>
                <a:cs typeface="Calibri" panose="020F0502020204030204" pitchFamily="34" charset="0"/>
              </a:rPr>
              <a:t> - bitno je da s</a:t>
            </a:r>
            <a:r>
              <a:rPr lang="en-US" sz="1200" b="0" dirty="0" err="1">
                <a:latin typeface="Calibri" panose="020F0502020204030204" pitchFamily="34" charset="0"/>
                <a:cs typeface="Calibri" panose="020F0502020204030204" pitchFamily="34" charset="0"/>
              </a:rPr>
              <a:t>ustav</a:t>
            </a:r>
            <a:r>
              <a:rPr lang="en-US" sz="1200" b="0" dirty="0">
                <a:latin typeface="Calibri" panose="020F0502020204030204" pitchFamily="34" charset="0"/>
                <a:cs typeface="Calibri" panose="020F0502020204030204" pitchFamily="34" charset="0"/>
              </a:rPr>
              <a:t> </a:t>
            </a:r>
            <a:r>
              <a:rPr lang="hr-HR" sz="1200" b="0" dirty="0">
                <a:latin typeface="Calibri" panose="020F0502020204030204" pitchFamily="34" charset="0"/>
                <a:cs typeface="Calibri" panose="020F0502020204030204" pitchFamily="34" charset="0"/>
              </a:rPr>
              <a:t>omogućava </a:t>
            </a:r>
            <a:r>
              <a:rPr lang="en-US" sz="1200" b="0" dirty="0">
                <a:latin typeface="Calibri" panose="020F0502020204030204" pitchFamily="34" charset="0"/>
                <a:cs typeface="Calibri" panose="020F0502020204030204" pitchFamily="34" charset="0"/>
              </a:rPr>
              <a:t>da se </a:t>
            </a:r>
            <a:r>
              <a:rPr lang="en-US" sz="1200" dirty="0" err="1">
                <a:latin typeface="Calibri" panose="020F0502020204030204" pitchFamily="34" charset="0"/>
                <a:cs typeface="Calibri" panose="020F0502020204030204" pitchFamily="34" charset="0"/>
              </a:rPr>
              <a:t>svi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računi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troškovi</a:t>
            </a:r>
            <a:r>
              <a:rPr lang="en-US" sz="1200" dirty="0">
                <a:latin typeface="Calibri" panose="020F0502020204030204" pitchFamily="34" charset="0"/>
                <a:cs typeface="Calibri" panose="020F0502020204030204" pitchFamily="34" charset="0"/>
              </a:rPr>
              <a:t> koji se </a:t>
            </a:r>
            <a:r>
              <a:rPr lang="en-US" sz="1200" dirty="0" err="1">
                <a:latin typeface="Calibri" panose="020F0502020204030204" pitchFamily="34" charset="0"/>
                <a:cs typeface="Calibri" panose="020F0502020204030204" pitchFamily="34" charset="0"/>
              </a:rPr>
              <a:t>odnose</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na</a:t>
            </a:r>
            <a:r>
              <a:rPr lang="en-US" sz="1200" dirty="0">
                <a:latin typeface="Calibri" panose="020F0502020204030204" pitchFamily="34" charset="0"/>
                <a:cs typeface="Calibri" panose="020F0502020204030204" pitchFamily="34" charset="0"/>
              </a:rPr>
              <a:t> </a:t>
            </a:r>
            <a:r>
              <a:rPr lang="hr-HR" sz="1200" dirty="0">
                <a:latin typeface="Calibri" panose="020F0502020204030204" pitchFamily="34" charset="0"/>
                <a:cs typeface="Calibri" panose="020F0502020204030204" pitchFamily="34" charset="0"/>
              </a:rPr>
              <a:t>vaš </a:t>
            </a:r>
            <a:r>
              <a:rPr lang="en-US" sz="1200" dirty="0" err="1">
                <a:latin typeface="Calibri" panose="020F0502020204030204" pitchFamily="34" charset="0"/>
                <a:cs typeface="Calibri" panose="020F0502020204030204" pitchFamily="34" charset="0"/>
              </a:rPr>
              <a:t>projekt</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mogu</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jednostavno</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identificirati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provjeriti</a:t>
            </a:r>
            <a:r>
              <a:rPr lang="hr-HR" sz="1200" b="0" dirty="0">
                <a:latin typeface="Calibri" panose="020F0502020204030204" pitchFamily="34" charset="0"/>
                <a:cs typeface="Calibri" panose="020F0502020204030204" pitchFamily="34" charset="0"/>
              </a:rPr>
              <a:t>, a to </a:t>
            </a:r>
            <a:r>
              <a:rPr lang="en-US" sz="1200" b="0" dirty="0">
                <a:latin typeface="Calibri" panose="020F0502020204030204" pitchFamily="34" charset="0"/>
                <a:cs typeface="Calibri" panose="020F0502020204030204" pitchFamily="34" charset="0"/>
              </a:rPr>
              <a:t>se </a:t>
            </a:r>
            <a:r>
              <a:rPr lang="en-US" sz="1200" b="0" dirty="0" err="1">
                <a:latin typeface="Calibri" panose="020F0502020204030204" pitchFamily="34" charset="0"/>
                <a:cs typeface="Calibri" panose="020F0502020204030204" pitchFamily="34" charset="0"/>
              </a:rPr>
              <a:t>može</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postići</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ili</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na</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način</a:t>
            </a:r>
            <a:r>
              <a:rPr lang="en-US" sz="1200" b="0" dirty="0">
                <a:latin typeface="Calibri" panose="020F0502020204030204" pitchFamily="34" charset="0"/>
                <a:cs typeface="Calibri" panose="020F0502020204030204" pitchFamily="34" charset="0"/>
              </a:rPr>
              <a:t> da se u </a:t>
            </a:r>
            <a:r>
              <a:rPr lang="en-US" sz="1200" b="0" dirty="0" err="1">
                <a:latin typeface="Calibri" panose="020F0502020204030204" pitchFamily="34" charset="0"/>
                <a:cs typeface="Calibri" panose="020F0502020204030204" pitchFamily="34" charset="0"/>
              </a:rPr>
              <a:t>sklopu</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postojećeg</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sustava</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omogući</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jasna</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identifikacija</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i</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praćenje</a:t>
            </a:r>
            <a:r>
              <a:rPr lang="en-US" sz="1200" b="0" dirty="0">
                <a:latin typeface="Calibri" panose="020F0502020204030204" pitchFamily="34" charset="0"/>
                <a:cs typeface="Calibri" panose="020F0502020204030204" pitchFamily="34" charset="0"/>
              </a:rPr>
              <a:t> </a:t>
            </a:r>
            <a:r>
              <a:rPr lang="en-US" sz="1200" b="0" dirty="0" err="1">
                <a:latin typeface="Calibri" panose="020F0502020204030204" pitchFamily="34" charset="0"/>
                <a:cs typeface="Calibri" panose="020F0502020204030204" pitchFamily="34" charset="0"/>
              </a:rPr>
              <a:t>troškova</a:t>
            </a:r>
            <a:r>
              <a:rPr lang="hr-HR" sz="1200" b="0" dirty="0">
                <a:latin typeface="Calibri" panose="020F0502020204030204" pitchFamily="34" charset="0"/>
                <a:cs typeface="Calibri" panose="020F0502020204030204" pitchFamily="34" charset="0"/>
              </a:rPr>
              <a:t> ili tako da se </a:t>
            </a:r>
            <a:r>
              <a:rPr lang="en-US" sz="1200" b="0" dirty="0" err="1">
                <a:latin typeface="Calibri" panose="020F0502020204030204" pitchFamily="34" charset="0"/>
                <a:cs typeface="Calibri" panose="020F0502020204030204" pitchFamily="34" charset="0"/>
              </a:rPr>
              <a:t>korist</a:t>
            </a:r>
            <a:r>
              <a:rPr lang="hr-HR" sz="1200" b="0" dirty="0">
                <a:latin typeface="Calibri" panose="020F0502020204030204" pitchFamily="34" charset="0"/>
                <a:cs typeface="Calibri" panose="020F0502020204030204" pitchFamily="34" charset="0"/>
              </a:rPr>
              <a:t>i</a:t>
            </a:r>
            <a:r>
              <a:rPr lang="en-US" sz="1200" b="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posebn</a:t>
            </a:r>
            <a:r>
              <a:rPr lang="hr-HR" sz="1200" dirty="0">
                <a:latin typeface="Calibri" panose="020F0502020204030204" pitchFamily="34" charset="0"/>
                <a:cs typeface="Calibri" panose="020F0502020204030204" pitchFamily="34" charset="0"/>
              </a:rPr>
              <a:t>a</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aktivnost</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ili</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mjesto</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troška</a:t>
            </a:r>
            <a:r>
              <a:rPr lang="en-US" sz="1200" dirty="0">
                <a:latin typeface="Calibri" panose="020F0502020204030204" pitchFamily="34" charset="0"/>
                <a:cs typeface="Calibri" panose="020F0502020204030204" pitchFamily="34" charset="0"/>
              </a:rPr>
              <a:t> za </a:t>
            </a:r>
            <a:r>
              <a:rPr lang="en-US" sz="1200" dirty="0" err="1">
                <a:latin typeface="Calibri" panose="020F0502020204030204" pitchFamily="34" charset="0"/>
                <a:cs typeface="Calibri" panose="020F0502020204030204" pitchFamily="34" charset="0"/>
              </a:rPr>
              <a:t>projekt</a:t>
            </a:r>
            <a:r>
              <a:rPr lang="hr-HR" sz="1200" dirty="0">
                <a:latin typeface="Calibri" panose="020F0502020204030204" pitchFamily="34" charset="0"/>
                <a:cs typeface="Calibri" panose="020F0502020204030204" pitchFamily="34" charset="0"/>
              </a:rPr>
              <a:t>.</a:t>
            </a:r>
            <a:endParaRPr lang="hr-HR" sz="1200" b="0" dirty="0">
              <a:latin typeface="Calibri" panose="020F0502020204030204" pitchFamily="34" charset="0"/>
              <a:cs typeface="Calibri" panose="020F0502020204030204" pitchFamily="34" charset="0"/>
            </a:endParaRPr>
          </a:p>
          <a:p>
            <a:endParaRPr lang="hr-HR" sz="1200" b="0" dirty="0">
              <a:latin typeface="Calibri" panose="020F0502020204030204" pitchFamily="34" charset="0"/>
              <a:cs typeface="Calibri" panose="020F0502020204030204" pitchFamily="34" charset="0"/>
            </a:endParaRPr>
          </a:p>
          <a:p>
            <a:r>
              <a:rPr lang="en-US" sz="1200" b="1" dirty="0" err="1">
                <a:solidFill>
                  <a:schemeClr val="accent1">
                    <a:lumMod val="50000"/>
                  </a:schemeClr>
                </a:solidFill>
                <a:latin typeface="Calibri" panose="020F0502020204030204" pitchFamily="34" charset="0"/>
                <a:cs typeface="Calibri" panose="020F0502020204030204" pitchFamily="34" charset="0"/>
              </a:rPr>
              <a:t>Projektni</a:t>
            </a:r>
            <a:r>
              <a:rPr lang="en-US" sz="1200" b="1" dirty="0">
                <a:solidFill>
                  <a:schemeClr val="accent1">
                    <a:lumMod val="50000"/>
                  </a:schemeClr>
                </a:solidFill>
                <a:latin typeface="Calibri" panose="020F0502020204030204" pitchFamily="34" charset="0"/>
                <a:cs typeface="Calibri" panose="020F0502020204030204" pitchFamily="34" charset="0"/>
              </a:rPr>
              <a:t> </a:t>
            </a:r>
            <a:r>
              <a:rPr lang="en-US" sz="1200" b="1" dirty="0" err="1">
                <a:solidFill>
                  <a:schemeClr val="accent1">
                    <a:lumMod val="50000"/>
                  </a:schemeClr>
                </a:solidFill>
                <a:latin typeface="Calibri" panose="020F0502020204030204" pitchFamily="34" charset="0"/>
                <a:cs typeface="Calibri" panose="020F0502020204030204" pitchFamily="34" charset="0"/>
              </a:rPr>
              <a:t>partneri</a:t>
            </a:r>
            <a:r>
              <a:rPr lang="en-US" sz="1200" b="1" dirty="0">
                <a:solidFill>
                  <a:schemeClr val="accent1">
                    <a:lumMod val="50000"/>
                  </a:schemeClr>
                </a:solidFill>
                <a:latin typeface="Calibri" panose="020F0502020204030204" pitchFamily="34" charset="0"/>
                <a:cs typeface="Calibri" panose="020F0502020204030204" pitchFamily="34" charset="0"/>
              </a:rPr>
              <a:t> </a:t>
            </a:r>
            <a:r>
              <a:rPr lang="en-US" sz="1200" b="1" dirty="0" err="1">
                <a:solidFill>
                  <a:schemeClr val="accent1">
                    <a:lumMod val="50000"/>
                  </a:schemeClr>
                </a:solidFill>
                <a:latin typeface="Calibri" panose="020F0502020204030204" pitchFamily="34" charset="0"/>
                <a:cs typeface="Calibri" panose="020F0502020204030204" pitchFamily="34" charset="0"/>
              </a:rPr>
              <a:t>trebaju</a:t>
            </a:r>
            <a:r>
              <a:rPr lang="en-US" sz="1200" b="1" dirty="0">
                <a:solidFill>
                  <a:schemeClr val="accent1">
                    <a:lumMod val="50000"/>
                  </a:schemeClr>
                </a:solidFill>
                <a:latin typeface="Calibri" panose="020F0502020204030204" pitchFamily="34" charset="0"/>
                <a:cs typeface="Calibri" panose="020F0502020204030204" pitchFamily="34" charset="0"/>
              </a:rPr>
              <a:t> </a:t>
            </a:r>
            <a:r>
              <a:rPr lang="en-US" sz="1200" b="1" dirty="0" err="1">
                <a:solidFill>
                  <a:schemeClr val="accent1">
                    <a:lumMod val="50000"/>
                  </a:schemeClr>
                </a:solidFill>
                <a:latin typeface="Calibri" panose="020F0502020204030204" pitchFamily="34" charset="0"/>
                <a:cs typeface="Calibri" panose="020F0502020204030204" pitchFamily="34" charset="0"/>
              </a:rPr>
              <a:t>priložiti</a:t>
            </a:r>
            <a:r>
              <a:rPr lang="en-US" sz="1200" b="1" dirty="0">
                <a:solidFill>
                  <a:schemeClr val="accent1">
                    <a:lumMod val="50000"/>
                  </a:schemeClr>
                </a:solidFill>
                <a:latin typeface="Calibri" panose="020F0502020204030204" pitchFamily="34" charset="0"/>
                <a:cs typeface="Calibri" panose="020F0502020204030204" pitchFamily="34" charset="0"/>
              </a:rPr>
              <a:t> </a:t>
            </a:r>
            <a:r>
              <a:rPr lang="en-US" sz="1200" b="1" dirty="0" err="1">
                <a:solidFill>
                  <a:schemeClr val="accent1">
                    <a:lumMod val="50000"/>
                  </a:schemeClr>
                </a:solidFill>
                <a:latin typeface="Calibri" panose="020F0502020204030204" pitchFamily="34" charset="0"/>
                <a:cs typeface="Calibri" panose="020F0502020204030204" pitchFamily="34" charset="0"/>
              </a:rPr>
              <a:t>računovodstvene</a:t>
            </a:r>
            <a:r>
              <a:rPr lang="en-US" sz="1200" b="1" dirty="0">
                <a:solidFill>
                  <a:schemeClr val="accent1">
                    <a:lumMod val="50000"/>
                  </a:schemeClr>
                </a:solidFill>
                <a:latin typeface="Calibri" panose="020F0502020204030204" pitchFamily="34" charset="0"/>
                <a:cs typeface="Calibri" panose="020F0502020204030204" pitchFamily="34" charset="0"/>
              </a:rPr>
              <a:t> </a:t>
            </a:r>
            <a:r>
              <a:rPr lang="en-US" sz="1200" b="1" dirty="0" err="1">
                <a:solidFill>
                  <a:schemeClr val="accent1">
                    <a:lumMod val="50000"/>
                  </a:schemeClr>
                </a:solidFill>
                <a:latin typeface="Calibri" panose="020F0502020204030204" pitchFamily="34" charset="0"/>
                <a:cs typeface="Calibri" panose="020F0502020204030204" pitchFamily="34" charset="0"/>
              </a:rPr>
              <a:t>evidencije</a:t>
            </a:r>
            <a:r>
              <a:rPr lang="en-US" sz="1200" b="1" dirty="0">
                <a:solidFill>
                  <a:schemeClr val="accent1">
                    <a:lumMod val="50000"/>
                  </a:schemeClr>
                </a:solidFill>
                <a:latin typeface="Calibri" panose="020F0502020204030204" pitchFamily="34" charset="0"/>
                <a:cs typeface="Calibri" panose="020F0502020204030204" pitchFamily="34" charset="0"/>
              </a:rPr>
              <a:t> </a:t>
            </a:r>
            <a:r>
              <a:rPr lang="hr-HR" sz="1200" b="1" dirty="0">
                <a:solidFill>
                  <a:schemeClr val="accent1">
                    <a:lumMod val="50000"/>
                  </a:schemeClr>
                </a:solidFill>
                <a:latin typeface="Calibri" panose="020F0502020204030204" pitchFamily="34" charset="0"/>
                <a:cs typeface="Calibri" panose="020F0502020204030204" pitchFamily="34" charset="0"/>
              </a:rPr>
              <a:t>Nacionalnim kontrolorima</a:t>
            </a:r>
            <a:r>
              <a:rPr lang="en-US" sz="1200" b="1" dirty="0">
                <a:solidFill>
                  <a:schemeClr val="accent1">
                    <a:lumMod val="50000"/>
                  </a:schemeClr>
                </a:solidFill>
                <a:latin typeface="Calibri" panose="020F0502020204030204" pitchFamily="34" charset="0"/>
                <a:cs typeface="Calibri" panose="020F0502020204030204" pitchFamily="34" charset="0"/>
              </a:rPr>
              <a:t> za </a:t>
            </a:r>
            <a:r>
              <a:rPr lang="en-US" sz="1200" b="1" dirty="0" err="1">
                <a:solidFill>
                  <a:schemeClr val="accent1">
                    <a:lumMod val="50000"/>
                  </a:schemeClr>
                </a:solidFill>
                <a:latin typeface="Calibri" panose="020F0502020204030204" pitchFamily="34" charset="0"/>
                <a:cs typeface="Calibri" panose="020F0502020204030204" pitchFamily="34" charset="0"/>
              </a:rPr>
              <a:t>svaki</a:t>
            </a:r>
            <a:r>
              <a:rPr lang="en-US" sz="1200" b="1" dirty="0">
                <a:solidFill>
                  <a:schemeClr val="accent1">
                    <a:lumMod val="50000"/>
                  </a:schemeClr>
                </a:solidFill>
                <a:latin typeface="Calibri" panose="020F0502020204030204" pitchFamily="34" charset="0"/>
                <a:cs typeface="Calibri" panose="020F0502020204030204" pitchFamily="34" charset="0"/>
              </a:rPr>
              <a:t> </a:t>
            </a:r>
            <a:r>
              <a:rPr lang="en-US" sz="1200" b="1" dirty="0" err="1">
                <a:solidFill>
                  <a:schemeClr val="accent1">
                    <a:lumMod val="50000"/>
                  </a:schemeClr>
                </a:solidFill>
                <a:latin typeface="Calibri" panose="020F0502020204030204" pitchFamily="34" charset="0"/>
                <a:cs typeface="Calibri" panose="020F0502020204030204" pitchFamily="34" charset="0"/>
              </a:rPr>
              <a:t>pojedini</a:t>
            </a:r>
            <a:r>
              <a:rPr lang="en-US" sz="1200" b="1" dirty="0">
                <a:solidFill>
                  <a:schemeClr val="accent1">
                    <a:lumMod val="50000"/>
                  </a:schemeClr>
                </a:solidFill>
                <a:latin typeface="Calibri" panose="020F0502020204030204" pitchFamily="34" charset="0"/>
                <a:cs typeface="Calibri" panose="020F0502020204030204" pitchFamily="34" charset="0"/>
              </a:rPr>
              <a:t> </a:t>
            </a:r>
            <a:r>
              <a:rPr lang="en-US" sz="1200" b="1" dirty="0" err="1">
                <a:solidFill>
                  <a:schemeClr val="accent1">
                    <a:lumMod val="50000"/>
                  </a:schemeClr>
                </a:solidFill>
                <a:latin typeface="Calibri" panose="020F0502020204030204" pitchFamily="34" charset="0"/>
                <a:cs typeface="Calibri" panose="020F0502020204030204" pitchFamily="34" charset="0"/>
              </a:rPr>
              <a:t>trošak</a:t>
            </a:r>
            <a:r>
              <a:rPr lang="en-US" sz="1200" b="1" dirty="0">
                <a:solidFill>
                  <a:schemeClr val="accent1">
                    <a:lumMod val="50000"/>
                  </a:schemeClr>
                </a:solidFill>
                <a:latin typeface="Calibri" panose="020F0502020204030204" pitchFamily="34" charset="0"/>
                <a:cs typeface="Calibri" panose="020F0502020204030204" pitchFamily="34" charset="0"/>
              </a:rPr>
              <a:t> </a:t>
            </a:r>
            <a:r>
              <a:rPr lang="hr-HR" sz="1200" b="1" dirty="0">
                <a:solidFill>
                  <a:schemeClr val="accent1">
                    <a:lumMod val="50000"/>
                  </a:schemeClr>
                </a:solidFill>
                <a:latin typeface="Calibri" panose="020F0502020204030204" pitchFamily="34" charset="0"/>
                <a:cs typeface="Calibri" panose="020F0502020204030204" pitchFamily="34" charset="0"/>
              </a:rPr>
              <a:t>osim flat rate i </a:t>
            </a:r>
            <a:r>
              <a:rPr lang="hr-HR" sz="1200" b="1" dirty="0" err="1">
                <a:solidFill>
                  <a:schemeClr val="accent1">
                    <a:lumMod val="50000"/>
                  </a:schemeClr>
                </a:solidFill>
                <a:latin typeface="Calibri" panose="020F0502020204030204" pitchFamily="34" charset="0"/>
                <a:cs typeface="Calibri" panose="020F0502020204030204" pitchFamily="34" charset="0"/>
              </a:rPr>
              <a:t>lump</a:t>
            </a:r>
            <a:r>
              <a:rPr lang="hr-HR" sz="1200" b="1" dirty="0">
                <a:solidFill>
                  <a:schemeClr val="accent1">
                    <a:lumMod val="50000"/>
                  </a:schemeClr>
                </a:solidFill>
                <a:latin typeface="Calibri" panose="020F0502020204030204" pitchFamily="34" charset="0"/>
                <a:cs typeface="Calibri" panose="020F0502020204030204" pitchFamily="34" charset="0"/>
              </a:rPr>
              <a:t> </a:t>
            </a:r>
            <a:r>
              <a:rPr lang="hr-HR" sz="1200" b="1" dirty="0" err="1">
                <a:solidFill>
                  <a:schemeClr val="accent1">
                    <a:lumMod val="50000"/>
                  </a:schemeClr>
                </a:solidFill>
                <a:latin typeface="Calibri" panose="020F0502020204030204" pitchFamily="34" charset="0"/>
                <a:cs typeface="Calibri" panose="020F0502020204030204" pitchFamily="34" charset="0"/>
              </a:rPr>
              <a:t>sum</a:t>
            </a:r>
            <a:r>
              <a:rPr lang="hr-HR" sz="1200" b="1" dirty="0">
                <a:solidFill>
                  <a:schemeClr val="accent1">
                    <a:lumMod val="50000"/>
                  </a:schemeClr>
                </a:solidFill>
                <a:latin typeface="Calibri" panose="020F0502020204030204" pitchFamily="34" charset="0"/>
                <a:cs typeface="Calibri" panose="020F0502020204030204" pitchFamily="34" charset="0"/>
              </a:rPr>
              <a:t> </a:t>
            </a:r>
            <a:r>
              <a:rPr lang="hr-HR" sz="1200" b="1" dirty="0" err="1">
                <a:solidFill>
                  <a:schemeClr val="accent1">
                    <a:lumMod val="50000"/>
                  </a:schemeClr>
                </a:solidFill>
                <a:latin typeface="Calibri" panose="020F0502020204030204" pitchFamily="34" charset="0"/>
                <a:cs typeface="Calibri" panose="020F0502020204030204" pitchFamily="34" charset="0"/>
              </a:rPr>
              <a:t>poračunskih</a:t>
            </a:r>
            <a:r>
              <a:rPr lang="hr-HR" sz="1200" b="1" dirty="0">
                <a:solidFill>
                  <a:schemeClr val="accent1">
                    <a:lumMod val="50000"/>
                  </a:schemeClr>
                </a:solidFill>
                <a:latin typeface="Calibri" panose="020F0502020204030204" pitchFamily="34" charset="0"/>
                <a:cs typeface="Calibri" panose="020F0502020204030204" pitchFamily="34" charset="0"/>
              </a:rPr>
              <a:t> kategorija.</a:t>
            </a:r>
            <a:endParaRPr lang="hr-HR" sz="1200" b="1"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a:extLst>
              <a:ext uri="{FF2B5EF4-FFF2-40B4-BE49-F238E27FC236}">
                <a16:creationId xmlns:a16="http://schemas.microsoft.com/office/drawing/2014/main" id="{1C36C052-50D4-4B9B-12B4-FC08102129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25799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b="1" dirty="0" err="1"/>
              <a:t>Programme</a:t>
            </a:r>
            <a:r>
              <a:rPr lang="hr-HR" b="1" dirty="0"/>
              <a:t> Manual on </a:t>
            </a:r>
            <a:r>
              <a:rPr lang="hr-HR" b="1" dirty="0" err="1"/>
              <a:t>Eligibility</a:t>
            </a:r>
            <a:r>
              <a:rPr lang="hr-HR" dirty="0"/>
              <a:t>: radi se o dokumentu u kojem su detaljno objašnjene prihvatljivost odnosno neprihvatljivost troškova u provedbi vaših projekta.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b="1" dirty="0"/>
              <a:t>Project </a:t>
            </a:r>
            <a:r>
              <a:rPr lang="hr-HR" b="1" dirty="0" err="1"/>
              <a:t>Implementation</a:t>
            </a:r>
            <a:r>
              <a:rPr lang="hr-HR" b="1" dirty="0"/>
              <a:t> Manual</a:t>
            </a:r>
            <a:r>
              <a:rPr lang="hr-HR" dirty="0"/>
              <a:t>: radi se o krovnom provedbenom dokumentu u kojem su </a:t>
            </a:r>
            <a:r>
              <a:rPr lang="hr-HR" sz="1800" dirty="0">
                <a:effectLst/>
                <a:latin typeface="Calibri" panose="020F0502020204030204" pitchFamily="34" charset="0"/>
                <a:ea typeface="Calibri" panose="020F0502020204030204" pitchFamily="34" charset="0"/>
              </a:rPr>
              <a:t>definirani načini i uvjeti provođenja vaših projekata – VER 3 objavljena na web-u!</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sz="1800" dirty="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sz="1200" b="1" dirty="0" err="1">
                <a:solidFill>
                  <a:srgbClr val="003399"/>
                </a:solidFill>
                <a:latin typeface="Calibri" panose="020F0502020204030204"/>
              </a:rPr>
              <a:t>Public</a:t>
            </a:r>
            <a:r>
              <a:rPr lang="hr-HR" sz="1200" b="1" dirty="0">
                <a:solidFill>
                  <a:srgbClr val="003399"/>
                </a:solidFill>
                <a:latin typeface="Calibri" panose="020F0502020204030204"/>
              </a:rPr>
              <a:t> </a:t>
            </a:r>
            <a:r>
              <a:rPr lang="hr-HR" sz="1200" b="1" dirty="0" err="1">
                <a:solidFill>
                  <a:srgbClr val="003399"/>
                </a:solidFill>
                <a:latin typeface="Calibri" panose="020F0502020204030204"/>
              </a:rPr>
              <a:t>procurement</a:t>
            </a:r>
            <a:r>
              <a:rPr lang="hr-HR" sz="1200" b="1" dirty="0">
                <a:solidFill>
                  <a:srgbClr val="003399"/>
                </a:solidFill>
                <a:latin typeface="Calibri" panose="020F0502020204030204"/>
              </a:rPr>
              <a:t> </a:t>
            </a:r>
            <a:r>
              <a:rPr lang="hr-HR" sz="1200" b="1" dirty="0" err="1">
                <a:solidFill>
                  <a:srgbClr val="003399"/>
                </a:solidFill>
                <a:latin typeface="Calibri" panose="020F0502020204030204"/>
              </a:rPr>
              <a:t>rules</a:t>
            </a:r>
            <a:r>
              <a:rPr lang="hr-HR" sz="1200" b="1" dirty="0">
                <a:solidFill>
                  <a:srgbClr val="003399"/>
                </a:solidFill>
                <a:latin typeface="Calibri" panose="020F0502020204030204"/>
              </a:rPr>
              <a:t> for </a:t>
            </a:r>
            <a:r>
              <a:rPr lang="hr-HR" sz="1200" b="1" dirty="0" err="1">
                <a:solidFill>
                  <a:srgbClr val="003399"/>
                </a:solidFill>
                <a:latin typeface="Calibri" panose="020F0502020204030204"/>
              </a:rPr>
              <a:t>all</a:t>
            </a:r>
            <a:r>
              <a:rPr lang="hr-HR" sz="1200" b="1" dirty="0">
                <a:solidFill>
                  <a:srgbClr val="003399"/>
                </a:solidFill>
                <a:latin typeface="Calibri" panose="020F0502020204030204"/>
              </a:rPr>
              <a:t> IPA </a:t>
            </a:r>
            <a:r>
              <a:rPr lang="hr-HR" sz="1200" b="1" dirty="0" err="1">
                <a:solidFill>
                  <a:srgbClr val="003399"/>
                </a:solidFill>
                <a:latin typeface="Calibri" panose="020F0502020204030204"/>
              </a:rPr>
              <a:t>beneficiaries</a:t>
            </a:r>
            <a:r>
              <a:rPr lang="hr-HR" sz="1200" b="1" dirty="0">
                <a:solidFill>
                  <a:srgbClr val="003399"/>
                </a:solidFill>
                <a:latin typeface="Calibri" panose="020F0502020204030204"/>
              </a:rPr>
              <a:t> </a:t>
            </a:r>
            <a:r>
              <a:rPr lang="hr-HR" sz="1200" b="1" dirty="0" err="1">
                <a:solidFill>
                  <a:srgbClr val="003399"/>
                </a:solidFill>
                <a:latin typeface="Calibri" panose="020F0502020204030204"/>
              </a:rPr>
              <a:t>and</a:t>
            </a:r>
            <a:r>
              <a:rPr lang="hr-HR" sz="1200" b="1" dirty="0">
                <a:solidFill>
                  <a:srgbClr val="003399"/>
                </a:solidFill>
                <a:latin typeface="Calibri" panose="020F0502020204030204"/>
              </a:rPr>
              <a:t> Croatian </a:t>
            </a:r>
            <a:r>
              <a:rPr lang="hr-HR" sz="1200" b="1" dirty="0" err="1">
                <a:solidFill>
                  <a:srgbClr val="003399"/>
                </a:solidFill>
                <a:latin typeface="Calibri" panose="020F0502020204030204"/>
              </a:rPr>
              <a:t>private</a:t>
            </a:r>
            <a:r>
              <a:rPr lang="hr-HR" sz="1200" b="1" dirty="0">
                <a:solidFill>
                  <a:srgbClr val="003399"/>
                </a:solidFill>
                <a:latin typeface="Calibri" panose="020F0502020204030204"/>
              </a:rPr>
              <a:t> </a:t>
            </a:r>
            <a:r>
              <a:rPr lang="hr-HR" sz="1200" b="1" dirty="0" err="1">
                <a:solidFill>
                  <a:srgbClr val="003399"/>
                </a:solidFill>
                <a:latin typeface="Calibri" panose="020F0502020204030204"/>
              </a:rPr>
              <a:t>partners</a:t>
            </a:r>
            <a:r>
              <a:rPr lang="hr-HR" sz="1200" dirty="0">
                <a:solidFill>
                  <a:srgbClr val="003399"/>
                </a:solidFill>
                <a:latin typeface="Calibri" panose="020F0502020204030204"/>
              </a:rPr>
              <a:t>: radi se dokumentu koji objašnjava pravila provođenja javne nabave u sklopu vaših projekata.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sz="1200" dirty="0">
              <a:solidFill>
                <a:srgbClr val="003399"/>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sz="1200" b="1" dirty="0" err="1">
                <a:solidFill>
                  <a:srgbClr val="003399"/>
                </a:solidFill>
                <a:latin typeface="Calibri" panose="020F0502020204030204"/>
              </a:rPr>
              <a:t>Jems</a:t>
            </a:r>
            <a:r>
              <a:rPr lang="hr-HR" sz="1200" b="1" dirty="0">
                <a:solidFill>
                  <a:srgbClr val="003399"/>
                </a:solidFill>
                <a:latin typeface="Calibri" panose="020F0502020204030204"/>
              </a:rPr>
              <a:t> </a:t>
            </a:r>
            <a:r>
              <a:rPr lang="hr-HR" sz="1200" b="1" dirty="0" err="1">
                <a:solidFill>
                  <a:srgbClr val="003399"/>
                </a:solidFill>
                <a:latin typeface="Calibri" panose="020F0502020204030204"/>
              </a:rPr>
              <a:t>user</a:t>
            </a:r>
            <a:r>
              <a:rPr lang="hr-HR" sz="1200" b="1" dirty="0">
                <a:solidFill>
                  <a:srgbClr val="003399"/>
                </a:solidFill>
                <a:latin typeface="Calibri" panose="020F0502020204030204"/>
              </a:rPr>
              <a:t> manual</a:t>
            </a:r>
            <a:r>
              <a:rPr lang="hr-HR" sz="1200" dirty="0">
                <a:solidFill>
                  <a:srgbClr val="003399"/>
                </a:solidFill>
                <a:latin typeface="Calibri" panose="020F0502020204030204"/>
              </a:rPr>
              <a:t>: radi se o praktičnom vodiču kroz sustav </a:t>
            </a:r>
            <a:r>
              <a:rPr lang="hr-HR" sz="1200" dirty="0" err="1">
                <a:solidFill>
                  <a:srgbClr val="003399"/>
                </a:solidFill>
                <a:latin typeface="Calibri" panose="020F0502020204030204"/>
              </a:rPr>
              <a:t>Jems</a:t>
            </a:r>
            <a:r>
              <a:rPr lang="hr-HR" sz="1200" dirty="0">
                <a:solidFill>
                  <a:srgbClr val="003399"/>
                </a:solidFill>
                <a:latin typeface="Calibri" panose="020F0502020204030204"/>
              </a:rPr>
              <a:t> razvijen od strane </a:t>
            </a:r>
            <a:r>
              <a:rPr lang="hr-HR" sz="1200" dirty="0" err="1">
                <a:solidFill>
                  <a:srgbClr val="003399"/>
                </a:solidFill>
                <a:latin typeface="Calibri" panose="020F0502020204030204"/>
              </a:rPr>
              <a:t>Interact</a:t>
            </a:r>
            <a:r>
              <a:rPr lang="hr-HR" sz="1200" dirty="0">
                <a:solidFill>
                  <a:srgbClr val="003399"/>
                </a:solidFill>
                <a:latin typeface="Calibri" panose="020F0502020204030204"/>
              </a:rPr>
              <a:t>-a za sve programe koji koriste </a:t>
            </a:r>
            <a:r>
              <a:rPr lang="hr-HR" sz="1200" dirty="0" err="1">
                <a:solidFill>
                  <a:srgbClr val="003399"/>
                </a:solidFill>
                <a:latin typeface="Calibri" panose="020F0502020204030204"/>
              </a:rPr>
              <a:t>Jems</a:t>
            </a:r>
            <a:r>
              <a:rPr lang="hr-HR" sz="1200" dirty="0">
                <a:solidFill>
                  <a:srgbClr val="003399"/>
                </a:solidFill>
                <a:latin typeface="Calibri" panose="020F0502020204030204"/>
              </a:rPr>
              <a:t> (web stranica/manual)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sz="1200" dirty="0">
              <a:solidFill>
                <a:srgbClr val="003399"/>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sz="1200" b="1" dirty="0">
                <a:solidFill>
                  <a:srgbClr val="003399"/>
                </a:solidFill>
                <a:latin typeface="Calibri" panose="020F0502020204030204"/>
              </a:rPr>
              <a:t>Interreg brand design manual</a:t>
            </a:r>
            <a:r>
              <a:rPr lang="hr-HR" sz="1200" dirty="0">
                <a:solidFill>
                  <a:srgbClr val="003399"/>
                </a:solidFill>
                <a:latin typeface="Calibri" panose="020F0502020204030204"/>
              </a:rPr>
              <a:t>: razvijen od strane </a:t>
            </a:r>
            <a:r>
              <a:rPr lang="hr-HR" sz="1200" dirty="0" err="1">
                <a:solidFill>
                  <a:srgbClr val="003399"/>
                </a:solidFill>
                <a:latin typeface="Calibri" panose="020F0502020204030204"/>
              </a:rPr>
              <a:t>Interact</a:t>
            </a:r>
            <a:r>
              <a:rPr lang="hr-HR" sz="1200" dirty="0">
                <a:solidFill>
                  <a:srgbClr val="003399"/>
                </a:solidFill>
                <a:latin typeface="Calibri" panose="020F0502020204030204"/>
              </a:rPr>
              <a:t>-a za sve Interreg programe u EU, kao što smo već naveli ranije u prezentaciji o vidljivosti, ovaj dokument propisuje načine na koje je potrebno osigurati vidljivost vaših projekata.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sz="1200" dirty="0">
              <a:solidFill>
                <a:srgbClr val="003399"/>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sz="1200" dirty="0">
                <a:solidFill>
                  <a:srgbClr val="003399"/>
                </a:solidFill>
                <a:latin typeface="Calibri" panose="020F0502020204030204"/>
              </a:rPr>
              <a:t>Svi navedeni dokumenti dostupni su na našem programskom webu.</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54794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62</a:t>
            </a:fld>
            <a:endParaRPr lang="hr-HR"/>
          </a:p>
        </p:txBody>
      </p:sp>
    </p:spTree>
    <p:extLst>
      <p:ext uri="{BB962C8B-B14F-4D97-AF65-F5344CB8AC3E}">
        <p14:creationId xmlns:p14="http://schemas.microsoft.com/office/powerpoint/2010/main" val="19890158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Ukoliko tijekom projekta nastupe okolnosti koje bi ugrozile njegovu provedbu ili na nju značajno utjecale (npr. promjena zakonodavstva, financijske poteškoće, izmjene u partnerstvu...) projekt može biti modificiran.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Modifikacija je iznimka, a ne pravilo i potrebno je pokazati da nastale okolnosti u provedbi drugačije ne mogu biti prevaziđene.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Modifikacijom ne može biti promijenena svrha i suština projekta i moguća je samo tijekom trajanja projekta (ne po završetku).</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Modifikacije zahtijevaju različito vrijeme i odluke programskih tijela, ovisno o vrsti.</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24631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hr-HR" b="1" dirty="0"/>
              <a:t>Manje modifikacije</a:t>
            </a:r>
            <a:r>
              <a:rPr lang="hr-HR" b="0" dirty="0"/>
              <a:t>:</a:t>
            </a:r>
          </a:p>
          <a:p>
            <a:pPr marL="171450" indent="-171450">
              <a:buFont typeface="Arial" panose="020B0604020202020204" pitchFamily="34" charset="0"/>
              <a:buChar char="•"/>
            </a:pPr>
            <a:r>
              <a:rPr lang="hr-HR" b="0" dirty="0"/>
              <a:t>u administrativne spadaju izmjene kontakata, bankovnog računa, članova projektnog tima, pravnih zastupnika, naziva partnera (bez utjecaja na pravnu osobnost) i pravno sljedništvo ukoliko pravni sljednik ispunjava iste kriterije </a:t>
            </a:r>
            <a:r>
              <a:rPr lang="hr-HR" b="0" dirty="0" err="1"/>
              <a:t>prihvatljivostipromjene</a:t>
            </a:r>
            <a:r>
              <a:rPr lang="hr-HR" b="0" dirty="0"/>
              <a:t> u planu rada uključuju npr. izmjenu početka i/ili kraja provedbe aktivnosti, količine isporučevina ili lokacije aktivnosti;</a:t>
            </a:r>
          </a:p>
          <a:p>
            <a:pPr marL="171450" indent="-171450">
              <a:buFont typeface="Arial" panose="020B0604020202020204" pitchFamily="34" charset="0"/>
              <a:buChar char="•"/>
            </a:pPr>
            <a:r>
              <a:rPr lang="hr-HR" b="0" dirty="0"/>
              <a:t>proračunske promjene odnose se na preraspodjelu novca između i unutar proračunskih kategorija. Komunicira ih samo vodeći partner Zajedničkom tajništvu i upisuju se u tablicu za realokaciju proračuna.</a:t>
            </a:r>
          </a:p>
          <a:p>
            <a:pPr marL="0" indent="0">
              <a:buFont typeface="Arial" panose="020B0604020202020204" pitchFamily="34" charset="0"/>
              <a:buNone/>
            </a:pPr>
            <a:r>
              <a:rPr lang="hr-HR" b="0" dirty="0"/>
              <a:t>Manje modifikacije odobrava JS, zahtijevaju manje vremena i mogu biti zatražene </a:t>
            </a:r>
            <a:r>
              <a:rPr lang="hr-HR" b="1" dirty="0"/>
              <a:t>najkasnije mjesec prije završetka projekta</a:t>
            </a:r>
            <a:r>
              <a:rPr lang="hr-HR" b="0" dirty="0"/>
              <a:t>.</a:t>
            </a:r>
          </a:p>
          <a:p>
            <a:pPr marL="0" indent="0">
              <a:buFont typeface="Arial" panose="020B0604020202020204" pitchFamily="34" charset="0"/>
              <a:buNone/>
            </a:pPr>
            <a:r>
              <a:rPr lang="hr-HR" b="1" dirty="0"/>
              <a:t>Veće modifikacije su</a:t>
            </a:r>
            <a:r>
              <a:rPr lang="hr-HR" b="0" dirty="0"/>
              <a:t>:</a:t>
            </a:r>
          </a:p>
          <a:p>
            <a:pPr marL="171450" indent="-171450">
              <a:buFont typeface="Arial" panose="020B0604020202020204" pitchFamily="34" charset="0"/>
              <a:buChar char="•"/>
            </a:pPr>
            <a:r>
              <a:rPr lang="hr-HR" b="0" dirty="0"/>
              <a:t>povlačenje ili izmjena partnera. U slučaju povlačenja, preostali partneri mogu preuzeti nerealizirane aktivnosti i neutrošena sredstva partnera koji se povukao. Ukoliko to nije moguće, partner može biti zamijenjen, a novi mora ispuniti sve kriterije prihvatljivosti.</a:t>
            </a:r>
          </a:p>
          <a:p>
            <a:pPr marL="171450" indent="-171450">
              <a:buFont typeface="Arial" panose="020B0604020202020204" pitchFamily="34" charset="0"/>
              <a:buChar char="•"/>
            </a:pPr>
            <a:r>
              <a:rPr lang="hr-HR" b="0" dirty="0"/>
              <a:t>raspodjela novca među projektnim partnerima (max 10% partnerskog proračuna s kojeg se preraspodjeljuje);</a:t>
            </a:r>
          </a:p>
          <a:p>
            <a:pPr marL="171450" indent="-171450">
              <a:buFont typeface="Arial" panose="020B0604020202020204" pitchFamily="34" charset="0"/>
              <a:buChar char="•"/>
            </a:pPr>
            <a:r>
              <a:rPr lang="bs-Latn-BA" dirty="0"/>
              <a:t>p</a:t>
            </a:r>
            <a:r>
              <a:rPr lang="en-US" dirty="0" err="1"/>
              <a:t>roduljenje</a:t>
            </a:r>
            <a:r>
              <a:rPr lang="en-US" dirty="0"/>
              <a:t> </a:t>
            </a:r>
            <a:r>
              <a:rPr lang="en-US" dirty="0" err="1"/>
              <a:t>trajanja</a:t>
            </a:r>
            <a:r>
              <a:rPr lang="en-US" dirty="0"/>
              <a:t> </a:t>
            </a:r>
            <a:r>
              <a:rPr lang="en-US" dirty="0" err="1"/>
              <a:t>projekta</a:t>
            </a:r>
            <a:r>
              <a:rPr lang="en-US" dirty="0"/>
              <a:t> </a:t>
            </a:r>
            <a:r>
              <a:rPr lang="en-US" dirty="0" err="1"/>
              <a:t>znači</a:t>
            </a:r>
            <a:r>
              <a:rPr lang="en-US" dirty="0"/>
              <a:t> </a:t>
            </a:r>
            <a:r>
              <a:rPr lang="en-US" dirty="0" err="1"/>
              <a:t>produljenje</a:t>
            </a:r>
            <a:r>
              <a:rPr lang="en-US" dirty="0"/>
              <a:t> </a:t>
            </a:r>
            <a:r>
              <a:rPr lang="en-US" dirty="0" err="1"/>
              <a:t>vremenskog</a:t>
            </a:r>
            <a:r>
              <a:rPr lang="en-US" dirty="0"/>
              <a:t> </a:t>
            </a:r>
            <a:r>
              <a:rPr lang="en-US" dirty="0" err="1"/>
              <a:t>okvira</a:t>
            </a:r>
            <a:r>
              <a:rPr lang="en-US" dirty="0"/>
              <a:t> za </a:t>
            </a:r>
            <a:r>
              <a:rPr lang="en-US" dirty="0" err="1"/>
              <a:t>prihvatljivost</a:t>
            </a:r>
            <a:r>
              <a:rPr lang="en-US" dirty="0"/>
              <a:t> </a:t>
            </a:r>
            <a:r>
              <a:rPr lang="en-US" dirty="0" err="1"/>
              <a:t>troškova</a:t>
            </a:r>
            <a:r>
              <a:rPr lang="bs-Latn-BA" dirty="0"/>
              <a:t>. </a:t>
            </a:r>
            <a:r>
              <a:rPr lang="bs-Latn-BA" b="1" dirty="0"/>
              <a:t>Projekti koji inicijalno traju 30 mjeseci, ne mogu biti produljeni (</a:t>
            </a:r>
            <a:r>
              <a:rPr lang="hr-HR" dirty="0"/>
              <a:t>osim iznimnih opravdanih slučajeva koji zahtijevaju MA odobrenje)</a:t>
            </a:r>
            <a:r>
              <a:rPr lang="bs-Latn-BA" b="1" dirty="0"/>
              <a:t>;</a:t>
            </a:r>
          </a:p>
          <a:p>
            <a:pPr marL="171450" indent="-171450">
              <a:buFont typeface="Arial" panose="020B0604020202020204" pitchFamily="34" charset="0"/>
              <a:buChar char="•"/>
            </a:pPr>
            <a:r>
              <a:rPr lang="bs-Latn-BA" b="0" dirty="0"/>
              <a:t>izmjene projekta koji utiču na postizanje rezultata i outputa povezanih sa programskim indikatorima;</a:t>
            </a:r>
          </a:p>
          <a:p>
            <a:pPr marL="171450" indent="-171450">
              <a:buFont typeface="Arial" panose="020B0604020202020204" pitchFamily="34" charset="0"/>
              <a:buChar char="•"/>
            </a:pPr>
            <a:r>
              <a:rPr lang="bs-Latn-BA" b="0" dirty="0"/>
              <a:t>izmjene lokacije i/ili vrste investicije ukoliko ne dovode u pitanje svrhu investicije i njen prekogranični karakter.</a:t>
            </a:r>
          </a:p>
          <a:p>
            <a:pPr marL="0" indent="0">
              <a:buFont typeface="Arial" panose="020B0604020202020204" pitchFamily="34" charset="0"/>
              <a:buNone/>
            </a:pPr>
            <a:r>
              <a:rPr lang="bs-Latn-BA" b="0" dirty="0"/>
              <a:t>Veće modifikacije odobrava MA/MC, traju dulje i mogu biti zatražene </a:t>
            </a:r>
            <a:r>
              <a:rPr lang="bs-Latn-BA" b="1" dirty="0"/>
              <a:t>najkasnije 3 mjeseca prije završetka projekta</a:t>
            </a:r>
            <a:r>
              <a:rPr lang="bs-Latn-BA" b="0" dirty="0"/>
              <a:t>. </a:t>
            </a:r>
            <a:r>
              <a:rPr lang="hr-HR" dirty="0"/>
              <a:t>Iznimno, </a:t>
            </a:r>
            <a:r>
              <a:rPr lang="hr-HR" b="1" dirty="0"/>
              <a:t>promjena partnerstva </a:t>
            </a:r>
            <a:r>
              <a:rPr lang="hr-HR" dirty="0"/>
              <a:t>mora biti pokrenuta najkasnije devet (9) mjeseci prije datuma završetka projekta. U opravdanim slučajevima, zahtjev za promjenu partnerstva može se podnijeti i nakon navedenog roka za velike izmjene. </a:t>
            </a:r>
            <a:r>
              <a:rPr lang="bs-Latn-BA" b="0" dirty="0"/>
              <a:t>Veće modifikacije mogu značiti i dodatak na </a:t>
            </a:r>
            <a:r>
              <a:rPr lang="bs-Latn-BA" b="0" i="1" dirty="0"/>
              <a:t>Subsidy Contract</a:t>
            </a:r>
            <a:r>
              <a:rPr lang="bs-Latn-BA" b="0" dirty="0"/>
              <a:t>.</a:t>
            </a:r>
            <a:endParaRPr lang="hr-HR"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47307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a:t>Koraci u modifikaciji:</a:t>
            </a:r>
          </a:p>
          <a:p>
            <a:pPr marL="0" marR="0" lvl="0" indent="0" algn="l" defTabSz="914400" rtl="0" eaLnBrk="1" fontAlgn="auto" latinLnBrk="0" hangingPunct="1">
              <a:lnSpc>
                <a:spcPct val="100000"/>
              </a:lnSpc>
              <a:spcBef>
                <a:spcPts val="0"/>
              </a:spcBef>
              <a:spcAft>
                <a:spcPts val="0"/>
              </a:spcAft>
              <a:buClrTx/>
              <a:buSzTx/>
              <a:buFontTx/>
              <a:buNone/>
              <a:tabLst/>
              <a:defRPr/>
            </a:pPr>
            <a:r>
              <a:rPr lang="hr-HR" dirty="0"/>
              <a:t>LP treba uključiti sve partnere u razgovore o modifikaciji i objediniti eventualne zahtjeve za modifikacijom svih partnera u jedan zahtjev.</a:t>
            </a:r>
          </a:p>
          <a:p>
            <a:pPr marL="0" marR="0" lvl="0" indent="0" algn="l" defTabSz="914400" rtl="0" eaLnBrk="1" fontAlgn="auto" latinLnBrk="0" hangingPunct="1">
              <a:lnSpc>
                <a:spcPct val="100000"/>
              </a:lnSpc>
              <a:spcBef>
                <a:spcPts val="0"/>
              </a:spcBef>
              <a:spcAft>
                <a:spcPts val="0"/>
              </a:spcAft>
              <a:buClrTx/>
              <a:buSzTx/>
              <a:buFontTx/>
              <a:buNone/>
              <a:tabLst/>
              <a:defRPr/>
            </a:pPr>
            <a:r>
              <a:rPr lang="hr-HR" dirty="0"/>
              <a:t>Ovisno o vrsti modifikacije, potrebno je popuniti pripadajuće programske obrasce (</a:t>
            </a:r>
            <a:r>
              <a:rPr lang="hr-HR" i="1" dirty="0"/>
              <a:t>Request for modification form</a:t>
            </a:r>
            <a:r>
              <a:rPr lang="hr-HR" dirty="0"/>
              <a:t>; </a:t>
            </a:r>
            <a:r>
              <a:rPr lang="hr-HR" i="1" dirty="0"/>
              <a:t>Budget realocation table </a:t>
            </a:r>
            <a:r>
              <a:rPr lang="hr-HR" dirty="0"/>
              <a:t>– dodaci PIM-a) i poslati ih </a:t>
            </a:r>
            <a:r>
              <a:rPr lang="hr-HR" b="1" dirty="0"/>
              <a:t>e-mailom projektnom manageru u JS</a:t>
            </a:r>
            <a:r>
              <a:rPr lang="hr-HR" dirty="0"/>
              <a:t>.</a:t>
            </a:r>
          </a:p>
          <a:p>
            <a:pPr marL="0" indent="0">
              <a:buNone/>
            </a:pPr>
            <a:r>
              <a:rPr lang="hr-HR" dirty="0"/>
              <a:t>JS i MA mogu zatražiti dodatna pojašnjenja, dokumentaciju ili dopunu obrazaca za modifikaciju (e-mailom).</a:t>
            </a:r>
          </a:p>
          <a:p>
            <a:pPr marL="0" indent="0">
              <a:buNone/>
            </a:pPr>
            <a:r>
              <a:rPr lang="hr-HR" dirty="0"/>
              <a:t>Postupak unosa promjena i potvrde u Jemsu, isti je kao i tijekom optimizacije.</a:t>
            </a:r>
          </a:p>
          <a:p>
            <a:pPr marL="0" indent="0">
              <a:buNone/>
            </a:pPr>
            <a:r>
              <a:rPr lang="hr-HR" dirty="0"/>
              <a:t>Nakon prihvatanja modifikacije projekt će dobiti oznaku nove verzije u Jemsu.</a:t>
            </a:r>
          </a:p>
        </p:txBody>
      </p:sp>
      <p:sp>
        <p:nvSpPr>
          <p:cNvPr id="4" name="Slide Number Placeholder 3"/>
          <p:cNvSpPr>
            <a:spLocks noGrp="1"/>
          </p:cNvSpPr>
          <p:nvPr>
            <p:ph type="sldNum" sz="quarter" idx="5"/>
          </p:nvPr>
        </p:nvSpPr>
        <p:spPr/>
        <p:txBody>
          <a:bodyPr/>
          <a:lstStyle/>
          <a:p>
            <a:fld id="{B35A778E-6332-4893-80FC-51D3DECD624C}" type="slidenum">
              <a:rPr lang="hr-HR" smtClean="0"/>
              <a:t>65</a:t>
            </a:fld>
            <a:endParaRPr lang="hr-HR"/>
          </a:p>
        </p:txBody>
      </p:sp>
    </p:spTree>
    <p:extLst>
      <p:ext uri="{BB962C8B-B14F-4D97-AF65-F5344CB8AC3E}">
        <p14:creationId xmlns:p14="http://schemas.microsoft.com/office/powerpoint/2010/main" val="11238280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Font typeface="Arial" panose="020B0604020202020204" pitchFamily="34" charset="0"/>
              <a:buNone/>
            </a:pPr>
            <a:r>
              <a:rPr lang="hr-HR" sz="1200" b="0" dirty="0">
                <a:solidFill>
                  <a:srgbClr val="FFAB40"/>
                </a:solidFill>
              </a:rPr>
              <a:t>Važne napomene:</a:t>
            </a:r>
          </a:p>
          <a:p>
            <a:pPr marL="171450" indent="-171450" algn="just">
              <a:buFont typeface="Arial" panose="020B0604020202020204" pitchFamily="34" charset="0"/>
              <a:buChar char="•"/>
            </a:pPr>
            <a:r>
              <a:rPr lang="hr-HR" sz="1200" b="0" dirty="0">
                <a:solidFill>
                  <a:srgbClr val="FFAB40"/>
                </a:solidFill>
              </a:rPr>
              <a:t>Nije moguće realizirati više od jedne modifikacije tijekom izvještajnog perioda – U IZNIMNIM SLUČAJEVIMA (FORCE MAJEURE) UZ OBRAZLOŽENJE I ODOBRENJE JS/MA-a MOŽE VIŠE OD 1!</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sz="1200" b="0" dirty="0">
                <a:solidFill>
                  <a:srgbClr val="4285F4"/>
                </a:solidFill>
              </a:rPr>
              <a:t>Modifikacija mora biti pokrenuta i zaključena u Jemsu prije isteka izvještajnog perioda, kako bi se izvještaj odnosio na posljednju verziju projekta.</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sz="1200" b="0" dirty="0">
                <a:solidFill>
                  <a:srgbClr val="4285F4"/>
                </a:solidFill>
              </a:rPr>
              <a:t>Važenje modificirane verzije projekta računa se od dostave 1. zahtjeva za modifikaciju Zajedničkom tajništvu (neovisno o komunikaciji od zahtjeva do odobrenja) </a:t>
            </a:r>
            <a:r>
              <a:rPr lang="hr-HR" sz="1200" b="1" dirty="0">
                <a:solidFill>
                  <a:srgbClr val="4285F4"/>
                </a:solidFill>
              </a:rPr>
              <a:t>– ako se zahtjev odobri.</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sz="1200" b="0" dirty="0">
                <a:solidFill>
                  <a:srgbClr val="4285F4"/>
                </a:solidFill>
              </a:rPr>
              <a:t>Odbijena modifikacija ne može ponovno biti zatražena.</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sz="1200" b="0" i="1" dirty="0">
                <a:solidFill>
                  <a:srgbClr val="4285F4"/>
                </a:solidFill>
              </a:rPr>
              <a:t>Flat rate </a:t>
            </a:r>
            <a:r>
              <a:rPr lang="hr-HR" sz="1200" b="0" dirty="0">
                <a:solidFill>
                  <a:srgbClr val="4285F4"/>
                </a:solidFill>
              </a:rPr>
              <a:t>i </a:t>
            </a:r>
            <a:r>
              <a:rPr lang="hr-HR" sz="1200" b="0" i="1" dirty="0">
                <a:solidFill>
                  <a:srgbClr val="4285F4"/>
                </a:solidFill>
              </a:rPr>
              <a:t>lump sum </a:t>
            </a:r>
            <a:r>
              <a:rPr lang="hr-HR" sz="1200" b="0" dirty="0">
                <a:solidFill>
                  <a:srgbClr val="4285F4"/>
                </a:solidFill>
              </a:rPr>
              <a:t>iznose nije dozvoljeno preraspodjeljivati modifikacijom.</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sz="1200" b="1" dirty="0">
                <a:solidFill>
                  <a:srgbClr val="4285F4"/>
                </a:solidFill>
              </a:rPr>
              <a:t>Proračun projekta modifikacijom ne može biti uvećan</a:t>
            </a:r>
            <a:r>
              <a:rPr lang="hr-HR" sz="1200" b="0" dirty="0">
                <a:solidFill>
                  <a:srgbClr val="4285F4"/>
                </a:solidFill>
              </a:rPr>
              <a:t>.</a:t>
            </a:r>
          </a:p>
          <a:p>
            <a:pPr marL="171450" indent="-171450" algn="just">
              <a:buFont typeface="Arial" panose="020B0604020202020204" pitchFamily="34" charset="0"/>
              <a:buChar char="•"/>
            </a:pPr>
            <a:endParaRPr lang="hr-HR" sz="1200" b="1" dirty="0">
              <a:solidFill>
                <a:srgbClr val="FFAB40"/>
              </a:solidFill>
            </a:endParaRPr>
          </a:p>
          <a:p>
            <a:pPr marL="171450" indent="-171450">
              <a:buFontTx/>
              <a:buChar char="-"/>
            </a:pPr>
            <a:endParaRPr lang="hr-HR" dirty="0"/>
          </a:p>
          <a:p>
            <a:pPr marL="171450" indent="-171450">
              <a:buFontTx/>
              <a:buChar char="-"/>
            </a:pPr>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66</a:t>
            </a:fld>
            <a:endParaRPr lang="hr-HR"/>
          </a:p>
        </p:txBody>
      </p:sp>
    </p:spTree>
    <p:extLst>
      <p:ext uri="{BB962C8B-B14F-4D97-AF65-F5344CB8AC3E}">
        <p14:creationId xmlns:p14="http://schemas.microsoft.com/office/powerpoint/2010/main" val="34187116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Referentni dokumenti za modifikaciju projekta.</a:t>
            </a:r>
          </a:p>
          <a:p>
            <a:endParaRPr lang="hr-HR" dirty="0"/>
          </a:p>
          <a:p>
            <a:r>
              <a:rPr lang="hr-HR" dirty="0"/>
              <a:t>Poglavlje u modifikacijama u Ver3 PIM-a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ACFFED-4F8B-4131-AA6D-2966990A9FE2}"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229884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68</a:t>
            </a:fld>
            <a:endParaRPr lang="hr-HR"/>
          </a:p>
        </p:txBody>
      </p:sp>
    </p:spTree>
    <p:extLst>
      <p:ext uri="{BB962C8B-B14F-4D97-AF65-F5344CB8AC3E}">
        <p14:creationId xmlns:p14="http://schemas.microsoft.com/office/powerpoint/2010/main" val="39586638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Mogu biti redovne terenske posjete u okviru predviđenih procedura pojedinog programskog tijela, ali i izvanredne terenske posjete po zahtjevu drugog programskog tijela (npr. MA i/ili revizije). U pravilu su terenske posjete unaprijed najavljene projektnom partneru, no u slučaju izvanredne terenske posjete (zbog npr. provjere prijave nepravilnosti) mogu biti i nenajavljene.</a:t>
            </a:r>
          </a:p>
          <a:p>
            <a:r>
              <a:rPr lang="hr-HR" b="1" dirty="0"/>
              <a:t>Općenito vrijedi: JS posjećuje ugovorene projekte najmanje jednom tijekom provedbe projekta</a:t>
            </a:r>
            <a:endParaRPr lang="hr-HR" dirty="0"/>
          </a:p>
          <a:p>
            <a:r>
              <a:rPr lang="hr-HR" dirty="0"/>
              <a:t>Dodatne posjete JS-a moguće su prema potrebi. </a:t>
            </a:r>
          </a:p>
          <a:p>
            <a:r>
              <a:rPr lang="hr-HR" dirty="0"/>
              <a:t>Upravljačko tijelo (MA) provodi provjere na licu mjesta (OTS) na temelju analize rizika. </a:t>
            </a:r>
          </a:p>
          <a:p>
            <a:r>
              <a:rPr lang="hr-HR" dirty="0"/>
              <a:t>JS/MA unaprijed obavještavaju LP/PP.  Ali u slučaju sumnje na nepravilnost moguće su </a:t>
            </a:r>
            <a:r>
              <a:rPr lang="hr-HR" b="1" dirty="0"/>
              <a:t>hitne kontrolne posjete bez prethodne najave</a:t>
            </a:r>
            <a:r>
              <a:rPr lang="hr-HR" dirty="0"/>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66960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Terenske posjete projektnim partnerima (bilo u sjedištu projektnog partnera ili na lokacijama na kojima se provodi projekt ili izvode radovi / instalira oprema) mogu vršiti sva programska tijela, ali u pravilu su to (bilo pojedinačno ili predstavnici više tijela odjednom):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dirty="0"/>
              <a:t>Nacionalni kontrolori – prema određenoj </a:t>
            </a:r>
            <a:r>
              <a:rPr lang="hr-HR" dirty="0" err="1"/>
              <a:t>risk</a:t>
            </a:r>
            <a:r>
              <a:rPr lang="hr-HR" dirty="0"/>
              <a:t> metodologiji, posebno kod projekata koji sadržavaju radove ili nabavljaju vrijednu opremu – ali i u drugim slučajevima (prema profesionalnoj prosudbi kontrolora i rezultatu provedene </a:t>
            </a:r>
            <a:r>
              <a:rPr lang="hr-HR" dirty="0" err="1"/>
              <a:t>risk</a:t>
            </a:r>
            <a:r>
              <a:rPr lang="hr-HR" dirty="0"/>
              <a:t> analize projekta i projektnog partnera)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dirty="0"/>
              <a:t>Zajedničko tajništvo – u pravilu barem jednom za vrijeme trajanja projekta, u pravilu kod svih projektnih partnera. JS je u obvezi na terenu provjeriti da li je nabavljena oprema veće vrijednosti / izvršeni radovi. Moguće je i sudjelovanje Zajedničkog tajništva na eventima koji se organiziraju u okviru implementacije projekta (npr. početna/završna konferencija, ali i razni drugi eventi namijenjeni </a:t>
            </a:r>
            <a:r>
              <a:rPr lang="hr-HR" dirty="0" err="1"/>
              <a:t>target</a:t>
            </a:r>
            <a:r>
              <a:rPr lang="hr-HR" dirty="0"/>
              <a:t> grupama).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dirty="0"/>
              <a:t>Upravljačko tijelo – također prema određenoj </a:t>
            </a:r>
            <a:r>
              <a:rPr lang="hr-HR" dirty="0" err="1"/>
              <a:t>risk</a:t>
            </a:r>
            <a:r>
              <a:rPr lang="hr-HR" dirty="0"/>
              <a:t> metodologiji za vrijeme trajanja implementacije projekta, ali i nakon završetka projekta –  npr. provjere: da li je određena investicija (zgrada, oprema) u funkciji kao što je bilo planirano projektom (</a:t>
            </a:r>
            <a:r>
              <a:rPr lang="hr-HR" dirty="0" err="1"/>
              <a:t>tkz</a:t>
            </a:r>
            <a:r>
              <a:rPr lang="hr-HR" dirty="0"/>
              <a:t>. </a:t>
            </a:r>
            <a:r>
              <a:rPr lang="hr-HR" dirty="0" err="1"/>
              <a:t>durability</a:t>
            </a:r>
            <a:r>
              <a:rPr lang="hr-HR" dirty="0"/>
              <a:t> </a:t>
            </a:r>
            <a:r>
              <a:rPr lang="hr-HR" dirty="0" err="1"/>
              <a:t>check</a:t>
            </a:r>
            <a:r>
              <a:rPr lang="hr-HR" dirty="0"/>
              <a:t>), provjera izvršenja planiranih outputa / rezultata.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dirty="0"/>
              <a:t>Revizije – ARPA, </a:t>
            </a:r>
            <a:r>
              <a:rPr lang="hr-HR" dirty="0" err="1"/>
              <a:t>GoA</a:t>
            </a:r>
            <a:r>
              <a:rPr lang="hr-HR" dirty="0"/>
              <a:t> (</a:t>
            </a:r>
            <a:r>
              <a:rPr lang="en-GB" sz="1800" dirty="0">
                <a:solidFill>
                  <a:srgbClr val="2F5496"/>
                </a:solidFill>
                <a:effectLst/>
                <a:latin typeface="Calibri" panose="020F0502020204030204" pitchFamily="34" charset="0"/>
                <a:ea typeface="Calibri" panose="020F0502020204030204" pitchFamily="34" charset="0"/>
              </a:rPr>
              <a:t>Group of Auditors</a:t>
            </a:r>
            <a:r>
              <a:rPr lang="hr-HR" sz="1800" dirty="0">
                <a:solidFill>
                  <a:srgbClr val="2F5496"/>
                </a:solidFill>
                <a:effectLst/>
                <a:latin typeface="Calibri" panose="020F0502020204030204" pitchFamily="34" charset="0"/>
                <a:ea typeface="Calibri" panose="020F0502020204030204" pitchFamily="34" charset="0"/>
              </a:rPr>
              <a:t>) </a:t>
            </a:r>
            <a:r>
              <a:rPr lang="hr-HR" dirty="0"/>
              <a:t>– u okviru postupka revizija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Nacionalna tijela također mogu posjetiti projektne partnere / projektne događaje; Program također u okviru različitih programskih događaja može organizirati posjete projektima za članove Odbora za praćenje i/ili predstavnika EK.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8687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ARPA je odgovorna za provođenje revizija sustava i revizija operacija kako bi se Europskoj komisiji (EK) pružilo neovisno jamstvo da sustavi upravljanja i kontrole (DMCS) funkcioniraju učinkovito, te da su izdaci zakoniti i pravilni.</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hr-HR" sz="12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Revizije sustava – usmjerene na provjeru/kontrolu uspostavljenih procedura na programskoj razini (da li sustav funkcionira pravilno i u skladu s propisanim procedurama programskih tijela).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hr-HR" sz="12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hr-HR" sz="12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Revizije operacija (projekata) – usmjerene na provjeru/kontrolu pravilnosti / zakonitosti prijavljenih i isplaćenih troškova.</a:t>
            </a: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04792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U slučaju utvrđenih nepravilnosti i povrata neprihvatljivih sredstava, moguće je: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hr-HR" dirty="0"/>
              <a:t>Odbijanje neprihvatljivih iznosa od sljedeće isplate – za projekte koji su u tijeku implementacije, tj. od iznosa koji je trebao biti isplaćen nakon odobravanja sljedećeg projektnog izvještaja</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hr-HR" dirty="0"/>
              <a:t>Povrat sredstava od strane LP/PP - u slučaju završenih projekata ili ako je potraživani iznos u sljedećem izvještaju manji od utvrđenog neprihvatljivog iznosa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13012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73</a:t>
            </a:fld>
            <a:endParaRPr lang="hr-HR"/>
          </a:p>
        </p:txBody>
      </p:sp>
    </p:spTree>
    <p:extLst>
      <p:ext uri="{BB962C8B-B14F-4D97-AF65-F5344CB8AC3E}">
        <p14:creationId xmlns:p14="http://schemas.microsoft.com/office/powerpoint/2010/main" val="42927665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U zakonodavstvu EU-a postoji razlika između:</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1. nepravilnosti koje se ne smatraju prijevarom, koje označavaju povredu odredaba prava EU koja proizlazi iz učinjene ili propuštene radnje određenog gospodarskog subjekta koja je oštetila ili bi mogla oštetiti opći proračun EU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2. nepravilnosti koje se smatraju prijevarom, koje označavaju svaki namjerni čin ili  propust koji se odnosi na: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dirty="0"/>
              <a:t>upotrebu ili iznošenje lažnih, netočnih ili nepotpunih informacija ili dokumenata, a čija je posljedica protupravno prisvajanje ili zadržavanje sredstava iz proračuna EU-a,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dirty="0" err="1"/>
              <a:t>neotkrivanje</a:t>
            </a:r>
            <a:r>
              <a:rPr lang="hr-HR" dirty="0"/>
              <a:t> informacija, čime se krši određena obveza, s istim učinkom, ili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dirty="0"/>
              <a:t>zloupotrebu novčanih sredstava EU za potrebe koje nisu one potrebe za koje su ta sredstva izvorno odobrena.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Više o ovome i u nastavku prezentacije s primjerima NC-a (FLC-a).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36325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14400">
              <a:spcBef>
                <a:spcPct val="0"/>
              </a:spcBef>
              <a:buFont typeface="Arial" panose="020B0604020202020204" pitchFamily="34" charset="0"/>
              <a:buNone/>
            </a:pPr>
            <a:r>
              <a:rPr lang="hr-HR" dirty="0"/>
              <a:t>1. Dužni provoditi projekt u skladu s </a:t>
            </a:r>
            <a:r>
              <a:rPr lang="hr-HR" dirty="0" err="1"/>
              <a:t>dredbama</a:t>
            </a:r>
            <a:r>
              <a:rPr lang="hr-HR" dirty="0"/>
              <a:t> Ugovora i svim relevantnim Programskim dokumentima i pravilima</a:t>
            </a:r>
          </a:p>
          <a:p>
            <a:pPr marL="0" indent="0" defTabSz="914400">
              <a:spcBef>
                <a:spcPct val="0"/>
              </a:spcBef>
              <a:buFont typeface="Arial" panose="020B0604020202020204" pitchFamily="34" charset="0"/>
              <a:buNone/>
            </a:pPr>
            <a:endParaRPr lang="hr-HR" dirty="0"/>
          </a:p>
          <a:p>
            <a:pPr marL="0" indent="0" defTabSz="914400">
              <a:spcBef>
                <a:spcPct val="0"/>
              </a:spcBef>
              <a:buFont typeface="Arial" panose="020B0604020202020204" pitchFamily="34" charset="0"/>
              <a:buNone/>
            </a:pPr>
            <a:r>
              <a:rPr lang="hr-HR" dirty="0"/>
              <a:t>2. Partneri su obvezni prijaviti svaku sumnju na nepravilnost / prijevaru MA-u slanjem popunjenog obrasca na navedenu e-mail adresu. </a:t>
            </a:r>
            <a:r>
              <a:rPr lang="hr-HR" sz="1200" b="0" dirty="0">
                <a:solidFill>
                  <a:schemeClr val="accent5">
                    <a:lumMod val="75000"/>
                  </a:schemeClr>
                </a:solidFill>
                <a:latin typeface="Open Sans" panose="020B0606030504020204"/>
              </a:rPr>
              <a:t>Partneri mogu obavijestiti OLAF o sumnjama u prijevaru i nepravilnostima koje utječu na financijske interese Europske unije. OLAF-u se može pristupiti na svim jezicima putem ovih različitih kanala: poštom, e-mailom ili ispunjavanjem online obrasca, adrese i obrasci su objavljeni na Programskoj stranici i nalaze se i u PIM-u.</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3. Svaki partner preuzima odgovornost za nepravilnosti povezane s troškovima koje je prijavio u  partnerskom izvješću.</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Nepravilan iznos otkriven tijekom provedbe projekta, a prije nego što je izvršena konačna isplata oduzima se od sljedećeg plaćanja.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U slučaju da se nepravilan iznos ne može odbiti od sljedećeg plaćanja ili se nepravilnost potvrdi nakon što je izvršena konačna isplata, MA će izdati zahtjev za povrat sredstava.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Vodeći partner dužan je osigurati da navedeni iznos bude vraćen po zahtjevu MA-a (rok – 30 dana – čl. 13 SC-a).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sz="1200" b="0" dirty="0">
                <a:solidFill>
                  <a:schemeClr val="accent5">
                    <a:lumMod val="75000"/>
                  </a:schemeClr>
                </a:solidFill>
                <a:latin typeface="Open Sans" panose="020B0606030504020204"/>
              </a:rPr>
              <a:t>U slučaju da je za nepravilnost odgovoran PP, Vodeći partner će proslijediti zahtjev za povrat na dotičnog projektnog partnera navodeći rok za povrat.</a:t>
            </a:r>
          </a:p>
          <a:p>
            <a:pPr marL="0" indent="0" defTabSz="914400">
              <a:lnSpc>
                <a:spcPct val="100000"/>
              </a:lnSpc>
              <a:spcBef>
                <a:spcPct val="0"/>
              </a:spcBef>
              <a:buFont typeface="Arial" panose="020B0604020202020204" pitchFamily="34" charset="0"/>
              <a:buNone/>
            </a:pPr>
            <a:r>
              <a:rPr lang="hr-HR" sz="1200" b="0" dirty="0">
                <a:solidFill>
                  <a:schemeClr val="accent5">
                    <a:lumMod val="75000"/>
                  </a:schemeClr>
                </a:solidFill>
                <a:latin typeface="Open Sans" panose="020B0606030504020204"/>
              </a:rPr>
              <a:t>Vodeći partner je dužan izvršiti prijenos traženog iznosa primljenog od projektnog partnera MA-u.</a:t>
            </a:r>
          </a:p>
          <a:p>
            <a:pPr marL="0" indent="0" defTabSz="914400">
              <a:lnSpc>
                <a:spcPct val="100000"/>
              </a:lnSpc>
              <a:spcBef>
                <a:spcPct val="0"/>
              </a:spcBef>
              <a:buFont typeface="Arial" panose="020B0604020202020204" pitchFamily="34" charset="0"/>
              <a:buNone/>
            </a:pPr>
            <a:r>
              <a:rPr lang="hr-HR" sz="1200" b="0" dirty="0">
                <a:solidFill>
                  <a:schemeClr val="accent5">
                    <a:lumMod val="75000"/>
                  </a:schemeClr>
                </a:solidFill>
                <a:latin typeface="Open Sans" panose="020B0606030504020204"/>
              </a:rPr>
              <a:t>U slučaju da PP ne vrati traženi iznos do roka navedenog u zahtjevu za povrat, Vodeći partner mora obavijestiti MA</a:t>
            </a:r>
          </a:p>
          <a:p>
            <a:pPr marL="0" indent="0" defTabSz="914400">
              <a:lnSpc>
                <a:spcPct val="100000"/>
              </a:lnSpc>
              <a:spcBef>
                <a:spcPct val="0"/>
              </a:spcBef>
              <a:buFont typeface="Arial" panose="020B0604020202020204" pitchFamily="34" charset="0"/>
              <a:buNone/>
            </a:pPr>
            <a:r>
              <a:rPr lang="hr-HR" sz="1200" b="0" dirty="0">
                <a:solidFill>
                  <a:schemeClr val="accent5">
                    <a:lumMod val="75000"/>
                  </a:schemeClr>
                </a:solidFill>
                <a:latin typeface="Open Sans" panose="020B0606030504020204"/>
              </a:rPr>
              <a:t>Bankovne troškove koji proizlaze iz povrata nepravilno isplaćenih sredstava snosi isključivo partner koji vrši povrat.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38812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a:solidFill>
                  <a:schemeClr val="tx1"/>
                </a:solidFill>
              </a:rPr>
              <a:t>Temeljeno na podacima HR FLC-a iz razdoblja 2014-2020.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hr-HR" dirty="0">
              <a:solidFill>
                <a:schemeClr val="tx1"/>
              </a:solidFill>
            </a:endParaRPr>
          </a:p>
          <a:p>
            <a:r>
              <a:rPr lang="hr-HR" dirty="0">
                <a:solidFill>
                  <a:schemeClr val="tx1"/>
                </a:solidFill>
              </a:rPr>
              <a:t>Smjernice (COCOF) funkcioniraju na način da se ili primjenjuje točan iznos ukoliko ga je moguće izračunati ili određeni postotak na iznos ugovora (npr. 10, 25 ili 100% vrijednosti ugovora, ovisno o težini utvrđene nepravilnosti).</a:t>
            </a:r>
          </a:p>
          <a:p>
            <a:endParaRPr lang="hr-HR" dirty="0">
              <a:solidFill>
                <a:schemeClr val="tx1"/>
              </a:solidFill>
            </a:endParaRPr>
          </a:p>
          <a:p>
            <a:r>
              <a:rPr lang="hr-HR" dirty="0">
                <a:solidFill>
                  <a:schemeClr val="tx1"/>
                </a:solidFill>
              </a:rPr>
              <a:t>Korekcije sukladno COCOF-u najčešće primjenjuje FLC kod pregleda i certificiranja troškova, ali mogu i druga tijela u sustavu (npr. MA, revizije…).</a:t>
            </a:r>
          </a:p>
        </p:txBody>
      </p:sp>
      <p:sp>
        <p:nvSpPr>
          <p:cNvPr id="4" name="Slide Number Placeholder 3"/>
          <p:cNvSpPr>
            <a:spLocks noGrp="1"/>
          </p:cNvSpPr>
          <p:nvPr>
            <p:ph type="sldNum" sz="quarter" idx="5"/>
          </p:nvPr>
        </p:nvSpPr>
        <p:spPr/>
        <p:txBody>
          <a:bodyPr/>
          <a:lstStyle/>
          <a:p>
            <a:fld id="{0265785B-6205-4EC3-B4BA-E4971369D3BC}" type="slidenum">
              <a:rPr lang="hr-HR" smtClean="0"/>
              <a:t>76</a:t>
            </a:fld>
            <a:endParaRPr lang="hr-HR"/>
          </a:p>
        </p:txBody>
      </p:sp>
    </p:spTree>
    <p:extLst>
      <p:ext uri="{BB962C8B-B14F-4D97-AF65-F5344CB8AC3E}">
        <p14:creationId xmlns:p14="http://schemas.microsoft.com/office/powerpoint/2010/main" val="1667799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0265785B-6205-4EC3-B4BA-E4971369D3BC}" type="slidenum">
              <a:rPr lang="hr-HR" smtClean="0"/>
              <a:t>78</a:t>
            </a:fld>
            <a:endParaRPr lang="hr-HR"/>
          </a:p>
        </p:txBody>
      </p:sp>
    </p:spTree>
    <p:extLst>
      <p:ext uri="{BB962C8B-B14F-4D97-AF65-F5344CB8AC3E}">
        <p14:creationId xmlns:p14="http://schemas.microsoft.com/office/powerpoint/2010/main" val="3379156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B35A778E-6332-4893-80FC-51D3DECD624C}" type="slidenum">
              <a:rPr lang="hr-HR" smtClean="0"/>
              <a:t>79</a:t>
            </a:fld>
            <a:endParaRPr lang="hr-HR"/>
          </a:p>
        </p:txBody>
      </p:sp>
    </p:spTree>
    <p:extLst>
      <p:ext uri="{BB962C8B-B14F-4D97-AF65-F5344CB8AC3E}">
        <p14:creationId xmlns:p14="http://schemas.microsoft.com/office/powerpoint/2010/main" val="18529308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I nakon završetka implementacije projekta, projektni partneri imaju određene obveze sukladno potpisanom SC-u., prvenstveno je to obveza podnošenja finalnih </a:t>
            </a:r>
            <a:r>
              <a:rPr lang="hr-HR" dirty="0" err="1"/>
              <a:t>reporta</a:t>
            </a:r>
            <a:r>
              <a:rPr lang="hr-HR" dirty="0"/>
              <a:t> (partnerskih i projektnog).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b="1" dirty="0"/>
              <a:t>Sva plaćanja (za nastale troškove u implementaciji projekta) moraju se izvršiti u roku za podnošenje finalnih partnerskih </a:t>
            </a:r>
            <a:r>
              <a:rPr lang="hr-HR" b="1" dirty="0" err="1"/>
              <a:t>reporta</a:t>
            </a:r>
            <a:r>
              <a:rPr lang="hr-HR" b="1" dirty="0"/>
              <a:t> – 1 mjesec nakon završetka implementacije.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r>
              <a:rPr lang="hr-HR" dirty="0"/>
              <a:t>Finalni izvještaj treba dokazati: </a:t>
            </a:r>
          </a:p>
          <a:p>
            <a:pPr marL="171450" indent="-171450">
              <a:buFont typeface="Arial" panose="020B0604020202020204" pitchFamily="34" charset="0"/>
              <a:buChar char="•"/>
            </a:pPr>
            <a:r>
              <a:rPr lang="hr-HR" dirty="0"/>
              <a:t>što je projekt </a:t>
            </a:r>
            <a:r>
              <a:rPr lang="hr-HR" b="1" dirty="0"/>
              <a:t>proveo i ostvario</a:t>
            </a:r>
            <a:r>
              <a:rPr lang="hr-HR" dirty="0"/>
              <a:t>, posebno u odnosu na planirane outpute i rezultate, </a:t>
            </a:r>
          </a:p>
          <a:p>
            <a:pPr marL="171450" indent="-171450">
              <a:buFont typeface="Arial" panose="020B0604020202020204" pitchFamily="34" charset="0"/>
              <a:buChar char="•"/>
            </a:pPr>
            <a:r>
              <a:rPr lang="hr-HR" dirty="0"/>
              <a:t>kako je projekt </a:t>
            </a:r>
            <a:r>
              <a:rPr lang="hr-HR" b="1" dirty="0"/>
              <a:t>doprinio ciljevima Programa</a:t>
            </a:r>
            <a:r>
              <a:rPr lang="hr-HR" dirty="0"/>
              <a:t>, relevantnim strategijama i horizontalnim načelima, </a:t>
            </a:r>
          </a:p>
          <a:p>
            <a:pPr marL="171450" indent="-171450">
              <a:buFont typeface="Arial" panose="020B0604020202020204" pitchFamily="34" charset="0"/>
              <a:buChar char="•"/>
            </a:pPr>
            <a:r>
              <a:rPr lang="hr-HR" dirty="0"/>
              <a:t>hoće li se rezultati projekta </a:t>
            </a:r>
            <a:r>
              <a:rPr lang="hr-HR" b="1" dirty="0"/>
              <a:t>zadržati i koristiti nakon završetka projekta</a:t>
            </a:r>
            <a:r>
              <a:rPr lang="hr-HR" dirty="0"/>
              <a:t> te mogu li se prenijeti ili primijeniti i drugdje, </a:t>
            </a:r>
          </a:p>
          <a:p>
            <a:pPr marL="171450" indent="-171450">
              <a:buFont typeface="Arial" panose="020B0604020202020204" pitchFamily="34" charset="0"/>
              <a:buChar char="•"/>
            </a:pPr>
            <a:r>
              <a:rPr lang="hr-HR" dirty="0"/>
              <a:t>kako su projektni rezultati </a:t>
            </a:r>
            <a:r>
              <a:rPr lang="hr-HR" b="1" dirty="0"/>
              <a:t>predstavljeni, </a:t>
            </a:r>
            <a:r>
              <a:rPr lang="hr-HR" b="1" dirty="0" err="1"/>
              <a:t>komunicirani</a:t>
            </a:r>
            <a:r>
              <a:rPr lang="hr-HR" b="1" dirty="0"/>
              <a:t> i iskorišteni za daljnje aktivnosti</a:t>
            </a:r>
            <a:r>
              <a:rPr lang="hr-HR" dirty="0"/>
              <a:t>, </a:t>
            </a:r>
          </a:p>
          <a:p>
            <a:pPr marL="171450" indent="-171450">
              <a:buFont typeface="Arial" panose="020B0604020202020204" pitchFamily="34" charset="0"/>
              <a:buChar char="•"/>
            </a:pPr>
            <a:r>
              <a:rPr lang="hr-HR" dirty="0"/>
              <a:t>koja je </a:t>
            </a:r>
            <a:r>
              <a:rPr lang="hr-HR" b="1" dirty="0"/>
              <a:t>dodana vrijednost prekogranične suradnje</a:t>
            </a:r>
            <a:r>
              <a:rPr lang="hr-HR" dirty="0"/>
              <a:t> i kakav je </a:t>
            </a:r>
            <a:r>
              <a:rPr lang="hr-HR" b="1" dirty="0"/>
              <a:t>dugoročni učinak projekta</a:t>
            </a:r>
            <a:r>
              <a:rPr lang="hr-HR" dirty="0"/>
              <a:t>.</a:t>
            </a:r>
          </a:p>
          <a:p>
            <a:pPr marL="171450" indent="-171450">
              <a:buFont typeface="Arial" panose="020B0604020202020204" pitchFamily="34" charset="0"/>
              <a:buChar char="•"/>
            </a:pPr>
            <a:endParaRPr lang="hr-HR" dirty="0"/>
          </a:p>
          <a:p>
            <a:pPr marL="0" indent="0">
              <a:buFont typeface="Arial" panose="020B0604020202020204" pitchFamily="34" charset="0"/>
              <a:buNone/>
            </a:pPr>
            <a:r>
              <a:rPr lang="hr-HR" dirty="0"/>
              <a:t>Napomena: LP mora uključiti </a:t>
            </a:r>
            <a:r>
              <a:rPr lang="hr-HR" dirty="0" err="1"/>
              <a:t>lump</a:t>
            </a:r>
            <a:r>
              <a:rPr lang="hr-HR" dirty="0"/>
              <a:t> </a:t>
            </a:r>
            <a:r>
              <a:rPr lang="hr-HR" dirty="0" err="1"/>
              <a:t>sum</a:t>
            </a:r>
            <a:r>
              <a:rPr lang="hr-HR" dirty="0"/>
              <a:t> za </a:t>
            </a:r>
            <a:r>
              <a:rPr lang="hr-HR" dirty="0" err="1"/>
              <a:t>closure</a:t>
            </a:r>
            <a:r>
              <a:rPr lang="hr-HR" dirty="0"/>
              <a:t> </a:t>
            </a:r>
            <a:r>
              <a:rPr lang="hr-HR" dirty="0" err="1"/>
              <a:t>costs</a:t>
            </a:r>
            <a:r>
              <a:rPr lang="hr-HR" dirty="0"/>
              <a:t> u List </a:t>
            </a:r>
            <a:r>
              <a:rPr lang="hr-HR" dirty="0" err="1"/>
              <a:t>of</a:t>
            </a:r>
            <a:r>
              <a:rPr lang="hr-HR" dirty="0"/>
              <a:t> </a:t>
            </a:r>
            <a:r>
              <a:rPr lang="hr-HR" dirty="0" err="1"/>
              <a:t>expenditures</a:t>
            </a:r>
            <a:r>
              <a:rPr lang="hr-HR" dirty="0"/>
              <a:t> finalnog Partner </a:t>
            </a:r>
            <a:r>
              <a:rPr lang="hr-HR" dirty="0" err="1"/>
              <a:t>Reporta</a:t>
            </a:r>
            <a:r>
              <a:rPr lang="hr-HR" dirty="0"/>
              <a:t>. Isplata </a:t>
            </a:r>
            <a:r>
              <a:rPr lang="hr-HR" dirty="0" err="1"/>
              <a:t>closure</a:t>
            </a:r>
            <a:r>
              <a:rPr lang="hr-HR" dirty="0"/>
              <a:t> </a:t>
            </a:r>
            <a:r>
              <a:rPr lang="hr-HR" dirty="0" err="1"/>
              <a:t>lump</a:t>
            </a:r>
            <a:r>
              <a:rPr lang="hr-HR" dirty="0"/>
              <a:t> suma uvjetovana je podnošenjem i odobrenjem finalnog Project </a:t>
            </a:r>
            <a:r>
              <a:rPr lang="hr-HR" dirty="0" err="1"/>
              <a:t>Reporta</a:t>
            </a:r>
            <a:r>
              <a:rPr lang="hr-HR" dirty="0"/>
              <a:t>. Za samu </a:t>
            </a:r>
            <a:r>
              <a:rPr lang="hr-HR" dirty="0" err="1"/>
              <a:t>lump</a:t>
            </a:r>
            <a:r>
              <a:rPr lang="hr-HR" dirty="0"/>
              <a:t> </a:t>
            </a:r>
            <a:r>
              <a:rPr lang="hr-HR" dirty="0" err="1"/>
              <a:t>sum</a:t>
            </a:r>
            <a:r>
              <a:rPr lang="hr-HR" dirty="0"/>
              <a:t> kategoriju nije potrebna posebna popratna dokumentacija.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696125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Svi popratni dokumenti koji čine revizijski trag (kao što su računi, javna nabave itd.) moraju ostati dostupni u prostorijama svakog korisnika najmanje u razdoblju od pet (5) godina. Ovo razdoblje počinje od 31. prosinca godine u kojoj je Upravljačko tijelo izvršilo posljednju uplatu LP-u. Po zatvaranju projekata, MA/JS će obavijestiti svakog LP-a o točnom datumu početka gore navedenih razdoblja čuvanja dokumentacije, LP će obavijestiti PP-ove.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Tijekom cijelog razdoblja čuvanja dokumentacije, svim tijelima ovlaštenim za obavljanje kontrola i revizija mora biti omogućen pristup projektu i svoj relevantnoj dokumentaciji i računima projekta.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Rezultati projekta koji imaju karakter ulaganja u infrastrukturu ili proizvodnih ulaganja ili ulaganja u opremu ostat će u vlasništvu pojedinog LP/PP najmanje pet (5) godina nakon konačne isplate korisniku.</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Zabranjeno je: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 Prestanak ili prijenos investicije van programskog područja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 Promjena vlasništva nad infrastrukturom i/ili opremom koja rezultira nepravednom prednošću poduzeću ili tijelu javne vlasti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-Značajna promjena koja utječe na prirodu, ciljeve ili uvjete provedbe projekta koja bi rezultirala promjenom izvornih ciljeva projekta.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Nakon izvršene završne isplate, LP/PP odgovoran za investiciju obvezan je potpisati i dostaviti </a:t>
            </a:r>
            <a:r>
              <a:rPr lang="hr-HR" b="1" dirty="0"/>
              <a:t>Izjavu o održivosti (</a:t>
            </a:r>
            <a:r>
              <a:rPr lang="hr-HR" b="1" dirty="0" err="1"/>
              <a:t>durability</a:t>
            </a:r>
            <a:r>
              <a:rPr lang="hr-HR" b="1" dirty="0"/>
              <a:t> </a:t>
            </a:r>
            <a:r>
              <a:rPr lang="hr-HR" b="1" dirty="0" err="1"/>
              <a:t>statement</a:t>
            </a:r>
            <a:r>
              <a:rPr lang="hr-HR" b="1" dirty="0"/>
              <a:t>)</a:t>
            </a:r>
            <a:r>
              <a:rPr lang="hr-HR" dirty="0"/>
              <a:t> koju osigurava Upravljačko tijelo (MA), čime potvrđuje da će se gore navedeni uvjeti poštovati. Ako se bilo koji od gore navedenih uvjeta dogodi bilo kada unutar 5 godina nakon konačne isplate korisniku, dotični korisnik mora odmah obavijestiti MA/JS. Upravljačko tijelo će zatim povrat sredstava razmjerno razdoblju za koje zahtjevi nisu ispunjeni.</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Kao opće načelo služenja općem interesu s javnim financiranjem iz EU sredstva, očekuje se da će rezultati projekta (npr. procesi koji vode do novih usluga) biti besplatno dostupni javnosti. Stoga bi projektni partneri trebali objavljivati ​​i širiti svoje outpute i rezultate projekta široj javnosti.</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U slučaju da JS/MA ne smatra kvalitetu glavnih rezultata projekta dostatnom ili indikatori na razini projekta ili programa nisu postignuti, JS/MA zadržava pravo primijeniti korekcije u </a:t>
            </a:r>
            <a:r>
              <a:rPr lang="hr-HR" dirty="0" err="1"/>
              <a:t>u</a:t>
            </a:r>
            <a:r>
              <a:rPr lang="hr-HR" dirty="0"/>
              <a:t> skladu s odredbama SC-a.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hr-HR" dirty="0"/>
              <a:t>Ključno je osigurati kontinuitet i dostupnost razvijenog softvera i web platformi, preporučuje se da partnerstvo zadrži obvezu upravljanja putem određene organizacije odgovorne za funkcionalno održavanje, usluge hostinga i obnavljanje web domena tijekom minimalnog razdoblja od pet godina nakon zatvaranja projekta. Svi digitalni alati i web stranice moraju biti označeni u skladu s pravilima vidljivosti Programa.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5A778E-6332-4893-80FC-51D3DECD624C}"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292562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53ACFFED-4F8B-4131-AA6D-2966990A9FE2}" type="slidenum">
              <a:rPr lang="hr-HR" smtClean="0"/>
              <a:t>83</a:t>
            </a:fld>
            <a:endParaRPr lang="hr-HR"/>
          </a:p>
        </p:txBody>
      </p:sp>
    </p:spTree>
    <p:extLst>
      <p:ext uri="{BB962C8B-B14F-4D97-AF65-F5344CB8AC3E}">
        <p14:creationId xmlns:p14="http://schemas.microsoft.com/office/powerpoint/2010/main" val="402539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129A9-90E3-805A-DF0D-F9E8028AD71F}"/>
              </a:ext>
            </a:extLst>
          </p:cNvPr>
          <p:cNvSpPr>
            <a:spLocks noGrp="1"/>
          </p:cNvSpPr>
          <p:nvPr>
            <p:ph type="title"/>
          </p:nvPr>
        </p:nvSpPr>
        <p:spPr/>
        <p:txBody>
          <a:bodyPr/>
          <a:lstStyle/>
          <a:p>
            <a:r>
              <a:rPr lang="en-US"/>
              <a:t>Click to edit Master title style</a:t>
            </a:r>
            <a:endParaRPr lang="hr-HR"/>
          </a:p>
        </p:txBody>
      </p:sp>
      <p:sp>
        <p:nvSpPr>
          <p:cNvPr id="3" name="Content Placeholder 2">
            <a:extLst>
              <a:ext uri="{FF2B5EF4-FFF2-40B4-BE49-F238E27FC236}">
                <a16:creationId xmlns:a16="http://schemas.microsoft.com/office/drawing/2014/main" id="{3070C199-3682-B37B-2286-F5369550AF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a:extLst>
              <a:ext uri="{FF2B5EF4-FFF2-40B4-BE49-F238E27FC236}">
                <a16:creationId xmlns:a16="http://schemas.microsoft.com/office/drawing/2014/main" id="{EC557150-A44E-E6C7-9205-4501A64B6C73}"/>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5" name="Footer Placeholder 4">
            <a:extLst>
              <a:ext uri="{FF2B5EF4-FFF2-40B4-BE49-F238E27FC236}">
                <a16:creationId xmlns:a16="http://schemas.microsoft.com/office/drawing/2014/main" id="{88C973DA-588E-EDC6-5C58-F1CE573DD145}"/>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A73A35AD-7031-9068-7269-884E141DE034}"/>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3147057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918FF-C309-1493-EC70-C2F78CDDEC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hr-HR"/>
          </a:p>
        </p:txBody>
      </p:sp>
      <p:sp>
        <p:nvSpPr>
          <p:cNvPr id="3" name="Subtitle 2">
            <a:extLst>
              <a:ext uri="{FF2B5EF4-FFF2-40B4-BE49-F238E27FC236}">
                <a16:creationId xmlns:a16="http://schemas.microsoft.com/office/drawing/2014/main" id="{C1ECDB4C-52B3-CD6F-8A15-3B59C52D2F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hr-HR"/>
          </a:p>
        </p:txBody>
      </p:sp>
      <p:sp>
        <p:nvSpPr>
          <p:cNvPr id="4" name="Date Placeholder 3">
            <a:extLst>
              <a:ext uri="{FF2B5EF4-FFF2-40B4-BE49-F238E27FC236}">
                <a16:creationId xmlns:a16="http://schemas.microsoft.com/office/drawing/2014/main" id="{16177FDA-9309-B093-6620-6D96BAECCA46}"/>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5" name="Footer Placeholder 4">
            <a:extLst>
              <a:ext uri="{FF2B5EF4-FFF2-40B4-BE49-F238E27FC236}">
                <a16:creationId xmlns:a16="http://schemas.microsoft.com/office/drawing/2014/main" id="{70ABBB26-F8A9-28F5-0ED2-DC8B45A7403B}"/>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54AAA047-CE12-7C2C-09A8-1C3781749C41}"/>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707426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918FF-C309-1493-EC70-C2F78CDDEC90}"/>
              </a:ext>
            </a:extLst>
          </p:cNvPr>
          <p:cNvSpPr>
            <a:spLocks noGrp="1"/>
          </p:cNvSpPr>
          <p:nvPr>
            <p:ph type="ctrTitle"/>
          </p:nvPr>
        </p:nvSpPr>
        <p:spPr>
          <a:xfrm>
            <a:off x="1524000" y="1122363"/>
            <a:ext cx="9144000" cy="2387600"/>
          </a:xfrm>
        </p:spPr>
        <p:txBody>
          <a:bodyPr anchor="b">
            <a:normAutofit/>
          </a:bodyPr>
          <a:lstStyle>
            <a:lvl1pPr algn="ctr">
              <a:defRPr sz="4000" b="1">
                <a:solidFill>
                  <a:schemeClr val="accent1">
                    <a:lumMod val="75000"/>
                  </a:schemeClr>
                </a:solidFill>
                <a:latin typeface="+mn-lt"/>
              </a:defRPr>
            </a:lvl1pPr>
          </a:lstStyle>
          <a:p>
            <a:r>
              <a:rPr lang="en-US" dirty="0"/>
              <a:t>Click to edit Master title style</a:t>
            </a:r>
            <a:endParaRPr lang="hr-HR" dirty="0"/>
          </a:p>
        </p:txBody>
      </p:sp>
      <p:sp>
        <p:nvSpPr>
          <p:cNvPr id="3" name="Subtitle 2">
            <a:extLst>
              <a:ext uri="{FF2B5EF4-FFF2-40B4-BE49-F238E27FC236}">
                <a16:creationId xmlns:a16="http://schemas.microsoft.com/office/drawing/2014/main" id="{C1ECDB4C-52B3-CD6F-8A15-3B59C52D2F5E}"/>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hr-HR" dirty="0"/>
          </a:p>
        </p:txBody>
      </p:sp>
      <p:sp>
        <p:nvSpPr>
          <p:cNvPr id="4" name="Date Placeholder 3">
            <a:extLst>
              <a:ext uri="{FF2B5EF4-FFF2-40B4-BE49-F238E27FC236}">
                <a16:creationId xmlns:a16="http://schemas.microsoft.com/office/drawing/2014/main" id="{16177FDA-9309-B093-6620-6D96BAECCA46}"/>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5" name="Footer Placeholder 4">
            <a:extLst>
              <a:ext uri="{FF2B5EF4-FFF2-40B4-BE49-F238E27FC236}">
                <a16:creationId xmlns:a16="http://schemas.microsoft.com/office/drawing/2014/main" id="{70ABBB26-F8A9-28F5-0ED2-DC8B45A7403B}"/>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54AAA047-CE12-7C2C-09A8-1C3781749C41}"/>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7074265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129A9-90E3-805A-DF0D-F9E8028AD71F}"/>
              </a:ext>
            </a:extLst>
          </p:cNvPr>
          <p:cNvSpPr>
            <a:spLocks noGrp="1"/>
          </p:cNvSpPr>
          <p:nvPr>
            <p:ph type="title"/>
          </p:nvPr>
        </p:nvSpPr>
        <p:spPr/>
        <p:txBody>
          <a:bodyPr>
            <a:normAutofit/>
          </a:bodyPr>
          <a:lstStyle>
            <a:lvl1pPr>
              <a:defRPr sz="4000" b="1">
                <a:solidFill>
                  <a:schemeClr val="accent1">
                    <a:lumMod val="75000"/>
                  </a:schemeClr>
                </a:solidFill>
                <a:latin typeface="+mn-lt"/>
              </a:defRPr>
            </a:lvl1pPr>
          </a:lstStyle>
          <a:p>
            <a:r>
              <a:rPr lang="en-US" dirty="0"/>
              <a:t>Click to edit Master title style</a:t>
            </a:r>
            <a:endParaRPr lang="hr-HR" dirty="0"/>
          </a:p>
        </p:txBody>
      </p:sp>
      <p:sp>
        <p:nvSpPr>
          <p:cNvPr id="3" name="Content Placeholder 2">
            <a:extLst>
              <a:ext uri="{FF2B5EF4-FFF2-40B4-BE49-F238E27FC236}">
                <a16:creationId xmlns:a16="http://schemas.microsoft.com/office/drawing/2014/main" id="{3070C199-3682-B37B-2286-F5369550AF97}"/>
              </a:ext>
            </a:extLst>
          </p:cNvPr>
          <p:cNvSpPr>
            <a:spLocks noGrp="1"/>
          </p:cNvSpPr>
          <p:nvPr>
            <p:ph idx="1"/>
          </p:nvPr>
        </p:nvSpPr>
        <p:spPr/>
        <p:txBody>
          <a:bodyPr/>
          <a:lstStyle>
            <a:lvl1pPr>
              <a:defRPr>
                <a:solidFill>
                  <a:schemeClr val="accent1">
                    <a:lumMod val="75000"/>
                  </a:schemeClr>
                </a:solidFill>
              </a:defRPr>
            </a:lvl1pPr>
            <a:lvl2pPr>
              <a:defRPr>
                <a:solidFill>
                  <a:schemeClr val="accent1">
                    <a:lumMod val="75000"/>
                  </a:schemeClr>
                </a:solidFill>
              </a:defRPr>
            </a:lvl2pPr>
            <a:lvl3pPr>
              <a:defRPr>
                <a:solidFill>
                  <a:schemeClr val="accent1">
                    <a:lumMod val="75000"/>
                  </a:schemeClr>
                </a:solidFill>
              </a:defRPr>
            </a:lvl3pPr>
            <a:lvl4pPr>
              <a:defRPr>
                <a:solidFill>
                  <a:schemeClr val="accent1">
                    <a:lumMod val="75000"/>
                  </a:schemeClr>
                </a:solidFill>
              </a:defRPr>
            </a:lvl4pPr>
            <a:lvl5pPr>
              <a:defRPr>
                <a:solidFill>
                  <a:schemeClr val="accent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4" name="Date Placeholder 3">
            <a:extLst>
              <a:ext uri="{FF2B5EF4-FFF2-40B4-BE49-F238E27FC236}">
                <a16:creationId xmlns:a16="http://schemas.microsoft.com/office/drawing/2014/main" id="{EC557150-A44E-E6C7-9205-4501A64B6C73}"/>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5" name="Footer Placeholder 4">
            <a:extLst>
              <a:ext uri="{FF2B5EF4-FFF2-40B4-BE49-F238E27FC236}">
                <a16:creationId xmlns:a16="http://schemas.microsoft.com/office/drawing/2014/main" id="{88C973DA-588E-EDC6-5C58-F1CE573DD145}"/>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A73A35AD-7031-9068-7269-884E141DE034}"/>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314705792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27090-6A12-9BAA-D7BD-60F832F17BD8}"/>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endParaRPr lang="hr-HR" dirty="0"/>
          </a:p>
        </p:txBody>
      </p:sp>
      <p:sp>
        <p:nvSpPr>
          <p:cNvPr id="3" name="Text Placeholder 2">
            <a:extLst>
              <a:ext uri="{FF2B5EF4-FFF2-40B4-BE49-F238E27FC236}">
                <a16:creationId xmlns:a16="http://schemas.microsoft.com/office/drawing/2014/main" id="{52E0FE00-954D-3A9F-5BD0-1F4E59DF9A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24B94AFC-8593-415F-3DA9-0D7B96D78F6C}"/>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5" name="Footer Placeholder 4">
            <a:extLst>
              <a:ext uri="{FF2B5EF4-FFF2-40B4-BE49-F238E27FC236}">
                <a16:creationId xmlns:a16="http://schemas.microsoft.com/office/drawing/2014/main" id="{B6CE84C3-AE84-9B6F-03D2-9B77B253E4A8}"/>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3EFAF610-B1A1-1313-4028-9E2D79AB057A}"/>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42530458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58154-5DAB-71C8-D5E0-76C27E7D915A}"/>
              </a:ext>
            </a:extLst>
          </p:cNvPr>
          <p:cNvSpPr>
            <a:spLocks noGrp="1"/>
          </p:cNvSpPr>
          <p:nvPr>
            <p:ph type="title"/>
          </p:nvPr>
        </p:nvSpPr>
        <p:spPr/>
        <p:txBody>
          <a:bodyPr/>
          <a:lstStyle/>
          <a:p>
            <a:r>
              <a:rPr lang="en-US"/>
              <a:t>Click to edit Master title style</a:t>
            </a:r>
            <a:endParaRPr lang="hr-HR"/>
          </a:p>
        </p:txBody>
      </p:sp>
      <p:sp>
        <p:nvSpPr>
          <p:cNvPr id="3" name="Content Placeholder 2">
            <a:extLst>
              <a:ext uri="{FF2B5EF4-FFF2-40B4-BE49-F238E27FC236}">
                <a16:creationId xmlns:a16="http://schemas.microsoft.com/office/drawing/2014/main" id="{183BBC2C-6166-C275-64EF-A71221E952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Content Placeholder 3">
            <a:extLst>
              <a:ext uri="{FF2B5EF4-FFF2-40B4-BE49-F238E27FC236}">
                <a16:creationId xmlns:a16="http://schemas.microsoft.com/office/drawing/2014/main" id="{DE73670E-E711-9E54-F5B7-C67529E645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Date Placeholder 4">
            <a:extLst>
              <a:ext uri="{FF2B5EF4-FFF2-40B4-BE49-F238E27FC236}">
                <a16:creationId xmlns:a16="http://schemas.microsoft.com/office/drawing/2014/main" id="{8E75EFA4-F6A8-48B6-0C35-4514D49A1924}"/>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6" name="Footer Placeholder 5">
            <a:extLst>
              <a:ext uri="{FF2B5EF4-FFF2-40B4-BE49-F238E27FC236}">
                <a16:creationId xmlns:a16="http://schemas.microsoft.com/office/drawing/2014/main" id="{2B42BD0D-6757-87C2-A12D-1E204462CF53}"/>
              </a:ext>
            </a:extLst>
          </p:cNvPr>
          <p:cNvSpPr>
            <a:spLocks noGrp="1"/>
          </p:cNvSpPr>
          <p:nvPr>
            <p:ph type="ftr" sz="quarter" idx="11"/>
          </p:nvPr>
        </p:nvSpPr>
        <p:spPr/>
        <p:txBody>
          <a:bodyPr/>
          <a:lstStyle/>
          <a:p>
            <a:endParaRPr lang="hr-HR"/>
          </a:p>
        </p:txBody>
      </p:sp>
      <p:sp>
        <p:nvSpPr>
          <p:cNvPr id="7" name="Slide Number Placeholder 6">
            <a:extLst>
              <a:ext uri="{FF2B5EF4-FFF2-40B4-BE49-F238E27FC236}">
                <a16:creationId xmlns:a16="http://schemas.microsoft.com/office/drawing/2014/main" id="{B6C29D99-6685-AA0E-55D6-6FED8D3186BE}"/>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19002115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8494C-A76B-1F45-1FAE-1E0BBC7A1E6A}"/>
              </a:ext>
            </a:extLst>
          </p:cNvPr>
          <p:cNvSpPr>
            <a:spLocks noGrp="1"/>
          </p:cNvSpPr>
          <p:nvPr>
            <p:ph type="title"/>
          </p:nvPr>
        </p:nvSpPr>
        <p:spPr>
          <a:xfrm>
            <a:off x="839788" y="365125"/>
            <a:ext cx="10515600" cy="1325563"/>
          </a:xfrm>
        </p:spPr>
        <p:txBody>
          <a:bodyPr/>
          <a:lstStyle/>
          <a:p>
            <a:r>
              <a:rPr lang="en-US"/>
              <a:t>Click to edit Master title style</a:t>
            </a:r>
            <a:endParaRPr lang="hr-HR"/>
          </a:p>
        </p:txBody>
      </p:sp>
      <p:sp>
        <p:nvSpPr>
          <p:cNvPr id="3" name="Text Placeholder 2">
            <a:extLst>
              <a:ext uri="{FF2B5EF4-FFF2-40B4-BE49-F238E27FC236}">
                <a16:creationId xmlns:a16="http://schemas.microsoft.com/office/drawing/2014/main" id="{D706EF5A-C31A-B157-BE1B-6D0E889770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CE9FF1-6636-C332-4FD2-2978C4A408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Text Placeholder 4">
            <a:extLst>
              <a:ext uri="{FF2B5EF4-FFF2-40B4-BE49-F238E27FC236}">
                <a16:creationId xmlns:a16="http://schemas.microsoft.com/office/drawing/2014/main" id="{683D37F3-9AF6-047D-4A2F-E2D7AF2B99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E5289A-F2A7-B8B8-E99C-4B201FFAE4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7" name="Date Placeholder 6">
            <a:extLst>
              <a:ext uri="{FF2B5EF4-FFF2-40B4-BE49-F238E27FC236}">
                <a16:creationId xmlns:a16="http://schemas.microsoft.com/office/drawing/2014/main" id="{EF548488-44B4-06A7-D5D9-004D6A0CDAD5}"/>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8" name="Footer Placeholder 7">
            <a:extLst>
              <a:ext uri="{FF2B5EF4-FFF2-40B4-BE49-F238E27FC236}">
                <a16:creationId xmlns:a16="http://schemas.microsoft.com/office/drawing/2014/main" id="{9C81B79F-F8B8-0D11-A0E3-AFE6690C9C7F}"/>
              </a:ext>
            </a:extLst>
          </p:cNvPr>
          <p:cNvSpPr>
            <a:spLocks noGrp="1"/>
          </p:cNvSpPr>
          <p:nvPr>
            <p:ph type="ftr" sz="quarter" idx="11"/>
          </p:nvPr>
        </p:nvSpPr>
        <p:spPr/>
        <p:txBody>
          <a:bodyPr/>
          <a:lstStyle/>
          <a:p>
            <a:endParaRPr lang="hr-HR"/>
          </a:p>
        </p:txBody>
      </p:sp>
      <p:sp>
        <p:nvSpPr>
          <p:cNvPr id="9" name="Slide Number Placeholder 8">
            <a:extLst>
              <a:ext uri="{FF2B5EF4-FFF2-40B4-BE49-F238E27FC236}">
                <a16:creationId xmlns:a16="http://schemas.microsoft.com/office/drawing/2014/main" id="{652D0E07-1F97-D7F9-8424-CBD2399113A9}"/>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98495302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C4992-3908-2976-922D-9F581EBDFF0C}"/>
              </a:ext>
            </a:extLst>
          </p:cNvPr>
          <p:cNvSpPr>
            <a:spLocks noGrp="1"/>
          </p:cNvSpPr>
          <p:nvPr>
            <p:ph type="title"/>
          </p:nvPr>
        </p:nvSpPr>
        <p:spPr/>
        <p:txBody>
          <a:bodyPr/>
          <a:lstStyle/>
          <a:p>
            <a:r>
              <a:rPr lang="en-US"/>
              <a:t>Click to edit Master title style</a:t>
            </a:r>
            <a:endParaRPr lang="hr-HR"/>
          </a:p>
        </p:txBody>
      </p:sp>
      <p:sp>
        <p:nvSpPr>
          <p:cNvPr id="3" name="Date Placeholder 2">
            <a:extLst>
              <a:ext uri="{FF2B5EF4-FFF2-40B4-BE49-F238E27FC236}">
                <a16:creationId xmlns:a16="http://schemas.microsoft.com/office/drawing/2014/main" id="{BDDE7555-D14B-48E8-85AE-EBE384DE73CA}"/>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4" name="Footer Placeholder 3">
            <a:extLst>
              <a:ext uri="{FF2B5EF4-FFF2-40B4-BE49-F238E27FC236}">
                <a16:creationId xmlns:a16="http://schemas.microsoft.com/office/drawing/2014/main" id="{16FAA16E-9D03-96D8-126D-9CC0563ED150}"/>
              </a:ext>
            </a:extLst>
          </p:cNvPr>
          <p:cNvSpPr>
            <a:spLocks noGrp="1"/>
          </p:cNvSpPr>
          <p:nvPr>
            <p:ph type="ftr" sz="quarter" idx="11"/>
          </p:nvPr>
        </p:nvSpPr>
        <p:spPr/>
        <p:txBody>
          <a:bodyPr/>
          <a:lstStyle/>
          <a:p>
            <a:endParaRPr lang="hr-HR"/>
          </a:p>
        </p:txBody>
      </p:sp>
      <p:sp>
        <p:nvSpPr>
          <p:cNvPr id="5" name="Slide Number Placeholder 4">
            <a:extLst>
              <a:ext uri="{FF2B5EF4-FFF2-40B4-BE49-F238E27FC236}">
                <a16:creationId xmlns:a16="http://schemas.microsoft.com/office/drawing/2014/main" id="{0D0E70D1-A014-9189-7107-913AF701ED1E}"/>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38764498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F76BD7-973E-F853-ED82-E97C5F2BD809}"/>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3" name="Footer Placeholder 2">
            <a:extLst>
              <a:ext uri="{FF2B5EF4-FFF2-40B4-BE49-F238E27FC236}">
                <a16:creationId xmlns:a16="http://schemas.microsoft.com/office/drawing/2014/main" id="{3ACBB4D9-6D30-5C8A-6326-E574F281EC46}"/>
              </a:ext>
            </a:extLst>
          </p:cNvPr>
          <p:cNvSpPr>
            <a:spLocks noGrp="1"/>
          </p:cNvSpPr>
          <p:nvPr>
            <p:ph type="ftr" sz="quarter" idx="11"/>
          </p:nvPr>
        </p:nvSpPr>
        <p:spPr/>
        <p:txBody>
          <a:bodyPr/>
          <a:lstStyle/>
          <a:p>
            <a:endParaRPr lang="hr-HR"/>
          </a:p>
        </p:txBody>
      </p:sp>
      <p:sp>
        <p:nvSpPr>
          <p:cNvPr id="4" name="Slide Number Placeholder 3">
            <a:extLst>
              <a:ext uri="{FF2B5EF4-FFF2-40B4-BE49-F238E27FC236}">
                <a16:creationId xmlns:a16="http://schemas.microsoft.com/office/drawing/2014/main" id="{483B9576-8B4F-BFB3-EA30-07F9CBBC37D8}"/>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14266991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6C913-2BAF-E9D5-92F8-D22493596D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r-HR"/>
          </a:p>
        </p:txBody>
      </p:sp>
      <p:sp>
        <p:nvSpPr>
          <p:cNvPr id="3" name="Content Placeholder 2">
            <a:extLst>
              <a:ext uri="{FF2B5EF4-FFF2-40B4-BE49-F238E27FC236}">
                <a16:creationId xmlns:a16="http://schemas.microsoft.com/office/drawing/2014/main" id="{6B83F09F-4F82-1BA9-1756-93FF84EAB0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Text Placeholder 3">
            <a:extLst>
              <a:ext uri="{FF2B5EF4-FFF2-40B4-BE49-F238E27FC236}">
                <a16:creationId xmlns:a16="http://schemas.microsoft.com/office/drawing/2014/main" id="{ACC63EA3-D3F3-E9E1-B5F0-350CE8A3A5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F63F13-F51A-82F6-82D9-F3DA42170126}"/>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6" name="Footer Placeholder 5">
            <a:extLst>
              <a:ext uri="{FF2B5EF4-FFF2-40B4-BE49-F238E27FC236}">
                <a16:creationId xmlns:a16="http://schemas.microsoft.com/office/drawing/2014/main" id="{E571C2C7-4E39-E55D-DE26-E50FF644C6AB}"/>
              </a:ext>
            </a:extLst>
          </p:cNvPr>
          <p:cNvSpPr>
            <a:spLocks noGrp="1"/>
          </p:cNvSpPr>
          <p:nvPr>
            <p:ph type="ftr" sz="quarter" idx="11"/>
          </p:nvPr>
        </p:nvSpPr>
        <p:spPr/>
        <p:txBody>
          <a:bodyPr/>
          <a:lstStyle/>
          <a:p>
            <a:endParaRPr lang="hr-HR"/>
          </a:p>
        </p:txBody>
      </p:sp>
      <p:sp>
        <p:nvSpPr>
          <p:cNvPr id="7" name="Slide Number Placeholder 6">
            <a:extLst>
              <a:ext uri="{FF2B5EF4-FFF2-40B4-BE49-F238E27FC236}">
                <a16:creationId xmlns:a16="http://schemas.microsoft.com/office/drawing/2014/main" id="{1DE50522-FB25-AC3D-C98C-4FE23B52620D}"/>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36363489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77312-A229-4FFD-EB9D-1E37391CBC09}"/>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endParaRPr lang="hr-HR" dirty="0"/>
          </a:p>
        </p:txBody>
      </p:sp>
      <p:sp>
        <p:nvSpPr>
          <p:cNvPr id="3" name="Picture Placeholder 2">
            <a:extLst>
              <a:ext uri="{FF2B5EF4-FFF2-40B4-BE49-F238E27FC236}">
                <a16:creationId xmlns:a16="http://schemas.microsoft.com/office/drawing/2014/main" id="{0F097B9A-ED8C-5536-7F6A-1F930DB71F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Text Placeholder 3">
            <a:extLst>
              <a:ext uri="{FF2B5EF4-FFF2-40B4-BE49-F238E27FC236}">
                <a16:creationId xmlns:a16="http://schemas.microsoft.com/office/drawing/2014/main" id="{D030890A-C528-2A62-56E7-A73021A82F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C5B3DF-E5C2-1F99-3D47-AFA31C87ABE8}"/>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6" name="Footer Placeholder 5">
            <a:extLst>
              <a:ext uri="{FF2B5EF4-FFF2-40B4-BE49-F238E27FC236}">
                <a16:creationId xmlns:a16="http://schemas.microsoft.com/office/drawing/2014/main" id="{CD407E69-BA2C-EFBA-02BF-A73F5816128C}"/>
              </a:ext>
            </a:extLst>
          </p:cNvPr>
          <p:cNvSpPr>
            <a:spLocks noGrp="1"/>
          </p:cNvSpPr>
          <p:nvPr>
            <p:ph type="ftr" sz="quarter" idx="11"/>
          </p:nvPr>
        </p:nvSpPr>
        <p:spPr/>
        <p:txBody>
          <a:bodyPr/>
          <a:lstStyle/>
          <a:p>
            <a:endParaRPr lang="hr-HR"/>
          </a:p>
        </p:txBody>
      </p:sp>
      <p:sp>
        <p:nvSpPr>
          <p:cNvPr id="7" name="Slide Number Placeholder 6">
            <a:extLst>
              <a:ext uri="{FF2B5EF4-FFF2-40B4-BE49-F238E27FC236}">
                <a16:creationId xmlns:a16="http://schemas.microsoft.com/office/drawing/2014/main" id="{F42BEE5C-9478-BF53-112F-39C50EDCC90A}"/>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105675442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82C93-0EAA-2FB8-2AD0-02336CBA8E4C}"/>
              </a:ext>
            </a:extLst>
          </p:cNvPr>
          <p:cNvSpPr>
            <a:spLocks noGrp="1"/>
          </p:cNvSpPr>
          <p:nvPr>
            <p:ph type="title"/>
          </p:nvPr>
        </p:nvSpPr>
        <p:spPr/>
        <p:txBody>
          <a:bodyPr/>
          <a:lstStyle/>
          <a:p>
            <a:r>
              <a:rPr lang="en-US"/>
              <a:t>Click to edit Master title style</a:t>
            </a:r>
            <a:endParaRPr lang="hr-HR"/>
          </a:p>
        </p:txBody>
      </p:sp>
      <p:sp>
        <p:nvSpPr>
          <p:cNvPr id="3" name="Vertical Text Placeholder 2">
            <a:extLst>
              <a:ext uri="{FF2B5EF4-FFF2-40B4-BE49-F238E27FC236}">
                <a16:creationId xmlns:a16="http://schemas.microsoft.com/office/drawing/2014/main" id="{B9ADC40B-376D-4E23-CF60-5326BCE855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a:extLst>
              <a:ext uri="{FF2B5EF4-FFF2-40B4-BE49-F238E27FC236}">
                <a16:creationId xmlns:a16="http://schemas.microsoft.com/office/drawing/2014/main" id="{2E7E782F-B0E7-AB32-4134-19EBB71B179E}"/>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5" name="Footer Placeholder 4">
            <a:extLst>
              <a:ext uri="{FF2B5EF4-FFF2-40B4-BE49-F238E27FC236}">
                <a16:creationId xmlns:a16="http://schemas.microsoft.com/office/drawing/2014/main" id="{1723BF76-60CF-DC23-D616-2463C67177E1}"/>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194EA90C-2A26-F962-5827-D89DC925B1F2}"/>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34754767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FD59B4-CBED-69C3-E9C6-B45A1463CE5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hr-HR"/>
          </a:p>
        </p:txBody>
      </p:sp>
      <p:sp>
        <p:nvSpPr>
          <p:cNvPr id="3" name="Vertical Text Placeholder 2">
            <a:extLst>
              <a:ext uri="{FF2B5EF4-FFF2-40B4-BE49-F238E27FC236}">
                <a16:creationId xmlns:a16="http://schemas.microsoft.com/office/drawing/2014/main" id="{68AFBECD-A35E-A49B-FD9C-297CAEB9239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a:extLst>
              <a:ext uri="{FF2B5EF4-FFF2-40B4-BE49-F238E27FC236}">
                <a16:creationId xmlns:a16="http://schemas.microsoft.com/office/drawing/2014/main" id="{D0857151-562C-6A4B-71FB-6D818ABA9EA6}"/>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5" name="Footer Placeholder 4">
            <a:extLst>
              <a:ext uri="{FF2B5EF4-FFF2-40B4-BE49-F238E27FC236}">
                <a16:creationId xmlns:a16="http://schemas.microsoft.com/office/drawing/2014/main" id="{289A61F7-2F59-FBA1-11D0-091209612A72}"/>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EC356A55-E71E-61A2-E673-58ADC677568A}"/>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3583540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7551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129A9-90E3-805A-DF0D-F9E8028AD71F}"/>
              </a:ext>
            </a:extLst>
          </p:cNvPr>
          <p:cNvSpPr>
            <a:spLocks noGrp="1"/>
          </p:cNvSpPr>
          <p:nvPr>
            <p:ph type="title"/>
          </p:nvPr>
        </p:nvSpPr>
        <p:spPr/>
        <p:txBody>
          <a:bodyPr/>
          <a:lstStyle/>
          <a:p>
            <a:r>
              <a:rPr lang="en-US"/>
              <a:t>Click to edit Master title style</a:t>
            </a:r>
            <a:endParaRPr lang="hr-HR"/>
          </a:p>
        </p:txBody>
      </p:sp>
      <p:sp>
        <p:nvSpPr>
          <p:cNvPr id="3" name="Content Placeholder 2">
            <a:extLst>
              <a:ext uri="{FF2B5EF4-FFF2-40B4-BE49-F238E27FC236}">
                <a16:creationId xmlns:a16="http://schemas.microsoft.com/office/drawing/2014/main" id="{3070C199-3682-B37B-2286-F5369550AF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a:extLst>
              <a:ext uri="{FF2B5EF4-FFF2-40B4-BE49-F238E27FC236}">
                <a16:creationId xmlns:a16="http://schemas.microsoft.com/office/drawing/2014/main" id="{EC557150-A44E-E6C7-9205-4501A64B6C73}"/>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5" name="Footer Placeholder 4">
            <a:extLst>
              <a:ext uri="{FF2B5EF4-FFF2-40B4-BE49-F238E27FC236}">
                <a16:creationId xmlns:a16="http://schemas.microsoft.com/office/drawing/2014/main" id="{88C973DA-588E-EDC6-5C58-F1CE573DD145}"/>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A73A35AD-7031-9068-7269-884E141DE034}"/>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13398632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918FF-C309-1493-EC70-C2F78CDDEC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hr-HR"/>
          </a:p>
        </p:txBody>
      </p:sp>
      <p:sp>
        <p:nvSpPr>
          <p:cNvPr id="3" name="Subtitle 2">
            <a:extLst>
              <a:ext uri="{FF2B5EF4-FFF2-40B4-BE49-F238E27FC236}">
                <a16:creationId xmlns:a16="http://schemas.microsoft.com/office/drawing/2014/main" id="{C1ECDB4C-52B3-CD6F-8A15-3B59C52D2F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hr-HR"/>
          </a:p>
        </p:txBody>
      </p:sp>
      <p:sp>
        <p:nvSpPr>
          <p:cNvPr id="4" name="Date Placeholder 3">
            <a:extLst>
              <a:ext uri="{FF2B5EF4-FFF2-40B4-BE49-F238E27FC236}">
                <a16:creationId xmlns:a16="http://schemas.microsoft.com/office/drawing/2014/main" id="{16177FDA-9309-B093-6620-6D96BAECCA46}"/>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5" name="Footer Placeholder 4">
            <a:extLst>
              <a:ext uri="{FF2B5EF4-FFF2-40B4-BE49-F238E27FC236}">
                <a16:creationId xmlns:a16="http://schemas.microsoft.com/office/drawing/2014/main" id="{70ABBB26-F8A9-28F5-0ED2-DC8B45A7403B}"/>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54AAA047-CE12-7C2C-09A8-1C3781749C41}"/>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37066197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918FF-C309-1493-EC70-C2F78CDDEC90}"/>
              </a:ext>
            </a:extLst>
          </p:cNvPr>
          <p:cNvSpPr>
            <a:spLocks noGrp="1"/>
          </p:cNvSpPr>
          <p:nvPr>
            <p:ph type="ctrTitle"/>
          </p:nvPr>
        </p:nvSpPr>
        <p:spPr>
          <a:xfrm>
            <a:off x="1524000" y="1122363"/>
            <a:ext cx="9144000" cy="2387600"/>
          </a:xfrm>
        </p:spPr>
        <p:txBody>
          <a:bodyPr anchor="b">
            <a:normAutofit/>
          </a:bodyPr>
          <a:lstStyle>
            <a:lvl1pPr algn="ctr">
              <a:defRPr sz="4000" b="1">
                <a:solidFill>
                  <a:schemeClr val="accent1">
                    <a:lumMod val="75000"/>
                  </a:schemeClr>
                </a:solidFill>
                <a:latin typeface="+mn-lt"/>
              </a:defRPr>
            </a:lvl1pPr>
          </a:lstStyle>
          <a:p>
            <a:r>
              <a:rPr lang="en-US" dirty="0"/>
              <a:t>Click to edit Master title style</a:t>
            </a:r>
            <a:endParaRPr lang="hr-HR" dirty="0"/>
          </a:p>
        </p:txBody>
      </p:sp>
      <p:sp>
        <p:nvSpPr>
          <p:cNvPr id="3" name="Subtitle 2">
            <a:extLst>
              <a:ext uri="{FF2B5EF4-FFF2-40B4-BE49-F238E27FC236}">
                <a16:creationId xmlns:a16="http://schemas.microsoft.com/office/drawing/2014/main" id="{C1ECDB4C-52B3-CD6F-8A15-3B59C52D2F5E}"/>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hr-HR" dirty="0"/>
          </a:p>
        </p:txBody>
      </p:sp>
      <p:sp>
        <p:nvSpPr>
          <p:cNvPr id="4" name="Date Placeholder 3">
            <a:extLst>
              <a:ext uri="{FF2B5EF4-FFF2-40B4-BE49-F238E27FC236}">
                <a16:creationId xmlns:a16="http://schemas.microsoft.com/office/drawing/2014/main" id="{16177FDA-9309-B093-6620-6D96BAECCA46}"/>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5" name="Footer Placeholder 4">
            <a:extLst>
              <a:ext uri="{FF2B5EF4-FFF2-40B4-BE49-F238E27FC236}">
                <a16:creationId xmlns:a16="http://schemas.microsoft.com/office/drawing/2014/main" id="{70ABBB26-F8A9-28F5-0ED2-DC8B45A7403B}"/>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54AAA047-CE12-7C2C-09A8-1C3781749C41}"/>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1608736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129A9-90E3-805A-DF0D-F9E8028AD71F}"/>
              </a:ext>
            </a:extLst>
          </p:cNvPr>
          <p:cNvSpPr>
            <a:spLocks noGrp="1"/>
          </p:cNvSpPr>
          <p:nvPr>
            <p:ph type="title"/>
          </p:nvPr>
        </p:nvSpPr>
        <p:spPr/>
        <p:txBody>
          <a:bodyPr>
            <a:normAutofit/>
          </a:bodyPr>
          <a:lstStyle>
            <a:lvl1pPr>
              <a:defRPr sz="4000" b="1">
                <a:solidFill>
                  <a:schemeClr val="accent1">
                    <a:lumMod val="75000"/>
                  </a:schemeClr>
                </a:solidFill>
                <a:latin typeface="+mn-lt"/>
              </a:defRPr>
            </a:lvl1pPr>
          </a:lstStyle>
          <a:p>
            <a:r>
              <a:rPr lang="en-US" dirty="0"/>
              <a:t>Click to edit Master title style</a:t>
            </a:r>
            <a:endParaRPr lang="hr-HR" dirty="0"/>
          </a:p>
        </p:txBody>
      </p:sp>
      <p:sp>
        <p:nvSpPr>
          <p:cNvPr id="3" name="Content Placeholder 2">
            <a:extLst>
              <a:ext uri="{FF2B5EF4-FFF2-40B4-BE49-F238E27FC236}">
                <a16:creationId xmlns:a16="http://schemas.microsoft.com/office/drawing/2014/main" id="{3070C199-3682-B37B-2286-F5369550AF97}"/>
              </a:ext>
            </a:extLst>
          </p:cNvPr>
          <p:cNvSpPr>
            <a:spLocks noGrp="1"/>
          </p:cNvSpPr>
          <p:nvPr>
            <p:ph idx="1"/>
          </p:nvPr>
        </p:nvSpPr>
        <p:spPr/>
        <p:txBody>
          <a:bodyPr/>
          <a:lstStyle>
            <a:lvl1pPr>
              <a:defRPr>
                <a:solidFill>
                  <a:schemeClr val="accent1">
                    <a:lumMod val="75000"/>
                  </a:schemeClr>
                </a:solidFill>
              </a:defRPr>
            </a:lvl1pPr>
            <a:lvl2pPr>
              <a:defRPr>
                <a:solidFill>
                  <a:schemeClr val="accent1">
                    <a:lumMod val="75000"/>
                  </a:schemeClr>
                </a:solidFill>
              </a:defRPr>
            </a:lvl2pPr>
            <a:lvl3pPr>
              <a:defRPr>
                <a:solidFill>
                  <a:schemeClr val="accent1">
                    <a:lumMod val="75000"/>
                  </a:schemeClr>
                </a:solidFill>
              </a:defRPr>
            </a:lvl3pPr>
            <a:lvl4pPr>
              <a:defRPr>
                <a:solidFill>
                  <a:schemeClr val="accent1">
                    <a:lumMod val="75000"/>
                  </a:schemeClr>
                </a:solidFill>
              </a:defRPr>
            </a:lvl4pPr>
            <a:lvl5pPr>
              <a:defRPr>
                <a:solidFill>
                  <a:schemeClr val="accent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4" name="Date Placeholder 3">
            <a:extLst>
              <a:ext uri="{FF2B5EF4-FFF2-40B4-BE49-F238E27FC236}">
                <a16:creationId xmlns:a16="http://schemas.microsoft.com/office/drawing/2014/main" id="{EC557150-A44E-E6C7-9205-4501A64B6C73}"/>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5" name="Footer Placeholder 4">
            <a:extLst>
              <a:ext uri="{FF2B5EF4-FFF2-40B4-BE49-F238E27FC236}">
                <a16:creationId xmlns:a16="http://schemas.microsoft.com/office/drawing/2014/main" id="{88C973DA-588E-EDC6-5C58-F1CE573DD145}"/>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A73A35AD-7031-9068-7269-884E141DE034}"/>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16897132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27090-6A12-9BAA-D7BD-60F832F17BD8}"/>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endParaRPr lang="hr-HR" dirty="0"/>
          </a:p>
        </p:txBody>
      </p:sp>
      <p:sp>
        <p:nvSpPr>
          <p:cNvPr id="3" name="Text Placeholder 2">
            <a:extLst>
              <a:ext uri="{FF2B5EF4-FFF2-40B4-BE49-F238E27FC236}">
                <a16:creationId xmlns:a16="http://schemas.microsoft.com/office/drawing/2014/main" id="{52E0FE00-954D-3A9F-5BD0-1F4E59DF9A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24B94AFC-8593-415F-3DA9-0D7B96D78F6C}"/>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5" name="Footer Placeholder 4">
            <a:extLst>
              <a:ext uri="{FF2B5EF4-FFF2-40B4-BE49-F238E27FC236}">
                <a16:creationId xmlns:a16="http://schemas.microsoft.com/office/drawing/2014/main" id="{B6CE84C3-AE84-9B6F-03D2-9B77B253E4A8}"/>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3EFAF610-B1A1-1313-4028-9E2D79AB057A}"/>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16580378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58154-5DAB-71C8-D5E0-76C27E7D915A}"/>
              </a:ext>
            </a:extLst>
          </p:cNvPr>
          <p:cNvSpPr>
            <a:spLocks noGrp="1"/>
          </p:cNvSpPr>
          <p:nvPr>
            <p:ph type="title"/>
          </p:nvPr>
        </p:nvSpPr>
        <p:spPr/>
        <p:txBody>
          <a:bodyPr/>
          <a:lstStyle/>
          <a:p>
            <a:r>
              <a:rPr lang="en-US"/>
              <a:t>Click to edit Master title style</a:t>
            </a:r>
            <a:endParaRPr lang="hr-HR"/>
          </a:p>
        </p:txBody>
      </p:sp>
      <p:sp>
        <p:nvSpPr>
          <p:cNvPr id="3" name="Content Placeholder 2">
            <a:extLst>
              <a:ext uri="{FF2B5EF4-FFF2-40B4-BE49-F238E27FC236}">
                <a16:creationId xmlns:a16="http://schemas.microsoft.com/office/drawing/2014/main" id="{183BBC2C-6166-C275-64EF-A71221E952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Content Placeholder 3">
            <a:extLst>
              <a:ext uri="{FF2B5EF4-FFF2-40B4-BE49-F238E27FC236}">
                <a16:creationId xmlns:a16="http://schemas.microsoft.com/office/drawing/2014/main" id="{DE73670E-E711-9E54-F5B7-C67529E645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Date Placeholder 4">
            <a:extLst>
              <a:ext uri="{FF2B5EF4-FFF2-40B4-BE49-F238E27FC236}">
                <a16:creationId xmlns:a16="http://schemas.microsoft.com/office/drawing/2014/main" id="{8E75EFA4-F6A8-48B6-0C35-4514D49A1924}"/>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6" name="Footer Placeholder 5">
            <a:extLst>
              <a:ext uri="{FF2B5EF4-FFF2-40B4-BE49-F238E27FC236}">
                <a16:creationId xmlns:a16="http://schemas.microsoft.com/office/drawing/2014/main" id="{2B42BD0D-6757-87C2-A12D-1E204462CF53}"/>
              </a:ext>
            </a:extLst>
          </p:cNvPr>
          <p:cNvSpPr>
            <a:spLocks noGrp="1"/>
          </p:cNvSpPr>
          <p:nvPr>
            <p:ph type="ftr" sz="quarter" idx="11"/>
          </p:nvPr>
        </p:nvSpPr>
        <p:spPr/>
        <p:txBody>
          <a:bodyPr/>
          <a:lstStyle/>
          <a:p>
            <a:endParaRPr lang="hr-HR"/>
          </a:p>
        </p:txBody>
      </p:sp>
      <p:sp>
        <p:nvSpPr>
          <p:cNvPr id="7" name="Slide Number Placeholder 6">
            <a:extLst>
              <a:ext uri="{FF2B5EF4-FFF2-40B4-BE49-F238E27FC236}">
                <a16:creationId xmlns:a16="http://schemas.microsoft.com/office/drawing/2014/main" id="{B6C29D99-6685-AA0E-55D6-6FED8D3186BE}"/>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4120581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8494C-A76B-1F45-1FAE-1E0BBC7A1E6A}"/>
              </a:ext>
            </a:extLst>
          </p:cNvPr>
          <p:cNvSpPr>
            <a:spLocks noGrp="1"/>
          </p:cNvSpPr>
          <p:nvPr>
            <p:ph type="title"/>
          </p:nvPr>
        </p:nvSpPr>
        <p:spPr>
          <a:xfrm>
            <a:off x="839788" y="365125"/>
            <a:ext cx="10515600" cy="1325563"/>
          </a:xfrm>
        </p:spPr>
        <p:txBody>
          <a:bodyPr/>
          <a:lstStyle/>
          <a:p>
            <a:r>
              <a:rPr lang="en-US"/>
              <a:t>Click to edit Master title style</a:t>
            </a:r>
            <a:endParaRPr lang="hr-HR"/>
          </a:p>
        </p:txBody>
      </p:sp>
      <p:sp>
        <p:nvSpPr>
          <p:cNvPr id="3" name="Text Placeholder 2">
            <a:extLst>
              <a:ext uri="{FF2B5EF4-FFF2-40B4-BE49-F238E27FC236}">
                <a16:creationId xmlns:a16="http://schemas.microsoft.com/office/drawing/2014/main" id="{D706EF5A-C31A-B157-BE1B-6D0E889770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CE9FF1-6636-C332-4FD2-2978C4A408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Text Placeholder 4">
            <a:extLst>
              <a:ext uri="{FF2B5EF4-FFF2-40B4-BE49-F238E27FC236}">
                <a16:creationId xmlns:a16="http://schemas.microsoft.com/office/drawing/2014/main" id="{683D37F3-9AF6-047D-4A2F-E2D7AF2B99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E5289A-F2A7-B8B8-E99C-4B201FFAE4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7" name="Date Placeholder 6">
            <a:extLst>
              <a:ext uri="{FF2B5EF4-FFF2-40B4-BE49-F238E27FC236}">
                <a16:creationId xmlns:a16="http://schemas.microsoft.com/office/drawing/2014/main" id="{EF548488-44B4-06A7-D5D9-004D6A0CDAD5}"/>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8" name="Footer Placeholder 7">
            <a:extLst>
              <a:ext uri="{FF2B5EF4-FFF2-40B4-BE49-F238E27FC236}">
                <a16:creationId xmlns:a16="http://schemas.microsoft.com/office/drawing/2014/main" id="{9C81B79F-F8B8-0D11-A0E3-AFE6690C9C7F}"/>
              </a:ext>
            </a:extLst>
          </p:cNvPr>
          <p:cNvSpPr>
            <a:spLocks noGrp="1"/>
          </p:cNvSpPr>
          <p:nvPr>
            <p:ph type="ftr" sz="quarter" idx="11"/>
          </p:nvPr>
        </p:nvSpPr>
        <p:spPr/>
        <p:txBody>
          <a:bodyPr/>
          <a:lstStyle/>
          <a:p>
            <a:endParaRPr lang="hr-HR"/>
          </a:p>
        </p:txBody>
      </p:sp>
      <p:sp>
        <p:nvSpPr>
          <p:cNvPr id="9" name="Slide Number Placeholder 8">
            <a:extLst>
              <a:ext uri="{FF2B5EF4-FFF2-40B4-BE49-F238E27FC236}">
                <a16:creationId xmlns:a16="http://schemas.microsoft.com/office/drawing/2014/main" id="{652D0E07-1F97-D7F9-8424-CBD2399113A9}"/>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6619070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C4992-3908-2976-922D-9F581EBDFF0C}"/>
              </a:ext>
            </a:extLst>
          </p:cNvPr>
          <p:cNvSpPr>
            <a:spLocks noGrp="1"/>
          </p:cNvSpPr>
          <p:nvPr>
            <p:ph type="title"/>
          </p:nvPr>
        </p:nvSpPr>
        <p:spPr/>
        <p:txBody>
          <a:bodyPr/>
          <a:lstStyle/>
          <a:p>
            <a:r>
              <a:rPr lang="en-US"/>
              <a:t>Click to edit Master title style</a:t>
            </a:r>
            <a:endParaRPr lang="hr-HR"/>
          </a:p>
        </p:txBody>
      </p:sp>
      <p:sp>
        <p:nvSpPr>
          <p:cNvPr id="3" name="Date Placeholder 2">
            <a:extLst>
              <a:ext uri="{FF2B5EF4-FFF2-40B4-BE49-F238E27FC236}">
                <a16:creationId xmlns:a16="http://schemas.microsoft.com/office/drawing/2014/main" id="{BDDE7555-D14B-48E8-85AE-EBE384DE73CA}"/>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4" name="Footer Placeholder 3">
            <a:extLst>
              <a:ext uri="{FF2B5EF4-FFF2-40B4-BE49-F238E27FC236}">
                <a16:creationId xmlns:a16="http://schemas.microsoft.com/office/drawing/2014/main" id="{16FAA16E-9D03-96D8-126D-9CC0563ED150}"/>
              </a:ext>
            </a:extLst>
          </p:cNvPr>
          <p:cNvSpPr>
            <a:spLocks noGrp="1"/>
          </p:cNvSpPr>
          <p:nvPr>
            <p:ph type="ftr" sz="quarter" idx="11"/>
          </p:nvPr>
        </p:nvSpPr>
        <p:spPr/>
        <p:txBody>
          <a:bodyPr/>
          <a:lstStyle/>
          <a:p>
            <a:endParaRPr lang="hr-HR"/>
          </a:p>
        </p:txBody>
      </p:sp>
      <p:sp>
        <p:nvSpPr>
          <p:cNvPr id="5" name="Slide Number Placeholder 4">
            <a:extLst>
              <a:ext uri="{FF2B5EF4-FFF2-40B4-BE49-F238E27FC236}">
                <a16:creationId xmlns:a16="http://schemas.microsoft.com/office/drawing/2014/main" id="{0D0E70D1-A014-9189-7107-913AF701ED1E}"/>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31181958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F76BD7-973E-F853-ED82-E97C5F2BD809}"/>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3" name="Footer Placeholder 2">
            <a:extLst>
              <a:ext uri="{FF2B5EF4-FFF2-40B4-BE49-F238E27FC236}">
                <a16:creationId xmlns:a16="http://schemas.microsoft.com/office/drawing/2014/main" id="{3ACBB4D9-6D30-5C8A-6326-E574F281EC46}"/>
              </a:ext>
            </a:extLst>
          </p:cNvPr>
          <p:cNvSpPr>
            <a:spLocks noGrp="1"/>
          </p:cNvSpPr>
          <p:nvPr>
            <p:ph type="ftr" sz="quarter" idx="11"/>
          </p:nvPr>
        </p:nvSpPr>
        <p:spPr/>
        <p:txBody>
          <a:bodyPr/>
          <a:lstStyle/>
          <a:p>
            <a:endParaRPr lang="hr-HR"/>
          </a:p>
        </p:txBody>
      </p:sp>
      <p:sp>
        <p:nvSpPr>
          <p:cNvPr id="4" name="Slide Number Placeholder 3">
            <a:extLst>
              <a:ext uri="{FF2B5EF4-FFF2-40B4-BE49-F238E27FC236}">
                <a16:creationId xmlns:a16="http://schemas.microsoft.com/office/drawing/2014/main" id="{483B9576-8B4F-BFB3-EA30-07F9CBBC37D8}"/>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36054490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6C913-2BAF-E9D5-92F8-D22493596D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r-HR"/>
          </a:p>
        </p:txBody>
      </p:sp>
      <p:sp>
        <p:nvSpPr>
          <p:cNvPr id="3" name="Content Placeholder 2">
            <a:extLst>
              <a:ext uri="{FF2B5EF4-FFF2-40B4-BE49-F238E27FC236}">
                <a16:creationId xmlns:a16="http://schemas.microsoft.com/office/drawing/2014/main" id="{6B83F09F-4F82-1BA9-1756-93FF84EAB0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Text Placeholder 3">
            <a:extLst>
              <a:ext uri="{FF2B5EF4-FFF2-40B4-BE49-F238E27FC236}">
                <a16:creationId xmlns:a16="http://schemas.microsoft.com/office/drawing/2014/main" id="{ACC63EA3-D3F3-E9E1-B5F0-350CE8A3A5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F63F13-F51A-82F6-82D9-F3DA42170126}"/>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6" name="Footer Placeholder 5">
            <a:extLst>
              <a:ext uri="{FF2B5EF4-FFF2-40B4-BE49-F238E27FC236}">
                <a16:creationId xmlns:a16="http://schemas.microsoft.com/office/drawing/2014/main" id="{E571C2C7-4E39-E55D-DE26-E50FF644C6AB}"/>
              </a:ext>
            </a:extLst>
          </p:cNvPr>
          <p:cNvSpPr>
            <a:spLocks noGrp="1"/>
          </p:cNvSpPr>
          <p:nvPr>
            <p:ph type="ftr" sz="quarter" idx="11"/>
          </p:nvPr>
        </p:nvSpPr>
        <p:spPr/>
        <p:txBody>
          <a:bodyPr/>
          <a:lstStyle/>
          <a:p>
            <a:endParaRPr lang="hr-HR"/>
          </a:p>
        </p:txBody>
      </p:sp>
      <p:sp>
        <p:nvSpPr>
          <p:cNvPr id="7" name="Slide Number Placeholder 6">
            <a:extLst>
              <a:ext uri="{FF2B5EF4-FFF2-40B4-BE49-F238E27FC236}">
                <a16:creationId xmlns:a16="http://schemas.microsoft.com/office/drawing/2014/main" id="{1DE50522-FB25-AC3D-C98C-4FE23B52620D}"/>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2723534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77312-A229-4FFD-EB9D-1E37391CBC09}"/>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endParaRPr lang="hr-HR" dirty="0"/>
          </a:p>
        </p:txBody>
      </p:sp>
      <p:sp>
        <p:nvSpPr>
          <p:cNvPr id="3" name="Picture Placeholder 2">
            <a:extLst>
              <a:ext uri="{FF2B5EF4-FFF2-40B4-BE49-F238E27FC236}">
                <a16:creationId xmlns:a16="http://schemas.microsoft.com/office/drawing/2014/main" id="{0F097B9A-ED8C-5536-7F6A-1F930DB71F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Text Placeholder 3">
            <a:extLst>
              <a:ext uri="{FF2B5EF4-FFF2-40B4-BE49-F238E27FC236}">
                <a16:creationId xmlns:a16="http://schemas.microsoft.com/office/drawing/2014/main" id="{D030890A-C528-2A62-56E7-A73021A82F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C5B3DF-E5C2-1F99-3D47-AFA31C87ABE8}"/>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6" name="Footer Placeholder 5">
            <a:extLst>
              <a:ext uri="{FF2B5EF4-FFF2-40B4-BE49-F238E27FC236}">
                <a16:creationId xmlns:a16="http://schemas.microsoft.com/office/drawing/2014/main" id="{CD407E69-BA2C-EFBA-02BF-A73F5816128C}"/>
              </a:ext>
            </a:extLst>
          </p:cNvPr>
          <p:cNvSpPr>
            <a:spLocks noGrp="1"/>
          </p:cNvSpPr>
          <p:nvPr>
            <p:ph type="ftr" sz="quarter" idx="11"/>
          </p:nvPr>
        </p:nvSpPr>
        <p:spPr/>
        <p:txBody>
          <a:bodyPr/>
          <a:lstStyle/>
          <a:p>
            <a:endParaRPr lang="hr-HR"/>
          </a:p>
        </p:txBody>
      </p:sp>
      <p:sp>
        <p:nvSpPr>
          <p:cNvPr id="7" name="Slide Number Placeholder 6">
            <a:extLst>
              <a:ext uri="{FF2B5EF4-FFF2-40B4-BE49-F238E27FC236}">
                <a16:creationId xmlns:a16="http://schemas.microsoft.com/office/drawing/2014/main" id="{F42BEE5C-9478-BF53-112F-39C50EDCC90A}"/>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1562026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82C93-0EAA-2FB8-2AD0-02336CBA8E4C}"/>
              </a:ext>
            </a:extLst>
          </p:cNvPr>
          <p:cNvSpPr>
            <a:spLocks noGrp="1"/>
          </p:cNvSpPr>
          <p:nvPr>
            <p:ph type="title"/>
          </p:nvPr>
        </p:nvSpPr>
        <p:spPr/>
        <p:txBody>
          <a:bodyPr/>
          <a:lstStyle/>
          <a:p>
            <a:r>
              <a:rPr lang="en-US"/>
              <a:t>Click to edit Master title style</a:t>
            </a:r>
            <a:endParaRPr lang="hr-HR"/>
          </a:p>
        </p:txBody>
      </p:sp>
      <p:sp>
        <p:nvSpPr>
          <p:cNvPr id="3" name="Vertical Text Placeholder 2">
            <a:extLst>
              <a:ext uri="{FF2B5EF4-FFF2-40B4-BE49-F238E27FC236}">
                <a16:creationId xmlns:a16="http://schemas.microsoft.com/office/drawing/2014/main" id="{B9ADC40B-376D-4E23-CF60-5326BCE855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a:extLst>
              <a:ext uri="{FF2B5EF4-FFF2-40B4-BE49-F238E27FC236}">
                <a16:creationId xmlns:a16="http://schemas.microsoft.com/office/drawing/2014/main" id="{2E7E782F-B0E7-AB32-4134-19EBB71B179E}"/>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5" name="Footer Placeholder 4">
            <a:extLst>
              <a:ext uri="{FF2B5EF4-FFF2-40B4-BE49-F238E27FC236}">
                <a16:creationId xmlns:a16="http://schemas.microsoft.com/office/drawing/2014/main" id="{1723BF76-60CF-DC23-D616-2463C67177E1}"/>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194EA90C-2A26-F962-5827-D89DC925B1F2}"/>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13930704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FD59B4-CBED-69C3-E9C6-B45A1463CE5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hr-HR"/>
          </a:p>
        </p:txBody>
      </p:sp>
      <p:sp>
        <p:nvSpPr>
          <p:cNvPr id="3" name="Vertical Text Placeholder 2">
            <a:extLst>
              <a:ext uri="{FF2B5EF4-FFF2-40B4-BE49-F238E27FC236}">
                <a16:creationId xmlns:a16="http://schemas.microsoft.com/office/drawing/2014/main" id="{68AFBECD-A35E-A49B-FD9C-297CAEB9239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a:extLst>
              <a:ext uri="{FF2B5EF4-FFF2-40B4-BE49-F238E27FC236}">
                <a16:creationId xmlns:a16="http://schemas.microsoft.com/office/drawing/2014/main" id="{D0857151-562C-6A4B-71FB-6D818ABA9EA6}"/>
              </a:ext>
            </a:extLst>
          </p:cNvPr>
          <p:cNvSpPr>
            <a:spLocks noGrp="1"/>
          </p:cNvSpPr>
          <p:nvPr>
            <p:ph type="dt" sz="half" idx="10"/>
          </p:nvPr>
        </p:nvSpPr>
        <p:spPr/>
        <p:txBody>
          <a:bodyPr/>
          <a:lstStyle/>
          <a:p>
            <a:fld id="{473CE8AF-21E2-43F8-B812-6CCA68D0419D}" type="datetimeFigureOut">
              <a:rPr lang="hr-HR" smtClean="0"/>
              <a:t>8.9.2026.</a:t>
            </a:fld>
            <a:endParaRPr lang="hr-HR"/>
          </a:p>
        </p:txBody>
      </p:sp>
      <p:sp>
        <p:nvSpPr>
          <p:cNvPr id="5" name="Footer Placeholder 4">
            <a:extLst>
              <a:ext uri="{FF2B5EF4-FFF2-40B4-BE49-F238E27FC236}">
                <a16:creationId xmlns:a16="http://schemas.microsoft.com/office/drawing/2014/main" id="{289A61F7-2F59-FBA1-11D0-091209612A72}"/>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EC356A55-E71E-61A2-E673-58ADC677568A}"/>
              </a:ext>
            </a:extLst>
          </p:cNvPr>
          <p:cNvSpPr>
            <a:spLocks noGrp="1"/>
          </p:cNvSpPr>
          <p:nvPr>
            <p:ph type="sldNum" sz="quarter" idx="12"/>
          </p:nvPr>
        </p:nvSpPr>
        <p:spPr/>
        <p:txBody>
          <a:bodyPr/>
          <a:lstStyle/>
          <a:p>
            <a:fld id="{8F86F1DE-D017-45F8-8B18-FD16D7ED8B59}" type="slidenum">
              <a:rPr lang="hr-HR" smtClean="0"/>
              <a:t>‹#›</a:t>
            </a:fld>
            <a:endParaRPr lang="hr-HR"/>
          </a:p>
        </p:txBody>
      </p:sp>
    </p:spTree>
    <p:extLst>
      <p:ext uri="{BB962C8B-B14F-4D97-AF65-F5344CB8AC3E}">
        <p14:creationId xmlns:p14="http://schemas.microsoft.com/office/powerpoint/2010/main" val="5518969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1D7B26-0A91-7392-B168-D89B44671C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hr-HR" dirty="0"/>
          </a:p>
        </p:txBody>
      </p:sp>
      <p:sp>
        <p:nvSpPr>
          <p:cNvPr id="3" name="Text Placeholder 2">
            <a:extLst>
              <a:ext uri="{FF2B5EF4-FFF2-40B4-BE49-F238E27FC236}">
                <a16:creationId xmlns:a16="http://schemas.microsoft.com/office/drawing/2014/main" id="{73835F5E-9C8F-9E56-D226-2C5585FC30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4" name="Date Placeholder 3">
            <a:extLst>
              <a:ext uri="{FF2B5EF4-FFF2-40B4-BE49-F238E27FC236}">
                <a16:creationId xmlns:a16="http://schemas.microsoft.com/office/drawing/2014/main" id="{2D40DDC0-ADC8-69A9-2242-58BC02381B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CE8AF-21E2-43F8-B812-6CCA68D0419D}" type="datetimeFigureOut">
              <a:rPr lang="hr-HR" smtClean="0"/>
              <a:t>8.9.2026.</a:t>
            </a:fld>
            <a:endParaRPr lang="hr-HR"/>
          </a:p>
        </p:txBody>
      </p:sp>
      <p:sp>
        <p:nvSpPr>
          <p:cNvPr id="5" name="Footer Placeholder 4">
            <a:extLst>
              <a:ext uri="{FF2B5EF4-FFF2-40B4-BE49-F238E27FC236}">
                <a16:creationId xmlns:a16="http://schemas.microsoft.com/office/drawing/2014/main" id="{A17D3A0E-45D9-C4B9-7542-45A95EF30C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Slide Number Placeholder 5">
            <a:extLst>
              <a:ext uri="{FF2B5EF4-FFF2-40B4-BE49-F238E27FC236}">
                <a16:creationId xmlns:a16="http://schemas.microsoft.com/office/drawing/2014/main" id="{2C173654-0E36-E5D1-EDAA-146A77B4AD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86F1DE-D017-45F8-8B18-FD16D7ED8B59}" type="slidenum">
              <a:rPr lang="hr-HR" smtClean="0"/>
              <a:t>‹#›</a:t>
            </a:fld>
            <a:endParaRPr lang="hr-HR"/>
          </a:p>
        </p:txBody>
      </p:sp>
    </p:spTree>
    <p:extLst>
      <p:ext uri="{BB962C8B-B14F-4D97-AF65-F5344CB8AC3E}">
        <p14:creationId xmlns:p14="http://schemas.microsoft.com/office/powerpoint/2010/main" val="1356396722"/>
      </p:ext>
    </p:extLst>
  </p:cSld>
  <p:clrMap bg1="lt1" tx1="dk1" bg2="lt2" tx2="dk2" accent1="accent1" accent2="accent2" accent3="accent3" accent4="accent4" accent5="accent5" accent6="accent6" hlink="hlink" folHlink="folHlink"/>
  <p:sldLayoutIdLst>
    <p:sldLayoutId id="2147483661" r:id="rId1"/>
    <p:sldLayoutId id="2147483660"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76" r:id="rId14"/>
  </p:sldLayoutIdLst>
  <p:txStyles>
    <p:titleStyle>
      <a:lvl1pPr algn="l" defTabSz="914400" rtl="0" eaLnBrk="1" latinLnBrk="0" hangingPunct="1">
        <a:lnSpc>
          <a:spcPct val="90000"/>
        </a:lnSpc>
        <a:spcBef>
          <a:spcPct val="0"/>
        </a:spcBef>
        <a:buNone/>
        <a:defRPr sz="4000" kern="1200">
          <a:solidFill>
            <a:schemeClr val="accent1">
              <a:lumMod val="75000"/>
            </a:schemeClr>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1D7B26-0A91-7392-B168-D89B44671C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hr-HR" dirty="0"/>
          </a:p>
        </p:txBody>
      </p:sp>
      <p:sp>
        <p:nvSpPr>
          <p:cNvPr id="3" name="Text Placeholder 2">
            <a:extLst>
              <a:ext uri="{FF2B5EF4-FFF2-40B4-BE49-F238E27FC236}">
                <a16:creationId xmlns:a16="http://schemas.microsoft.com/office/drawing/2014/main" id="{73835F5E-9C8F-9E56-D226-2C5585FC30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r-HR" dirty="0"/>
          </a:p>
        </p:txBody>
      </p:sp>
      <p:sp>
        <p:nvSpPr>
          <p:cNvPr id="4" name="Date Placeholder 3">
            <a:extLst>
              <a:ext uri="{FF2B5EF4-FFF2-40B4-BE49-F238E27FC236}">
                <a16:creationId xmlns:a16="http://schemas.microsoft.com/office/drawing/2014/main" id="{2D40DDC0-ADC8-69A9-2242-58BC02381B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CE8AF-21E2-43F8-B812-6CCA68D0419D}" type="datetimeFigureOut">
              <a:rPr lang="hr-HR" smtClean="0"/>
              <a:t>8.9.2026.</a:t>
            </a:fld>
            <a:endParaRPr lang="hr-HR"/>
          </a:p>
        </p:txBody>
      </p:sp>
      <p:sp>
        <p:nvSpPr>
          <p:cNvPr id="5" name="Footer Placeholder 4">
            <a:extLst>
              <a:ext uri="{FF2B5EF4-FFF2-40B4-BE49-F238E27FC236}">
                <a16:creationId xmlns:a16="http://schemas.microsoft.com/office/drawing/2014/main" id="{A17D3A0E-45D9-C4B9-7542-45A95EF30C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Slide Number Placeholder 5">
            <a:extLst>
              <a:ext uri="{FF2B5EF4-FFF2-40B4-BE49-F238E27FC236}">
                <a16:creationId xmlns:a16="http://schemas.microsoft.com/office/drawing/2014/main" id="{2C173654-0E36-E5D1-EDAA-146A77B4AD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86F1DE-D017-45F8-8B18-FD16D7ED8B59}" type="slidenum">
              <a:rPr lang="hr-HR" smtClean="0"/>
              <a:t>‹#›</a:t>
            </a:fld>
            <a:endParaRPr lang="hr-HR"/>
          </a:p>
        </p:txBody>
      </p:sp>
    </p:spTree>
    <p:extLst>
      <p:ext uri="{BB962C8B-B14F-4D97-AF65-F5344CB8AC3E}">
        <p14:creationId xmlns:p14="http://schemas.microsoft.com/office/powerpoint/2010/main" val="112898529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l" defTabSz="914400" rtl="0" eaLnBrk="1" latinLnBrk="0" hangingPunct="1">
        <a:lnSpc>
          <a:spcPct val="90000"/>
        </a:lnSpc>
        <a:spcBef>
          <a:spcPct val="0"/>
        </a:spcBef>
        <a:buNone/>
        <a:defRPr sz="4000" kern="1200">
          <a:solidFill>
            <a:schemeClr val="accent1">
              <a:lumMod val="75000"/>
            </a:schemeClr>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9.xml"/><Relationship Id="rId5" Type="http://schemas.openxmlformats.org/officeDocument/2006/relationships/image" Target="../media/image6.jp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s://interreg-hr-ba-me.eu/documents/implementatio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2.pn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2.pn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5.xml"/><Relationship Id="rId5" Type="http://schemas.openxmlformats.org/officeDocument/2006/relationships/image" Target="../media/image19.jpeg"/><Relationship Id="rId4" Type="http://schemas.openxmlformats.org/officeDocument/2006/relationships/hyperlink" Target="https://interreg-hr-ba-me.eu/wp-content/uploads/2024/06/Interreg-brand-Design-Manual.pdf" TargetMode="Externa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jpg"/><Relationship Id="rId7" Type="http://schemas.openxmlformats.org/officeDocument/2006/relationships/diagramColors" Target="../diagrams/colors1.xml"/><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jpg"/><Relationship Id="rId7" Type="http://schemas.openxmlformats.org/officeDocument/2006/relationships/diagramColors" Target="../diagrams/colors2.xml"/><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1.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png"/><Relationship Id="rId9"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5.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1.xml"/><Relationship Id="rId1" Type="http://schemas.openxmlformats.org/officeDocument/2006/relationships/slideLayout" Target="../slideLayouts/slideLayout15.xml"/><Relationship Id="rId5" Type="http://schemas.openxmlformats.org/officeDocument/2006/relationships/image" Target="../media/image32.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6.jpg"/><Relationship Id="rId7" Type="http://schemas.openxmlformats.org/officeDocument/2006/relationships/diagramQuickStyle" Target="../diagrams/quickStyle3.xml"/><Relationship Id="rId2" Type="http://schemas.openxmlformats.org/officeDocument/2006/relationships/notesSlide" Target="../notesSlides/notesSlide22.xml"/><Relationship Id="rId1" Type="http://schemas.openxmlformats.org/officeDocument/2006/relationships/slideLayout" Target="../slideLayouts/slideLayout15.xml"/><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33.png"/><Relationship Id="rId4" Type="http://schemas.openxmlformats.org/officeDocument/2006/relationships/image" Target="../media/image2.png"/><Relationship Id="rId9" Type="http://schemas.microsoft.com/office/2007/relationships/diagramDrawing" Target="../diagrams/drawing3.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5.xml"/><Relationship Id="rId4" Type="http://schemas.openxmlformats.org/officeDocument/2006/relationships/image" Target="../media/image35.jp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5.xml"/><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16.xml"/><Relationship Id="rId5" Type="http://schemas.openxmlformats.org/officeDocument/2006/relationships/image" Target="../media/image36.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2.png"/><Relationship Id="rId7" Type="http://schemas.openxmlformats.org/officeDocument/2006/relationships/image" Target="../media/image5.svg"/><Relationship Id="rId2" Type="http://schemas.openxmlformats.org/officeDocument/2006/relationships/notesSlide" Target="../notesSlides/notesSlide33.xml"/><Relationship Id="rId1" Type="http://schemas.openxmlformats.org/officeDocument/2006/relationships/slideLayout" Target="../slideLayouts/slideLayout23.xml"/><Relationship Id="rId6" Type="http://schemas.openxmlformats.org/officeDocument/2006/relationships/image" Target="../media/image4.png"/><Relationship Id="rId5" Type="http://schemas.openxmlformats.org/officeDocument/2006/relationships/image" Target="../media/image38.svg"/><Relationship Id="rId4" Type="http://schemas.openxmlformats.org/officeDocument/2006/relationships/image" Target="../media/image37.png"/><Relationship Id="rId9" Type="http://schemas.openxmlformats.org/officeDocument/2006/relationships/hyperlink" Target="https://interreg-hr-ba-me.eu/documents/programme-documents/"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3.xml"/><Relationship Id="rId4" Type="http://schemas.openxmlformats.org/officeDocument/2006/relationships/image" Target="../media/image39.jp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3.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jpe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png"/><Relationship Id="rId7" Type="http://schemas.openxmlformats.org/officeDocument/2006/relationships/image" Target="../media/image46.svg"/><Relationship Id="rId2" Type="http://schemas.openxmlformats.org/officeDocument/2006/relationships/notesSlide" Target="../notesSlides/notesSlide37.xml"/><Relationship Id="rId1" Type="http://schemas.openxmlformats.org/officeDocument/2006/relationships/slideLayout" Target="../slideLayouts/slideLayout23.xml"/><Relationship Id="rId6" Type="http://schemas.openxmlformats.org/officeDocument/2006/relationships/image" Target="../media/image45.png"/><Relationship Id="rId5" Type="http://schemas.openxmlformats.org/officeDocument/2006/relationships/image" Target="../media/image44.jpg"/><Relationship Id="rId4" Type="http://schemas.openxmlformats.org/officeDocument/2006/relationships/image" Target="../media/image43.png"/><Relationship Id="rId9" Type="http://schemas.openxmlformats.org/officeDocument/2006/relationships/image" Target="../media/image42.sv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3.xml"/><Relationship Id="rId6" Type="http://schemas.openxmlformats.org/officeDocument/2006/relationships/image" Target="../media/image47.jpg"/><Relationship Id="rId5" Type="http://schemas.openxmlformats.org/officeDocument/2006/relationships/image" Target="../media/image42.sv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2.png"/><Relationship Id="rId7" Type="http://schemas.openxmlformats.org/officeDocument/2006/relationships/image" Target="../media/image51.png"/><Relationship Id="rId2" Type="http://schemas.openxmlformats.org/officeDocument/2006/relationships/notesSlide" Target="../notesSlides/notesSlide39.xml"/><Relationship Id="rId1" Type="http://schemas.openxmlformats.org/officeDocument/2006/relationships/slideLayout" Target="../slideLayouts/slideLayout23.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jp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3.xml"/><Relationship Id="rId4" Type="http://schemas.openxmlformats.org/officeDocument/2006/relationships/image" Target="../media/image53.jpe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3.xml"/><Relationship Id="rId4" Type="http://schemas.openxmlformats.org/officeDocument/2006/relationships/image" Target="../media/image54.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5.xml"/><Relationship Id="rId6" Type="http://schemas.openxmlformats.org/officeDocument/2006/relationships/image" Target="../media/image55.png"/><Relationship Id="rId5" Type="http://schemas.openxmlformats.org/officeDocument/2006/relationships/image" Target="../media/image5.svg"/><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5.xml"/><Relationship Id="rId4" Type="http://schemas.openxmlformats.org/officeDocument/2006/relationships/image" Target="../media/image56.png"/></Relationships>
</file>

<file path=ppt/slides/_rels/slide4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4.xml"/><Relationship Id="rId1" Type="http://schemas.openxmlformats.org/officeDocument/2006/relationships/slideLayout" Target="../slideLayouts/slideLayout15.xml"/><Relationship Id="rId5" Type="http://schemas.openxmlformats.org/officeDocument/2006/relationships/image" Target="../media/image58.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5.xml"/><Relationship Id="rId1" Type="http://schemas.openxmlformats.org/officeDocument/2006/relationships/slideLayout" Target="../slideLayouts/slideLayout15.xml"/><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15.xml"/><Relationship Id="rId4" Type="http://schemas.openxmlformats.org/officeDocument/2006/relationships/image" Target="../media/image60.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5.xml"/><Relationship Id="rId5" Type="http://schemas.openxmlformats.org/officeDocument/2006/relationships/image" Target="../media/image62.png"/><Relationship Id="rId4" Type="http://schemas.openxmlformats.org/officeDocument/2006/relationships/image" Target="../media/image61.png"/></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8.xml"/><Relationship Id="rId1" Type="http://schemas.openxmlformats.org/officeDocument/2006/relationships/slideLayout" Target="../slideLayouts/slideLayout15.xml"/><Relationship Id="rId5" Type="http://schemas.openxmlformats.org/officeDocument/2006/relationships/image" Target="../media/image63.png"/><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7.png"/><Relationship Id="rId2" Type="http://schemas.openxmlformats.org/officeDocument/2006/relationships/notesSlide" Target="../notesSlides/notesSlide49.xml"/><Relationship Id="rId1" Type="http://schemas.openxmlformats.org/officeDocument/2006/relationships/slideLayout" Target="../slideLayouts/slideLayout15.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15.xml"/><Relationship Id="rId5" Type="http://schemas.openxmlformats.org/officeDocument/2006/relationships/image" Target="../media/image69.png"/><Relationship Id="rId4" Type="http://schemas.openxmlformats.org/officeDocument/2006/relationships/image" Target="../media/image68.png"/></Relationships>
</file>

<file path=ppt/slides/_rels/slide5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1.xml"/><Relationship Id="rId1" Type="http://schemas.openxmlformats.org/officeDocument/2006/relationships/slideLayout" Target="../slideLayouts/slideLayout15.xml"/><Relationship Id="rId5" Type="http://schemas.openxmlformats.org/officeDocument/2006/relationships/image" Target="../media/image70.png"/><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15.xml"/><Relationship Id="rId4" Type="http://schemas.openxmlformats.org/officeDocument/2006/relationships/image" Target="../media/image71.jp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4.xml"/><Relationship Id="rId1" Type="http://schemas.openxmlformats.org/officeDocument/2006/relationships/slideLayout" Target="../slideLayouts/slideLayout1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72.png"/></Relationships>
</file>

<file path=ppt/slides/_rels/slide57.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2.png"/><Relationship Id="rId7" Type="http://schemas.openxmlformats.org/officeDocument/2006/relationships/diagramQuickStyle" Target="../diagrams/quickStyle5.xml"/><Relationship Id="rId2" Type="http://schemas.openxmlformats.org/officeDocument/2006/relationships/notesSlide" Target="../notesSlides/notesSlide55.xml"/><Relationship Id="rId1" Type="http://schemas.openxmlformats.org/officeDocument/2006/relationships/slideLayout" Target="../slideLayouts/slideLayout15.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73.png"/><Relationship Id="rId9" Type="http://schemas.microsoft.com/office/2007/relationships/diagramDrawing" Target="../diagrams/drawing5.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15.xml"/><Relationship Id="rId4" Type="http://schemas.openxmlformats.org/officeDocument/2006/relationships/image" Target="../media/image44.jp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9.xml"/><Relationship Id="rId1" Type="http://schemas.openxmlformats.org/officeDocument/2006/relationships/slideLayout" Target="../slideLayouts/slideLayout16.xml"/><Relationship Id="rId5" Type="http://schemas.openxmlformats.org/officeDocument/2006/relationships/image" Target="../media/image74.jpg"/><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23.xml"/><Relationship Id="rId6" Type="http://schemas.openxmlformats.org/officeDocument/2006/relationships/image" Target="../media/image77.jpg"/><Relationship Id="rId5" Type="http://schemas.openxmlformats.org/officeDocument/2006/relationships/image" Target="../media/image76.jpg"/><Relationship Id="rId4" Type="http://schemas.openxmlformats.org/officeDocument/2006/relationships/image" Target="../media/image75.jpg"/></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15.xml"/><Relationship Id="rId4" Type="http://schemas.openxmlformats.org/officeDocument/2006/relationships/image" Target="../media/image78.png"/></Relationships>
</file>

<file path=ppt/slides/_rels/slide6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6.jpg"/><Relationship Id="rId7" Type="http://schemas.openxmlformats.org/officeDocument/2006/relationships/diagramColors" Target="../diagrams/colors6.xml"/><Relationship Id="rId2" Type="http://schemas.openxmlformats.org/officeDocument/2006/relationships/notesSlide" Target="../notesSlides/notesSlide64.xml"/><Relationship Id="rId1" Type="http://schemas.openxmlformats.org/officeDocument/2006/relationships/slideLayout" Target="../slideLayouts/slideLayout15.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5.xml"/><Relationship Id="rId1" Type="http://schemas.openxmlformats.org/officeDocument/2006/relationships/slideLayout" Target="../slideLayouts/slideLayout16.xml"/><Relationship Id="rId5" Type="http://schemas.openxmlformats.org/officeDocument/2006/relationships/image" Target="../media/image79.jpeg"/><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15.xml"/><Relationship Id="rId4" Type="http://schemas.openxmlformats.org/officeDocument/2006/relationships/image" Target="../media/image80.jpe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15.xml"/><Relationship Id="rId4" Type="http://schemas.openxmlformats.org/officeDocument/2006/relationships/image" Target="../media/image81.jpg"/></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0.xml"/><Relationship Id="rId1" Type="http://schemas.openxmlformats.org/officeDocument/2006/relationships/slideLayout" Target="../slideLayouts/slideLayout16.xml"/><Relationship Id="rId5" Type="http://schemas.openxmlformats.org/officeDocument/2006/relationships/image" Target="../media/image82.jpg"/><Relationship Id="rId4" Type="http://schemas.openxmlformats.org/officeDocument/2006/relationships/image" Target="../media/image2.pn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15.xml"/><Relationship Id="rId4" Type="http://schemas.openxmlformats.org/officeDocument/2006/relationships/image" Target="../media/image83.jpg"/></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15.xml"/><Relationship Id="rId4" Type="http://schemas.openxmlformats.org/officeDocument/2006/relationships/hyperlink" Target="mailto:irregularities-interreg-ma@mrrfeu.hr"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3.xml"/><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3" Type="http://schemas.openxmlformats.org/officeDocument/2006/relationships/image" Target="../media/image86.svg"/><Relationship Id="rId2" Type="http://schemas.openxmlformats.org/officeDocument/2006/relationships/image" Target="../media/image85.png"/><Relationship Id="rId1" Type="http://schemas.openxmlformats.org/officeDocument/2006/relationships/slideLayout" Target="../slideLayouts/slideLayout15.xml"/><Relationship Id="rId4" Type="http://schemas.openxmlformats.org/officeDocument/2006/relationships/image" Target="../media/image84.png"/></Relationships>
</file>

<file path=ppt/slides/_rels/slide78.xml.rels><?xml version="1.0" encoding="UTF-8" standalone="yes"?>
<Relationships xmlns="http://schemas.openxmlformats.org/package/2006/relationships"><Relationship Id="rId3" Type="http://schemas.openxmlformats.org/officeDocument/2006/relationships/image" Target="../media/image87.gif"/><Relationship Id="rId2" Type="http://schemas.openxmlformats.org/officeDocument/2006/relationships/notesSlide" Target="../notesSlides/notesSlide74.xml"/><Relationship Id="rId1" Type="http://schemas.openxmlformats.org/officeDocument/2006/relationships/slideLayout" Target="../slideLayouts/slideLayout15.xml"/><Relationship Id="rId4" Type="http://schemas.openxmlformats.org/officeDocument/2006/relationships/image" Target="../media/image84.png"/></Relationships>
</file>

<file path=ppt/slides/_rels/slide7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5.xml"/><Relationship Id="rId1" Type="http://schemas.openxmlformats.org/officeDocument/2006/relationships/slideLayout" Target="../slideLayouts/slideLayout16.xml"/><Relationship Id="rId5" Type="http://schemas.openxmlformats.org/officeDocument/2006/relationships/image" Target="../media/image88.png"/><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hyperlink" Target="mailto:ma-interreg-ipa@mrrfeu.hr" TargetMode="External"/><Relationship Id="rId2" Type="http://schemas.openxmlformats.org/officeDocument/2006/relationships/notesSlide" Target="../notesSlides/notesSlide78.xml"/><Relationship Id="rId1" Type="http://schemas.openxmlformats.org/officeDocument/2006/relationships/slideLayout" Target="../slideLayouts/slideLayout15.xml"/><Relationship Id="rId6" Type="http://schemas.openxmlformats.org/officeDocument/2006/relationships/hyperlink" Target="mailto:js-hr-ba-me@mrrfeu.hr" TargetMode="External"/><Relationship Id="rId5" Type="http://schemas.openxmlformats.org/officeDocument/2006/relationships/hyperlink" Target="https://interreg-hr-ba-me.eu/"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9C7F78-8135-887A-9731-4C698CA2BDA8}"/>
              </a:ext>
            </a:extLst>
          </p:cNvPr>
          <p:cNvSpPr/>
          <p:nvPr/>
        </p:nvSpPr>
        <p:spPr>
          <a:xfrm>
            <a:off x="406141" y="1689460"/>
            <a:ext cx="4868841" cy="45733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p>
        </p:txBody>
      </p:sp>
      <p:pic>
        <p:nvPicPr>
          <p:cNvPr id="7" name="Picture 6">
            <a:extLst>
              <a:ext uri="{FF2B5EF4-FFF2-40B4-BE49-F238E27FC236}">
                <a16:creationId xmlns:a16="http://schemas.microsoft.com/office/drawing/2014/main" id="{734AF48F-CF6E-9EE6-7D7A-F89346B93F9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54849" y="0"/>
            <a:ext cx="4237151" cy="6857999"/>
          </a:xfrm>
          <a:prstGeom prst="rect">
            <a:avLst/>
          </a:prstGeom>
        </p:spPr>
      </p:pic>
      <p:sp>
        <p:nvSpPr>
          <p:cNvPr id="2" name="Title 1">
            <a:extLst>
              <a:ext uri="{FF2B5EF4-FFF2-40B4-BE49-F238E27FC236}">
                <a16:creationId xmlns:a16="http://schemas.microsoft.com/office/drawing/2014/main" id="{4583ED03-E8A5-D7F0-E9EF-2C81260B07E8}"/>
              </a:ext>
            </a:extLst>
          </p:cNvPr>
          <p:cNvSpPr>
            <a:spLocks noGrp="1"/>
          </p:cNvSpPr>
          <p:nvPr>
            <p:ph type="ctrTitle"/>
          </p:nvPr>
        </p:nvSpPr>
        <p:spPr>
          <a:xfrm>
            <a:off x="1279626" y="2042851"/>
            <a:ext cx="4749044" cy="1624291"/>
          </a:xfrm>
        </p:spPr>
        <p:txBody>
          <a:bodyPr>
            <a:normAutofit/>
          </a:bodyPr>
          <a:lstStyle/>
          <a:p>
            <a:pPr algn="l" defTabSz="740664"/>
            <a:r>
              <a:rPr lang="hr-HR" sz="3240" b="1" kern="1200" dirty="0">
                <a:solidFill>
                  <a:schemeClr val="bg1"/>
                </a:solidFill>
                <a:latin typeface="+mn-lt"/>
                <a:ea typeface="+mj-ea"/>
                <a:cs typeface="+mj-cs"/>
              </a:rPr>
              <a:t>Implementacijske radionice – 2. poziv</a:t>
            </a:r>
            <a:endParaRPr lang="hr-HR" dirty="0">
              <a:solidFill>
                <a:schemeClr val="bg1"/>
              </a:solidFill>
            </a:endParaRPr>
          </a:p>
        </p:txBody>
      </p:sp>
      <p:sp>
        <p:nvSpPr>
          <p:cNvPr id="3" name="Subtitle 2">
            <a:extLst>
              <a:ext uri="{FF2B5EF4-FFF2-40B4-BE49-F238E27FC236}">
                <a16:creationId xmlns:a16="http://schemas.microsoft.com/office/drawing/2014/main" id="{9AB2EFEC-4C2D-855C-EC50-FA81CCF64F4F}"/>
              </a:ext>
            </a:extLst>
          </p:cNvPr>
          <p:cNvSpPr>
            <a:spLocks noGrp="1"/>
          </p:cNvSpPr>
          <p:nvPr>
            <p:ph type="subTitle" idx="1"/>
          </p:nvPr>
        </p:nvSpPr>
        <p:spPr>
          <a:xfrm>
            <a:off x="1280362" y="3976129"/>
            <a:ext cx="4627771" cy="2101286"/>
          </a:xfrm>
        </p:spPr>
        <p:txBody>
          <a:bodyPr>
            <a:normAutofit/>
          </a:bodyPr>
          <a:lstStyle/>
          <a:p>
            <a:pPr algn="l" defTabSz="740664">
              <a:spcBef>
                <a:spcPts val="810"/>
              </a:spcBef>
            </a:pPr>
            <a:r>
              <a:rPr lang="hr-HR" sz="2000" dirty="0">
                <a:solidFill>
                  <a:schemeClr val="bg1"/>
                </a:solidFill>
                <a:latin typeface="Calibri" panose="020F0502020204030204" pitchFamily="34" charset="0"/>
              </a:rPr>
              <a:t>Doboj, 09/09/2026</a:t>
            </a:r>
          </a:p>
          <a:p>
            <a:pPr algn="l" defTabSz="740664">
              <a:spcBef>
                <a:spcPts val="810"/>
              </a:spcBef>
            </a:pPr>
            <a:r>
              <a:rPr lang="hr-HR" sz="2000" dirty="0">
                <a:solidFill>
                  <a:schemeClr val="bg1"/>
                </a:solidFill>
                <a:latin typeface="Calibri" panose="020F0502020204030204" pitchFamily="34" charset="0"/>
              </a:rPr>
              <a:t>Vinkovci, 10/09/2026</a:t>
            </a:r>
          </a:p>
          <a:p>
            <a:pPr algn="l" defTabSz="740664">
              <a:spcBef>
                <a:spcPts val="810"/>
              </a:spcBef>
            </a:pPr>
            <a:r>
              <a:rPr lang="hr-HR" sz="2000" dirty="0">
                <a:solidFill>
                  <a:schemeClr val="bg1"/>
                </a:solidFill>
                <a:latin typeface="Calibri" panose="020F0502020204030204" pitchFamily="34" charset="0"/>
              </a:rPr>
              <a:t>Budva, 15/09/2026</a:t>
            </a:r>
          </a:p>
          <a:p>
            <a:pPr algn="l" defTabSz="740664">
              <a:spcBef>
                <a:spcPts val="810"/>
              </a:spcBef>
            </a:pPr>
            <a:r>
              <a:rPr lang="hr-HR" sz="2000" dirty="0">
                <a:solidFill>
                  <a:schemeClr val="bg1"/>
                </a:solidFill>
                <a:latin typeface="Calibri" panose="020F0502020204030204" pitchFamily="34" charset="0"/>
              </a:rPr>
              <a:t>Mostar, 23/09/2026</a:t>
            </a:r>
          </a:p>
        </p:txBody>
      </p:sp>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75610" y="178717"/>
            <a:ext cx="3861542" cy="1203736"/>
          </a:xfrm>
          <a:prstGeom prst="rect">
            <a:avLst/>
          </a:prstGeom>
        </p:spPr>
      </p:pic>
      <p:pic>
        <p:nvPicPr>
          <p:cNvPr id="6" name="Picture 2" descr="EMCA - Xth EMCA WORKSHOP (and AGM) &amp; TRAINING COURSE,Mendrisio, Switzerland  ,1st Announcement">
            <a:extLst>
              <a:ext uri="{FF2B5EF4-FFF2-40B4-BE49-F238E27FC236}">
                <a16:creationId xmlns:a16="http://schemas.microsoft.com/office/drawing/2014/main" id="{2C7F7218-E0E4-572F-8063-4E5031791B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1167" y="1689460"/>
            <a:ext cx="5927905" cy="4573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0842527"/>
      </p:ext>
    </p:extLst>
  </p:cSld>
  <p:clrMapOvr>
    <a:masterClrMapping/>
  </p:clrMapOvr>
  <mc:AlternateContent xmlns:mc="http://schemas.openxmlformats.org/markup-compatibility/2006" xmlns:p14="http://schemas.microsoft.com/office/powerpoint/2010/main">
    <mc:Choice Requires="p14">
      <p:transition spd="slow" p14:dur="175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DC98D5B-7A8B-D3CA-2EBA-6FC3812A03AD}"/>
              </a:ext>
            </a:extLst>
          </p:cNvPr>
          <p:cNvSpPr txBox="1">
            <a:spLocks/>
          </p:cNvSpPr>
          <p:nvPr/>
        </p:nvSpPr>
        <p:spPr>
          <a:xfrm>
            <a:off x="6095999" y="346064"/>
            <a:ext cx="5257798" cy="568325"/>
          </a:xfrm>
          <a:prstGeom prst="rect">
            <a:avLst/>
          </a:prstGeom>
          <a:solidFill>
            <a:schemeClr val="accent1">
              <a:lumMod val="75000"/>
            </a:schemeClr>
          </a:solidFill>
        </p:spPr>
        <p:txBody>
          <a:bodyPr>
            <a:noAutofit/>
          </a:bodyPr>
          <a:lstStyle>
            <a:lvl1pPr algn="l" defTabSz="914400" rtl="0" eaLnBrk="1" latinLnBrk="0" hangingPunct="1">
              <a:lnSpc>
                <a:spcPct val="90000"/>
              </a:lnSpc>
              <a:spcBef>
                <a:spcPct val="0"/>
              </a:spcBef>
              <a:buNone/>
              <a:defRPr sz="4000" kern="1200">
                <a:solidFill>
                  <a:schemeClr val="accent1">
                    <a:lumMod val="75000"/>
                  </a:schemeClr>
                </a:solidFill>
                <a:latin typeface="+mn-lt"/>
                <a:ea typeface="+mj-ea"/>
                <a:cs typeface="+mj-cs"/>
              </a:defRPr>
            </a:lvl1pPr>
          </a:lstStyle>
          <a:p>
            <a:pPr algn="r"/>
            <a:r>
              <a:rPr lang="hr-HR" sz="3600" b="1" dirty="0">
                <a:solidFill>
                  <a:schemeClr val="bg1"/>
                </a:solidFill>
              </a:rPr>
              <a:t>AGENDA – 1. DIO</a:t>
            </a:r>
            <a:endParaRPr lang="en-US" sz="3600" b="1" dirty="0">
              <a:solidFill>
                <a:schemeClr val="bg1"/>
              </a:solidFill>
            </a:endParaRPr>
          </a:p>
        </p:txBody>
      </p:sp>
      <p:pic>
        <p:nvPicPr>
          <p:cNvPr id="3" name="Picture 2">
            <a:extLst>
              <a:ext uri="{FF2B5EF4-FFF2-40B4-BE49-F238E27FC236}">
                <a16:creationId xmlns:a16="http://schemas.microsoft.com/office/drawing/2014/main" id="{2CA62FEA-D5E2-315B-4194-303781EF42E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14" name="TextBox 13">
            <a:extLst>
              <a:ext uri="{FF2B5EF4-FFF2-40B4-BE49-F238E27FC236}">
                <a16:creationId xmlns:a16="http://schemas.microsoft.com/office/drawing/2014/main" id="{59D0A393-CDBE-C3E6-B3D8-F700A18F8D2D}"/>
              </a:ext>
            </a:extLst>
          </p:cNvPr>
          <p:cNvSpPr txBox="1"/>
          <p:nvPr/>
        </p:nvSpPr>
        <p:spPr>
          <a:xfrm>
            <a:off x="981075" y="2455041"/>
            <a:ext cx="9182100" cy="492443"/>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lvl="1"/>
            <a:r>
              <a:rPr lang="hr-HR" sz="2600" dirty="0">
                <a:solidFill>
                  <a:schemeClr val="accent1">
                    <a:lumMod val="75000"/>
                  </a:schemeClr>
                </a:solidFill>
              </a:rPr>
              <a:t>Početak provedbe projekta</a:t>
            </a:r>
            <a:endParaRPr lang="en-US" sz="2600" dirty="0">
              <a:solidFill>
                <a:schemeClr val="accent1">
                  <a:lumMod val="75000"/>
                </a:schemeClr>
              </a:solidFill>
            </a:endParaRPr>
          </a:p>
        </p:txBody>
      </p:sp>
      <p:grpSp>
        <p:nvGrpSpPr>
          <p:cNvPr id="18" name="Group 17">
            <a:extLst>
              <a:ext uri="{FF2B5EF4-FFF2-40B4-BE49-F238E27FC236}">
                <a16:creationId xmlns:a16="http://schemas.microsoft.com/office/drawing/2014/main" id="{A37B7066-A5ED-CB9E-D284-A3726EDB1041}"/>
              </a:ext>
            </a:extLst>
          </p:cNvPr>
          <p:cNvGrpSpPr/>
          <p:nvPr/>
        </p:nvGrpSpPr>
        <p:grpSpPr>
          <a:xfrm>
            <a:off x="981075" y="2996012"/>
            <a:ext cx="9182100" cy="492443"/>
            <a:chOff x="921075" y="2296572"/>
            <a:chExt cx="9182100" cy="492443"/>
          </a:xfrm>
        </p:grpSpPr>
        <p:sp>
          <p:nvSpPr>
            <p:cNvPr id="19" name="TextBox 18">
              <a:extLst>
                <a:ext uri="{FF2B5EF4-FFF2-40B4-BE49-F238E27FC236}">
                  <a16:creationId xmlns:a16="http://schemas.microsoft.com/office/drawing/2014/main" id="{713B05F6-3859-F4FB-3B56-6E60725293F9}"/>
                </a:ext>
              </a:extLst>
            </p:cNvPr>
            <p:cNvSpPr txBox="1"/>
            <p:nvPr/>
          </p:nvSpPr>
          <p:spPr>
            <a:xfrm>
              <a:off x="921075" y="2296572"/>
              <a:ext cx="9182100" cy="492443"/>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lvl="1"/>
              <a:r>
                <a:rPr lang="hr-HR" sz="2600" dirty="0">
                  <a:solidFill>
                    <a:schemeClr val="accent1">
                      <a:lumMod val="75000"/>
                    </a:schemeClr>
                  </a:solidFill>
                </a:rPr>
                <a:t>Upotreba JEMS-a</a:t>
              </a:r>
              <a:endParaRPr lang="en-US" sz="2600" dirty="0">
                <a:solidFill>
                  <a:schemeClr val="accent1">
                    <a:lumMod val="75000"/>
                  </a:schemeClr>
                </a:solidFill>
              </a:endParaRPr>
            </a:p>
          </p:txBody>
        </p:sp>
        <p:sp>
          <p:nvSpPr>
            <p:cNvPr id="21" name="Flowchart: Connector 20">
              <a:extLst>
                <a:ext uri="{FF2B5EF4-FFF2-40B4-BE49-F238E27FC236}">
                  <a16:creationId xmlns:a16="http://schemas.microsoft.com/office/drawing/2014/main" id="{524E7763-01B8-2B44-B081-D0DCB75DD8D6}"/>
                </a:ext>
              </a:extLst>
            </p:cNvPr>
            <p:cNvSpPr/>
            <p:nvPr/>
          </p:nvSpPr>
          <p:spPr>
            <a:xfrm>
              <a:off x="1047762" y="2412140"/>
              <a:ext cx="288001" cy="288000"/>
            </a:xfrm>
            <a:prstGeom prst="flowChart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p>
          </p:txBody>
        </p:sp>
      </p:grpSp>
      <p:sp>
        <p:nvSpPr>
          <p:cNvPr id="24" name="TextBox 23">
            <a:extLst>
              <a:ext uri="{FF2B5EF4-FFF2-40B4-BE49-F238E27FC236}">
                <a16:creationId xmlns:a16="http://schemas.microsoft.com/office/drawing/2014/main" id="{E50AE69F-2C41-21B7-7197-AA9BF1B1686D}"/>
              </a:ext>
            </a:extLst>
          </p:cNvPr>
          <p:cNvSpPr txBox="1"/>
          <p:nvPr/>
        </p:nvSpPr>
        <p:spPr>
          <a:xfrm>
            <a:off x="981075" y="3531836"/>
            <a:ext cx="9182100" cy="492443"/>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lvl="1"/>
            <a:r>
              <a:rPr lang="hr-HR" sz="2600" dirty="0">
                <a:solidFill>
                  <a:schemeClr val="accent1">
                    <a:lumMod val="75000"/>
                  </a:schemeClr>
                </a:solidFill>
              </a:rPr>
              <a:t>Komunikacije i vidljivost</a:t>
            </a:r>
            <a:endParaRPr lang="en-US" sz="2600" dirty="0">
              <a:solidFill>
                <a:schemeClr val="accent1">
                  <a:lumMod val="75000"/>
                </a:schemeClr>
              </a:solidFill>
            </a:endParaRPr>
          </a:p>
        </p:txBody>
      </p:sp>
      <p:grpSp>
        <p:nvGrpSpPr>
          <p:cNvPr id="28" name="Group 27">
            <a:extLst>
              <a:ext uri="{FF2B5EF4-FFF2-40B4-BE49-F238E27FC236}">
                <a16:creationId xmlns:a16="http://schemas.microsoft.com/office/drawing/2014/main" id="{11B78036-46C1-BE42-637F-0CA7E0959AC8}"/>
              </a:ext>
            </a:extLst>
          </p:cNvPr>
          <p:cNvGrpSpPr/>
          <p:nvPr/>
        </p:nvGrpSpPr>
        <p:grpSpPr>
          <a:xfrm>
            <a:off x="813075" y="3290643"/>
            <a:ext cx="9350100" cy="1270059"/>
            <a:chOff x="1172880" y="3713701"/>
            <a:chExt cx="9350100" cy="1270059"/>
          </a:xfrm>
        </p:grpSpPr>
        <p:sp>
          <p:nvSpPr>
            <p:cNvPr id="29" name="TextBox 28">
              <a:extLst>
                <a:ext uri="{FF2B5EF4-FFF2-40B4-BE49-F238E27FC236}">
                  <a16:creationId xmlns:a16="http://schemas.microsoft.com/office/drawing/2014/main" id="{08562F57-D03D-37BE-70D9-BA47B4C2FA38}"/>
                </a:ext>
              </a:extLst>
            </p:cNvPr>
            <p:cNvSpPr txBox="1"/>
            <p:nvPr/>
          </p:nvSpPr>
          <p:spPr>
            <a:xfrm>
              <a:off x="1340880" y="4491317"/>
              <a:ext cx="9182100" cy="492443"/>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lvl="1"/>
              <a:r>
                <a:rPr lang="hr-HR" sz="2600" dirty="0">
                  <a:solidFill>
                    <a:schemeClr val="accent1">
                      <a:lumMod val="75000"/>
                    </a:schemeClr>
                  </a:solidFill>
                </a:rPr>
                <a:t>Izvještavanje</a:t>
              </a:r>
              <a:endParaRPr lang="en-US" sz="2600" dirty="0">
                <a:solidFill>
                  <a:schemeClr val="accent1">
                    <a:lumMod val="75000"/>
                  </a:schemeClr>
                </a:solidFill>
              </a:endParaRPr>
            </a:p>
          </p:txBody>
        </p:sp>
        <p:grpSp>
          <p:nvGrpSpPr>
            <p:cNvPr id="30" name="Group 29">
              <a:extLst>
                <a:ext uri="{FF2B5EF4-FFF2-40B4-BE49-F238E27FC236}">
                  <a16:creationId xmlns:a16="http://schemas.microsoft.com/office/drawing/2014/main" id="{85953E36-CF8F-F13E-4565-E3676F0F7AD1}"/>
                </a:ext>
              </a:extLst>
            </p:cNvPr>
            <p:cNvGrpSpPr/>
            <p:nvPr/>
          </p:nvGrpSpPr>
          <p:grpSpPr>
            <a:xfrm>
              <a:off x="1172880" y="3713701"/>
              <a:ext cx="582687" cy="1172985"/>
              <a:chOff x="985135" y="2720042"/>
              <a:chExt cx="874031" cy="1759478"/>
            </a:xfrm>
            <a:effectLst>
              <a:outerShdw blurRad="50800" dist="38100" dir="5400000" algn="t" rotWithShape="0">
                <a:prstClr val="black">
                  <a:alpha val="40000"/>
                </a:prstClr>
              </a:outerShdw>
            </a:effectLst>
          </p:grpSpPr>
          <p:sp>
            <p:nvSpPr>
              <p:cNvPr id="31" name="Flowchart: Connector 30">
                <a:extLst>
                  <a:ext uri="{FF2B5EF4-FFF2-40B4-BE49-F238E27FC236}">
                    <a16:creationId xmlns:a16="http://schemas.microsoft.com/office/drawing/2014/main" id="{F4EFDFE9-11E7-2871-4264-4D6D5B5605EF}"/>
                  </a:ext>
                </a:extLst>
              </p:cNvPr>
              <p:cNvSpPr/>
              <p:nvPr/>
            </p:nvSpPr>
            <p:spPr>
              <a:xfrm>
                <a:off x="1427166" y="4047520"/>
                <a:ext cx="432000" cy="432000"/>
              </a:xfrm>
              <a:prstGeom prst="flowChart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p>
            </p:txBody>
          </p:sp>
          <p:pic>
            <p:nvPicPr>
              <p:cNvPr id="32" name="Graphic 31" descr="Checkmark outline">
                <a:extLst>
                  <a:ext uri="{FF2B5EF4-FFF2-40B4-BE49-F238E27FC236}">
                    <a16:creationId xmlns:a16="http://schemas.microsoft.com/office/drawing/2014/main" id="{7BFCC72B-13D1-21CD-A34E-DCA48EB896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5135" y="2720042"/>
                <a:ext cx="252000" cy="252000"/>
              </a:xfrm>
              <a:prstGeom prst="rect">
                <a:avLst/>
              </a:prstGeom>
            </p:spPr>
          </p:pic>
        </p:grpSp>
      </p:grpSp>
      <p:sp>
        <p:nvSpPr>
          <p:cNvPr id="34" name="TextBox 33">
            <a:extLst>
              <a:ext uri="{FF2B5EF4-FFF2-40B4-BE49-F238E27FC236}">
                <a16:creationId xmlns:a16="http://schemas.microsoft.com/office/drawing/2014/main" id="{C6B4F368-D935-2946-EF43-0F3FB44765CC}"/>
              </a:ext>
            </a:extLst>
          </p:cNvPr>
          <p:cNvSpPr txBox="1"/>
          <p:nvPr/>
        </p:nvSpPr>
        <p:spPr>
          <a:xfrm>
            <a:off x="981075" y="4611812"/>
            <a:ext cx="9182100" cy="492443"/>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lvl="1"/>
            <a:r>
              <a:rPr lang="hr-HR" sz="2600" dirty="0">
                <a:solidFill>
                  <a:schemeClr val="accent1">
                    <a:lumMod val="75000"/>
                  </a:schemeClr>
                </a:solidFill>
              </a:rPr>
              <a:t>Pitanja &amp; odgovori</a:t>
            </a:r>
            <a:endParaRPr lang="en-US" sz="2600" dirty="0">
              <a:solidFill>
                <a:schemeClr val="accent1">
                  <a:lumMod val="75000"/>
                </a:schemeClr>
              </a:solidFill>
            </a:endParaRPr>
          </a:p>
        </p:txBody>
      </p:sp>
      <p:pic>
        <p:nvPicPr>
          <p:cNvPr id="38" name="Picture 37">
            <a:extLst>
              <a:ext uri="{FF2B5EF4-FFF2-40B4-BE49-F238E27FC236}">
                <a16:creationId xmlns:a16="http://schemas.microsoft.com/office/drawing/2014/main" id="{544BA299-DA1F-9DE2-6DBF-8D062971C47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 y="5130581"/>
            <a:ext cx="12192001" cy="1829015"/>
          </a:xfrm>
          <a:prstGeom prst="rect">
            <a:avLst/>
          </a:prstGeom>
        </p:spPr>
      </p:pic>
      <p:sp>
        <p:nvSpPr>
          <p:cNvPr id="4" name="TextBox 3">
            <a:extLst>
              <a:ext uri="{FF2B5EF4-FFF2-40B4-BE49-F238E27FC236}">
                <a16:creationId xmlns:a16="http://schemas.microsoft.com/office/drawing/2014/main" id="{41340FFD-6A4E-0C99-5E02-5EC4E2A89CEE}"/>
              </a:ext>
            </a:extLst>
          </p:cNvPr>
          <p:cNvSpPr txBox="1"/>
          <p:nvPr/>
        </p:nvSpPr>
        <p:spPr>
          <a:xfrm>
            <a:off x="981075" y="1947486"/>
            <a:ext cx="9182100" cy="492443"/>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lvl="1"/>
            <a:r>
              <a:rPr lang="hr-HR" sz="2600" dirty="0">
                <a:solidFill>
                  <a:schemeClr val="accent1">
                    <a:lumMod val="75000"/>
                  </a:schemeClr>
                </a:solidFill>
              </a:rPr>
              <a:t>Upravljačka struktura Programa</a:t>
            </a:r>
            <a:endParaRPr lang="en-US" sz="2600" dirty="0">
              <a:solidFill>
                <a:schemeClr val="accent1">
                  <a:lumMod val="75000"/>
                </a:schemeClr>
              </a:solidFill>
            </a:endParaRPr>
          </a:p>
        </p:txBody>
      </p:sp>
      <p:sp>
        <p:nvSpPr>
          <p:cNvPr id="6" name="Flowchart: Connector 5">
            <a:extLst>
              <a:ext uri="{FF2B5EF4-FFF2-40B4-BE49-F238E27FC236}">
                <a16:creationId xmlns:a16="http://schemas.microsoft.com/office/drawing/2014/main" id="{CADCA63A-9F7A-7F52-E44A-4874B8993D83}"/>
              </a:ext>
            </a:extLst>
          </p:cNvPr>
          <p:cNvSpPr/>
          <p:nvPr/>
        </p:nvSpPr>
        <p:spPr>
          <a:xfrm>
            <a:off x="1107762" y="2069116"/>
            <a:ext cx="288001" cy="288000"/>
          </a:xfrm>
          <a:prstGeom prst="flowChart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p>
        </p:txBody>
      </p:sp>
      <p:sp>
        <p:nvSpPr>
          <p:cNvPr id="7" name="Flowchart: Connector 6">
            <a:extLst>
              <a:ext uri="{FF2B5EF4-FFF2-40B4-BE49-F238E27FC236}">
                <a16:creationId xmlns:a16="http://schemas.microsoft.com/office/drawing/2014/main" id="{14B39EE2-3827-F1BB-D630-9C3FD1FB533C}"/>
              </a:ext>
            </a:extLst>
          </p:cNvPr>
          <p:cNvSpPr/>
          <p:nvPr/>
        </p:nvSpPr>
        <p:spPr>
          <a:xfrm>
            <a:off x="1107762" y="2566595"/>
            <a:ext cx="288001" cy="288000"/>
          </a:xfrm>
          <a:prstGeom prst="flowChart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p>
        </p:txBody>
      </p:sp>
      <p:sp>
        <p:nvSpPr>
          <p:cNvPr id="8" name="Flowchart: Connector 7">
            <a:extLst>
              <a:ext uri="{FF2B5EF4-FFF2-40B4-BE49-F238E27FC236}">
                <a16:creationId xmlns:a16="http://schemas.microsoft.com/office/drawing/2014/main" id="{BD7DABB4-2AE5-C073-E599-FD5CE4A85D82}"/>
              </a:ext>
            </a:extLst>
          </p:cNvPr>
          <p:cNvSpPr/>
          <p:nvPr/>
        </p:nvSpPr>
        <p:spPr>
          <a:xfrm>
            <a:off x="1107762" y="3642681"/>
            <a:ext cx="288001" cy="288000"/>
          </a:xfrm>
          <a:prstGeom prst="flowChart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p>
        </p:txBody>
      </p:sp>
      <p:sp>
        <p:nvSpPr>
          <p:cNvPr id="9" name="Flowchart: Connector 8">
            <a:extLst>
              <a:ext uri="{FF2B5EF4-FFF2-40B4-BE49-F238E27FC236}">
                <a16:creationId xmlns:a16="http://schemas.microsoft.com/office/drawing/2014/main" id="{4C277227-63E3-94F8-8E24-814A0C87942C}"/>
              </a:ext>
            </a:extLst>
          </p:cNvPr>
          <p:cNvSpPr/>
          <p:nvPr/>
        </p:nvSpPr>
        <p:spPr>
          <a:xfrm>
            <a:off x="1107763" y="4714033"/>
            <a:ext cx="288000" cy="288000"/>
          </a:xfrm>
          <a:prstGeom prst="flowChart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p>
        </p:txBody>
      </p:sp>
    </p:spTree>
    <p:extLst>
      <p:ext uri="{BB962C8B-B14F-4D97-AF65-F5344CB8AC3E}">
        <p14:creationId xmlns:p14="http://schemas.microsoft.com/office/powerpoint/2010/main" val="4058900307"/>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35F488-D11C-6CAC-8706-13716622DA8B}"/>
              </a:ext>
            </a:extLst>
          </p:cNvPr>
          <p:cNvSpPr>
            <a:spLocks noGrp="1"/>
          </p:cNvSpPr>
          <p:nvPr>
            <p:ph type="title"/>
          </p:nvPr>
        </p:nvSpPr>
        <p:spPr>
          <a:xfrm>
            <a:off x="5833039" y="315845"/>
            <a:ext cx="5727440" cy="568325"/>
          </a:xfrm>
          <a:solidFill>
            <a:schemeClr val="accent1">
              <a:lumMod val="75000"/>
            </a:schemeClr>
          </a:solidFill>
        </p:spPr>
        <p:txBody>
          <a:bodyPr>
            <a:noAutofit/>
          </a:bodyPr>
          <a:lstStyle/>
          <a:p>
            <a:pPr algn="r"/>
            <a:r>
              <a:rPr lang="hr-HR" sz="3600" b="1" dirty="0">
                <a:solidFill>
                  <a:schemeClr val="bg1"/>
                </a:solidFill>
                <a:latin typeface="+mn-lt"/>
              </a:rPr>
              <a:t>UPRAVLJAČKA STRUKTURA</a:t>
            </a:r>
            <a:endParaRPr lang="en-US" sz="3600" b="1" dirty="0">
              <a:solidFill>
                <a:schemeClr val="bg1"/>
              </a:solidFill>
              <a:latin typeface="+mn-lt"/>
            </a:endParaRPr>
          </a:p>
        </p:txBody>
      </p:sp>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grpSp>
        <p:nvGrpSpPr>
          <p:cNvPr id="17" name="Group 16">
            <a:extLst>
              <a:ext uri="{FF2B5EF4-FFF2-40B4-BE49-F238E27FC236}">
                <a16:creationId xmlns:a16="http://schemas.microsoft.com/office/drawing/2014/main" id="{3E81CE5C-E8C9-8CD6-0943-63D74FFD70C9}"/>
              </a:ext>
            </a:extLst>
          </p:cNvPr>
          <p:cNvGrpSpPr/>
          <p:nvPr/>
        </p:nvGrpSpPr>
        <p:grpSpPr>
          <a:xfrm rot="3519713">
            <a:off x="5327196" y="2946917"/>
            <a:ext cx="1785258" cy="1785258"/>
            <a:chOff x="5016000" y="2349000"/>
            <a:chExt cx="2160000" cy="2160000"/>
          </a:xfrm>
        </p:grpSpPr>
        <p:sp>
          <p:nvSpPr>
            <p:cNvPr id="6" name="Oval 5">
              <a:extLst>
                <a:ext uri="{FF2B5EF4-FFF2-40B4-BE49-F238E27FC236}">
                  <a16:creationId xmlns:a16="http://schemas.microsoft.com/office/drawing/2014/main" id="{3E2B34F2-B950-7817-7963-8A297E8BD457}"/>
                </a:ext>
              </a:extLst>
            </p:cNvPr>
            <p:cNvSpPr/>
            <p:nvPr/>
          </p:nvSpPr>
          <p:spPr>
            <a:xfrm>
              <a:off x="5016000" y="2349000"/>
              <a:ext cx="2160000" cy="2160000"/>
            </a:xfrm>
            <a:prstGeom prst="ellipse">
              <a:avLst/>
            </a:prstGeom>
            <a:noFill/>
            <a:ln w="127000">
              <a:gradFill>
                <a:gsLst>
                  <a:gs pos="0">
                    <a:srgbClr val="4285F4"/>
                  </a:gs>
                  <a:gs pos="100000">
                    <a:srgbClr val="D65CC5"/>
                  </a:gs>
                </a:gsLst>
                <a:lin ang="5400000" scaled="1"/>
              </a:gradFill>
              <a:prstDash val="lgDash"/>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16" name="TextBox 15">
              <a:extLst>
                <a:ext uri="{FF2B5EF4-FFF2-40B4-BE49-F238E27FC236}">
                  <a16:creationId xmlns:a16="http://schemas.microsoft.com/office/drawing/2014/main" id="{1A9150BD-2638-5863-2669-4025DF704870}"/>
                </a:ext>
              </a:extLst>
            </p:cNvPr>
            <p:cNvSpPr txBox="1"/>
            <p:nvPr/>
          </p:nvSpPr>
          <p:spPr>
            <a:xfrm rot="18080287">
              <a:off x="5160878" y="3075057"/>
              <a:ext cx="1902396" cy="782002"/>
            </a:xfrm>
            <a:prstGeom prst="rect">
              <a:avLst/>
            </a:prstGeom>
            <a:noFill/>
            <a:ln>
              <a:noFill/>
            </a:ln>
          </p:spPr>
          <p:txBody>
            <a:bodyPr wrap="square" rtlCol="0">
              <a:spAutoFit/>
            </a:bodyPr>
            <a:lstStyle/>
            <a:p>
              <a:pPr algn="ctr"/>
              <a:r>
                <a:rPr lang="hr-HR" b="1" dirty="0">
                  <a:solidFill>
                    <a:srgbClr val="7030A0"/>
                  </a:solidFill>
                </a:rPr>
                <a:t>UPRAVLJANJE PROGRAMOM</a:t>
              </a:r>
            </a:p>
          </p:txBody>
        </p:sp>
      </p:grpSp>
      <p:grpSp>
        <p:nvGrpSpPr>
          <p:cNvPr id="31" name="Group 30">
            <a:extLst>
              <a:ext uri="{FF2B5EF4-FFF2-40B4-BE49-F238E27FC236}">
                <a16:creationId xmlns:a16="http://schemas.microsoft.com/office/drawing/2014/main" id="{7BE53ACF-2D8D-C1A2-29D9-05DFF3F94683}"/>
              </a:ext>
            </a:extLst>
          </p:cNvPr>
          <p:cNvGrpSpPr/>
          <p:nvPr/>
        </p:nvGrpSpPr>
        <p:grpSpPr>
          <a:xfrm>
            <a:off x="5769825" y="1298532"/>
            <a:ext cx="900000" cy="1540836"/>
            <a:chOff x="5646000" y="1298532"/>
            <a:chExt cx="900000" cy="1540836"/>
          </a:xfrm>
        </p:grpSpPr>
        <p:grpSp>
          <p:nvGrpSpPr>
            <p:cNvPr id="24" name="Group 23">
              <a:extLst>
                <a:ext uri="{FF2B5EF4-FFF2-40B4-BE49-F238E27FC236}">
                  <a16:creationId xmlns:a16="http://schemas.microsoft.com/office/drawing/2014/main" id="{55EC7ACF-CED6-A010-CBD8-80090CBE5021}"/>
                </a:ext>
              </a:extLst>
            </p:cNvPr>
            <p:cNvGrpSpPr/>
            <p:nvPr/>
          </p:nvGrpSpPr>
          <p:grpSpPr>
            <a:xfrm>
              <a:off x="6042000" y="2223011"/>
              <a:ext cx="108000" cy="616357"/>
              <a:chOff x="6042000" y="2025600"/>
              <a:chExt cx="108000" cy="616357"/>
            </a:xfrm>
          </p:grpSpPr>
          <p:sp>
            <p:nvSpPr>
              <p:cNvPr id="18" name="Oval 17">
                <a:extLst>
                  <a:ext uri="{FF2B5EF4-FFF2-40B4-BE49-F238E27FC236}">
                    <a16:creationId xmlns:a16="http://schemas.microsoft.com/office/drawing/2014/main" id="{9744C304-B004-51CF-4E22-54DCC1CC2159}"/>
                  </a:ext>
                </a:extLst>
              </p:cNvPr>
              <p:cNvSpPr/>
              <p:nvPr/>
            </p:nvSpPr>
            <p:spPr>
              <a:xfrm>
                <a:off x="6042000" y="2533957"/>
                <a:ext cx="108000" cy="108000"/>
              </a:xfrm>
              <a:prstGeom prst="ellipse">
                <a:avLst/>
              </a:prstGeom>
              <a:noFill/>
              <a:ln w="6350">
                <a:solidFill>
                  <a:srgbClr val="4285F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solidFill>
                    <a:srgbClr val="4285F4"/>
                  </a:solidFill>
                </a:endParaRPr>
              </a:p>
            </p:txBody>
          </p:sp>
          <p:cxnSp>
            <p:nvCxnSpPr>
              <p:cNvPr id="21" name="Straight Connector 20">
                <a:extLst>
                  <a:ext uri="{FF2B5EF4-FFF2-40B4-BE49-F238E27FC236}">
                    <a16:creationId xmlns:a16="http://schemas.microsoft.com/office/drawing/2014/main" id="{B0244CA6-149A-107D-8704-77BB4ED69CED}"/>
                  </a:ext>
                </a:extLst>
              </p:cNvPr>
              <p:cNvCxnSpPr>
                <a:cxnSpLocks/>
              </p:cNvCxnSpPr>
              <p:nvPr/>
            </p:nvCxnSpPr>
            <p:spPr>
              <a:xfrm flipV="1">
                <a:off x="6096000" y="2025600"/>
                <a:ext cx="0" cy="508357"/>
              </a:xfrm>
              <a:prstGeom prst="line">
                <a:avLst/>
              </a:prstGeom>
              <a:ln w="6350">
                <a:solidFill>
                  <a:srgbClr val="4285F4"/>
                </a:solidFill>
                <a:prstDash val="sysDash"/>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96837AC4-E91D-D6DE-E256-EB3107512EBF}"/>
                </a:ext>
              </a:extLst>
            </p:cNvPr>
            <p:cNvGrpSpPr/>
            <p:nvPr/>
          </p:nvGrpSpPr>
          <p:grpSpPr>
            <a:xfrm>
              <a:off x="5646000" y="1298532"/>
              <a:ext cx="900000" cy="900000"/>
              <a:chOff x="3352800" y="1676400"/>
              <a:chExt cx="900000" cy="900000"/>
            </a:xfrm>
          </p:grpSpPr>
          <p:sp>
            <p:nvSpPr>
              <p:cNvPr id="25" name="Oval 24">
                <a:extLst>
                  <a:ext uri="{FF2B5EF4-FFF2-40B4-BE49-F238E27FC236}">
                    <a16:creationId xmlns:a16="http://schemas.microsoft.com/office/drawing/2014/main" id="{471A2DCD-1C21-3355-3142-DD4FBF843DCC}"/>
                  </a:ext>
                </a:extLst>
              </p:cNvPr>
              <p:cNvSpPr/>
              <p:nvPr/>
            </p:nvSpPr>
            <p:spPr>
              <a:xfrm>
                <a:off x="3352800" y="1676400"/>
                <a:ext cx="900000" cy="900000"/>
              </a:xfrm>
              <a:prstGeom prst="ellipse">
                <a:avLst/>
              </a:prstGeom>
              <a:noFill/>
              <a:ln w="6350">
                <a:solidFill>
                  <a:srgbClr val="4285F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hr-HR" dirty="0"/>
                  <a:t>C</a:t>
                </a:r>
              </a:p>
            </p:txBody>
          </p:sp>
          <p:sp>
            <p:nvSpPr>
              <p:cNvPr id="26" name="TextBox 25">
                <a:extLst>
                  <a:ext uri="{FF2B5EF4-FFF2-40B4-BE49-F238E27FC236}">
                    <a16:creationId xmlns:a16="http://schemas.microsoft.com/office/drawing/2014/main" id="{DA28455E-B127-29B9-7B51-75586F200877}"/>
                  </a:ext>
                </a:extLst>
              </p:cNvPr>
              <p:cNvSpPr txBox="1"/>
              <p:nvPr/>
            </p:nvSpPr>
            <p:spPr>
              <a:xfrm>
                <a:off x="3470292" y="1926345"/>
                <a:ext cx="665016" cy="400110"/>
              </a:xfrm>
              <a:prstGeom prst="rect">
                <a:avLst/>
              </a:prstGeom>
              <a:noFill/>
              <a:ln w="6350">
                <a:noFill/>
                <a:prstDash val="sysDash"/>
              </a:ln>
            </p:spPr>
            <p:txBody>
              <a:bodyPr wrap="square" rtlCol="0">
                <a:spAutoFit/>
              </a:bodyPr>
              <a:lstStyle/>
              <a:p>
                <a:pPr algn="ctr"/>
                <a:r>
                  <a:rPr lang="hr-HR" sz="2000" b="1" dirty="0">
                    <a:solidFill>
                      <a:srgbClr val="4285F4"/>
                    </a:solidFill>
                  </a:rPr>
                  <a:t>MC</a:t>
                </a:r>
              </a:p>
            </p:txBody>
          </p:sp>
        </p:grpSp>
      </p:grpSp>
      <p:grpSp>
        <p:nvGrpSpPr>
          <p:cNvPr id="70" name="Group 69">
            <a:extLst>
              <a:ext uri="{FF2B5EF4-FFF2-40B4-BE49-F238E27FC236}">
                <a16:creationId xmlns:a16="http://schemas.microsoft.com/office/drawing/2014/main" id="{1B9D6B40-EF1E-87B8-5975-DDE565968C47}"/>
              </a:ext>
            </a:extLst>
          </p:cNvPr>
          <p:cNvGrpSpPr/>
          <p:nvPr/>
        </p:nvGrpSpPr>
        <p:grpSpPr>
          <a:xfrm>
            <a:off x="6731900" y="1303028"/>
            <a:ext cx="2881745" cy="844484"/>
            <a:chOff x="6608075" y="1303028"/>
            <a:chExt cx="2881745" cy="844484"/>
          </a:xfrm>
        </p:grpSpPr>
        <p:sp>
          <p:nvSpPr>
            <p:cNvPr id="28" name="Rectangle: Rounded Corners 27">
              <a:extLst>
                <a:ext uri="{FF2B5EF4-FFF2-40B4-BE49-F238E27FC236}">
                  <a16:creationId xmlns:a16="http://schemas.microsoft.com/office/drawing/2014/main" id="{EED79403-D13F-EBFB-C938-9890B6F6FC7C}"/>
                </a:ext>
              </a:extLst>
            </p:cNvPr>
            <p:cNvSpPr/>
            <p:nvPr/>
          </p:nvSpPr>
          <p:spPr>
            <a:xfrm>
              <a:off x="6608075" y="1303028"/>
              <a:ext cx="2881745" cy="844484"/>
            </a:xfrm>
            <a:prstGeom prst="roundRect">
              <a:avLst/>
            </a:prstGeom>
            <a:noFill/>
            <a:ln>
              <a:solidFill>
                <a:srgbClr val="4285F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30" name="TextBox 29">
              <a:extLst>
                <a:ext uri="{FF2B5EF4-FFF2-40B4-BE49-F238E27FC236}">
                  <a16:creationId xmlns:a16="http://schemas.microsoft.com/office/drawing/2014/main" id="{7E4AA556-7B2C-3B7D-F8A9-55680CA0BE9E}"/>
                </a:ext>
              </a:extLst>
            </p:cNvPr>
            <p:cNvSpPr txBox="1"/>
            <p:nvPr/>
          </p:nvSpPr>
          <p:spPr>
            <a:xfrm>
              <a:off x="6663492" y="1355938"/>
              <a:ext cx="2770909" cy="738664"/>
            </a:xfrm>
            <a:prstGeom prst="rect">
              <a:avLst/>
            </a:prstGeom>
            <a:noFill/>
            <a:ln>
              <a:noFill/>
              <a:prstDash val="sysDash"/>
            </a:ln>
          </p:spPr>
          <p:txBody>
            <a:bodyPr wrap="square" rtlCol="0">
              <a:spAutoFit/>
            </a:bodyPr>
            <a:lstStyle/>
            <a:p>
              <a:r>
                <a:rPr lang="hr-HR" sz="1400" b="1" dirty="0">
                  <a:solidFill>
                    <a:srgbClr val="4285F4"/>
                  </a:solidFill>
                </a:rPr>
                <a:t>ODBOR ZA PRAĆENJE</a:t>
              </a:r>
            </a:p>
            <a:p>
              <a:pPr marL="285750" indent="-285750">
                <a:buFont typeface="Wingdings" panose="05000000000000000000" pitchFamily="2" charset="2"/>
                <a:buChar char="§"/>
              </a:pPr>
              <a:r>
                <a:rPr lang="hr-HR" sz="1400" dirty="0">
                  <a:solidFill>
                    <a:srgbClr val="4285F4"/>
                  </a:solidFill>
                </a:rPr>
                <a:t>Selekcija projektnih prijedloga i alokacija sredstava</a:t>
              </a:r>
            </a:p>
          </p:txBody>
        </p:sp>
      </p:grpSp>
      <p:grpSp>
        <p:nvGrpSpPr>
          <p:cNvPr id="32" name="Group 31">
            <a:extLst>
              <a:ext uri="{FF2B5EF4-FFF2-40B4-BE49-F238E27FC236}">
                <a16:creationId xmlns:a16="http://schemas.microsoft.com/office/drawing/2014/main" id="{CA51718E-1F9D-2D2A-A0AB-C4EFD3C9AF85}"/>
              </a:ext>
            </a:extLst>
          </p:cNvPr>
          <p:cNvGrpSpPr/>
          <p:nvPr/>
        </p:nvGrpSpPr>
        <p:grpSpPr>
          <a:xfrm rot="18483582">
            <a:off x="4408612" y="1964256"/>
            <a:ext cx="900000" cy="1540836"/>
            <a:chOff x="5646000" y="1298532"/>
            <a:chExt cx="900000" cy="1540836"/>
          </a:xfrm>
        </p:grpSpPr>
        <p:grpSp>
          <p:nvGrpSpPr>
            <p:cNvPr id="33" name="Group 32">
              <a:extLst>
                <a:ext uri="{FF2B5EF4-FFF2-40B4-BE49-F238E27FC236}">
                  <a16:creationId xmlns:a16="http://schemas.microsoft.com/office/drawing/2014/main" id="{7335C0E9-8711-E494-669F-9364007CFEF7}"/>
                </a:ext>
              </a:extLst>
            </p:cNvPr>
            <p:cNvGrpSpPr/>
            <p:nvPr/>
          </p:nvGrpSpPr>
          <p:grpSpPr>
            <a:xfrm>
              <a:off x="6042000" y="2223011"/>
              <a:ext cx="108000" cy="616357"/>
              <a:chOff x="6042000" y="2025600"/>
              <a:chExt cx="108000" cy="616357"/>
            </a:xfrm>
          </p:grpSpPr>
          <p:sp>
            <p:nvSpPr>
              <p:cNvPr id="37" name="Oval 36">
                <a:extLst>
                  <a:ext uri="{FF2B5EF4-FFF2-40B4-BE49-F238E27FC236}">
                    <a16:creationId xmlns:a16="http://schemas.microsoft.com/office/drawing/2014/main" id="{660F0A18-741A-6C1B-D20A-6AB3D04BAA0E}"/>
                  </a:ext>
                </a:extLst>
              </p:cNvPr>
              <p:cNvSpPr/>
              <p:nvPr/>
            </p:nvSpPr>
            <p:spPr>
              <a:xfrm>
                <a:off x="6042000" y="2533957"/>
                <a:ext cx="108000" cy="108000"/>
              </a:xfrm>
              <a:prstGeom prst="ellipse">
                <a:avLst/>
              </a:prstGeom>
              <a:noFill/>
              <a:ln w="28575">
                <a:solidFill>
                  <a:srgbClr val="FFA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solidFill>
                    <a:srgbClr val="4285F4"/>
                  </a:solidFill>
                </a:endParaRPr>
              </a:p>
            </p:txBody>
          </p:sp>
          <p:cxnSp>
            <p:nvCxnSpPr>
              <p:cNvPr id="38" name="Straight Connector 37">
                <a:extLst>
                  <a:ext uri="{FF2B5EF4-FFF2-40B4-BE49-F238E27FC236}">
                    <a16:creationId xmlns:a16="http://schemas.microsoft.com/office/drawing/2014/main" id="{B6E9C20E-8BF1-528D-AB08-1B142E9669C5}"/>
                  </a:ext>
                </a:extLst>
              </p:cNvPr>
              <p:cNvCxnSpPr>
                <a:cxnSpLocks/>
              </p:cNvCxnSpPr>
              <p:nvPr/>
            </p:nvCxnSpPr>
            <p:spPr>
              <a:xfrm flipV="1">
                <a:off x="6096000" y="2025600"/>
                <a:ext cx="0" cy="508357"/>
              </a:xfrm>
              <a:prstGeom prst="line">
                <a:avLst/>
              </a:prstGeom>
              <a:ln w="28575">
                <a:solidFill>
                  <a:srgbClr val="FFAB40"/>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32A0BB08-47EB-7708-44D4-F6131F88E7B4}"/>
                </a:ext>
              </a:extLst>
            </p:cNvPr>
            <p:cNvGrpSpPr/>
            <p:nvPr/>
          </p:nvGrpSpPr>
          <p:grpSpPr>
            <a:xfrm>
              <a:off x="5646000" y="1298532"/>
              <a:ext cx="900000" cy="900000"/>
              <a:chOff x="3352800" y="1676400"/>
              <a:chExt cx="900000" cy="900000"/>
            </a:xfrm>
          </p:grpSpPr>
          <p:sp>
            <p:nvSpPr>
              <p:cNvPr id="35" name="Oval 34">
                <a:extLst>
                  <a:ext uri="{FF2B5EF4-FFF2-40B4-BE49-F238E27FC236}">
                    <a16:creationId xmlns:a16="http://schemas.microsoft.com/office/drawing/2014/main" id="{3B48CFD4-B5C6-1149-4CDC-AEB35C9C2EA7}"/>
                  </a:ext>
                </a:extLst>
              </p:cNvPr>
              <p:cNvSpPr/>
              <p:nvPr/>
            </p:nvSpPr>
            <p:spPr>
              <a:xfrm>
                <a:off x="3352800" y="1676400"/>
                <a:ext cx="900000" cy="900000"/>
              </a:xfrm>
              <a:prstGeom prst="ellipse">
                <a:avLst/>
              </a:prstGeom>
              <a:noFill/>
              <a:ln w="28575">
                <a:solidFill>
                  <a:srgbClr val="FFA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hr-HR" dirty="0"/>
                  <a:t>C</a:t>
                </a:r>
              </a:p>
            </p:txBody>
          </p:sp>
          <p:sp>
            <p:nvSpPr>
              <p:cNvPr id="36" name="TextBox 35">
                <a:extLst>
                  <a:ext uri="{FF2B5EF4-FFF2-40B4-BE49-F238E27FC236}">
                    <a16:creationId xmlns:a16="http://schemas.microsoft.com/office/drawing/2014/main" id="{4A41A4CB-7389-A815-8A37-C05DCE25FD47}"/>
                  </a:ext>
                </a:extLst>
              </p:cNvPr>
              <p:cNvSpPr txBox="1"/>
              <p:nvPr/>
            </p:nvSpPr>
            <p:spPr>
              <a:xfrm rot="3116418">
                <a:off x="3470292" y="1926345"/>
                <a:ext cx="665016" cy="400110"/>
              </a:xfrm>
              <a:prstGeom prst="rect">
                <a:avLst/>
              </a:prstGeom>
              <a:noFill/>
              <a:ln>
                <a:noFill/>
              </a:ln>
            </p:spPr>
            <p:txBody>
              <a:bodyPr wrap="square" rtlCol="0">
                <a:spAutoFit/>
              </a:bodyPr>
              <a:lstStyle/>
              <a:p>
                <a:pPr algn="ctr"/>
                <a:r>
                  <a:rPr lang="hr-HR" sz="2000" b="1" dirty="0">
                    <a:solidFill>
                      <a:srgbClr val="FFAB40"/>
                    </a:solidFill>
                  </a:rPr>
                  <a:t>MA</a:t>
                </a:r>
              </a:p>
            </p:txBody>
          </p:sp>
        </p:grpSp>
      </p:grpSp>
      <p:sp>
        <p:nvSpPr>
          <p:cNvPr id="44" name="Oval 43">
            <a:extLst>
              <a:ext uri="{FF2B5EF4-FFF2-40B4-BE49-F238E27FC236}">
                <a16:creationId xmlns:a16="http://schemas.microsoft.com/office/drawing/2014/main" id="{F3A202D6-D8EA-3AAA-3B7E-7EDDE5ABEE80}"/>
              </a:ext>
            </a:extLst>
          </p:cNvPr>
          <p:cNvSpPr/>
          <p:nvPr/>
        </p:nvSpPr>
        <p:spPr>
          <a:xfrm rot="16200000">
            <a:off x="5088069" y="3780495"/>
            <a:ext cx="108000" cy="108000"/>
          </a:xfrm>
          <a:prstGeom prst="ellipse">
            <a:avLst/>
          </a:prstGeom>
          <a:noFill/>
          <a:ln w="28575">
            <a:solidFill>
              <a:srgbClr val="00D8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solidFill>
                <a:srgbClr val="4285F4"/>
              </a:solidFill>
            </a:endParaRPr>
          </a:p>
        </p:txBody>
      </p:sp>
      <p:cxnSp>
        <p:nvCxnSpPr>
          <p:cNvPr id="45" name="Straight Connector 44">
            <a:extLst>
              <a:ext uri="{FF2B5EF4-FFF2-40B4-BE49-F238E27FC236}">
                <a16:creationId xmlns:a16="http://schemas.microsoft.com/office/drawing/2014/main" id="{981A1405-4337-FAF4-0221-D71417B03889}"/>
              </a:ext>
            </a:extLst>
          </p:cNvPr>
          <p:cNvCxnSpPr>
            <a:cxnSpLocks/>
          </p:cNvCxnSpPr>
          <p:nvPr/>
        </p:nvCxnSpPr>
        <p:spPr>
          <a:xfrm flipH="1">
            <a:off x="4077861" y="3834494"/>
            <a:ext cx="978685" cy="0"/>
          </a:xfrm>
          <a:prstGeom prst="line">
            <a:avLst/>
          </a:prstGeom>
          <a:ln w="28575">
            <a:solidFill>
              <a:srgbClr val="00D897"/>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51F8BA55-4111-F307-D694-1AAE17FE141B}"/>
              </a:ext>
            </a:extLst>
          </p:cNvPr>
          <p:cNvGrpSpPr/>
          <p:nvPr/>
        </p:nvGrpSpPr>
        <p:grpSpPr>
          <a:xfrm rot="16200000">
            <a:off x="3146338" y="3412252"/>
            <a:ext cx="900000" cy="900000"/>
            <a:chOff x="3352800" y="1676400"/>
            <a:chExt cx="900000" cy="900000"/>
          </a:xfrm>
        </p:grpSpPr>
        <p:sp>
          <p:nvSpPr>
            <p:cNvPr id="42" name="Oval 41">
              <a:extLst>
                <a:ext uri="{FF2B5EF4-FFF2-40B4-BE49-F238E27FC236}">
                  <a16:creationId xmlns:a16="http://schemas.microsoft.com/office/drawing/2014/main" id="{501437FE-EA04-1045-4A6B-137D4CF68958}"/>
                </a:ext>
              </a:extLst>
            </p:cNvPr>
            <p:cNvSpPr/>
            <p:nvPr/>
          </p:nvSpPr>
          <p:spPr>
            <a:xfrm>
              <a:off x="3352800" y="1676400"/>
              <a:ext cx="900000" cy="900000"/>
            </a:xfrm>
            <a:prstGeom prst="ellipse">
              <a:avLst/>
            </a:prstGeom>
            <a:noFill/>
            <a:ln w="28575">
              <a:solidFill>
                <a:srgbClr val="00D8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hr-HR" dirty="0"/>
                <a:t>C</a:t>
              </a:r>
            </a:p>
          </p:txBody>
        </p:sp>
        <p:sp>
          <p:nvSpPr>
            <p:cNvPr id="43" name="TextBox 42">
              <a:extLst>
                <a:ext uri="{FF2B5EF4-FFF2-40B4-BE49-F238E27FC236}">
                  <a16:creationId xmlns:a16="http://schemas.microsoft.com/office/drawing/2014/main" id="{EC6404A8-D222-C060-F3BB-88A57FA1C0B9}"/>
                </a:ext>
              </a:extLst>
            </p:cNvPr>
            <p:cNvSpPr txBox="1"/>
            <p:nvPr/>
          </p:nvSpPr>
          <p:spPr>
            <a:xfrm rot="5400000">
              <a:off x="3470292" y="1926345"/>
              <a:ext cx="665016" cy="400110"/>
            </a:xfrm>
            <a:prstGeom prst="rect">
              <a:avLst/>
            </a:prstGeom>
            <a:noFill/>
            <a:ln>
              <a:noFill/>
            </a:ln>
          </p:spPr>
          <p:txBody>
            <a:bodyPr wrap="square" rtlCol="0">
              <a:spAutoFit/>
            </a:bodyPr>
            <a:lstStyle/>
            <a:p>
              <a:pPr algn="ctr"/>
              <a:r>
                <a:rPr lang="hr-HR" sz="2000" b="1" dirty="0">
                  <a:solidFill>
                    <a:srgbClr val="00D897"/>
                  </a:solidFill>
                </a:rPr>
                <a:t>JS</a:t>
              </a:r>
            </a:p>
          </p:txBody>
        </p:sp>
      </p:grpSp>
      <p:grpSp>
        <p:nvGrpSpPr>
          <p:cNvPr id="46" name="Group 45">
            <a:extLst>
              <a:ext uri="{FF2B5EF4-FFF2-40B4-BE49-F238E27FC236}">
                <a16:creationId xmlns:a16="http://schemas.microsoft.com/office/drawing/2014/main" id="{7EDEF2A6-A384-A56C-68F1-98E62BA3032C}"/>
              </a:ext>
            </a:extLst>
          </p:cNvPr>
          <p:cNvGrpSpPr/>
          <p:nvPr/>
        </p:nvGrpSpPr>
        <p:grpSpPr>
          <a:xfrm rot="13839756">
            <a:off x="4192573" y="4137242"/>
            <a:ext cx="1094400" cy="1959908"/>
            <a:chOff x="5646000" y="1259900"/>
            <a:chExt cx="900000" cy="1579468"/>
          </a:xfrm>
        </p:grpSpPr>
        <p:grpSp>
          <p:nvGrpSpPr>
            <p:cNvPr id="47" name="Group 46">
              <a:extLst>
                <a:ext uri="{FF2B5EF4-FFF2-40B4-BE49-F238E27FC236}">
                  <a16:creationId xmlns:a16="http://schemas.microsoft.com/office/drawing/2014/main" id="{B4004F67-D777-BB41-6B49-781CCF8DC65B}"/>
                </a:ext>
              </a:extLst>
            </p:cNvPr>
            <p:cNvGrpSpPr/>
            <p:nvPr/>
          </p:nvGrpSpPr>
          <p:grpSpPr>
            <a:xfrm>
              <a:off x="6042000" y="2223011"/>
              <a:ext cx="108000" cy="616357"/>
              <a:chOff x="6042000" y="2025600"/>
              <a:chExt cx="108000" cy="616357"/>
            </a:xfrm>
          </p:grpSpPr>
          <p:sp>
            <p:nvSpPr>
              <p:cNvPr id="51" name="Oval 50">
                <a:extLst>
                  <a:ext uri="{FF2B5EF4-FFF2-40B4-BE49-F238E27FC236}">
                    <a16:creationId xmlns:a16="http://schemas.microsoft.com/office/drawing/2014/main" id="{DD3AC77B-653D-831D-0945-D232514CC50C}"/>
                  </a:ext>
                </a:extLst>
              </p:cNvPr>
              <p:cNvSpPr/>
              <p:nvPr/>
            </p:nvSpPr>
            <p:spPr>
              <a:xfrm>
                <a:off x="6042000" y="2533957"/>
                <a:ext cx="108000" cy="108000"/>
              </a:xfrm>
              <a:prstGeom prst="ellipse">
                <a:avLst/>
              </a:prstGeom>
              <a:noFill/>
              <a:ln w="28575">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solidFill>
                    <a:srgbClr val="4285F4"/>
                  </a:solidFill>
                </a:endParaRPr>
              </a:p>
            </p:txBody>
          </p:sp>
          <p:cxnSp>
            <p:nvCxnSpPr>
              <p:cNvPr id="52" name="Straight Connector 51">
                <a:extLst>
                  <a:ext uri="{FF2B5EF4-FFF2-40B4-BE49-F238E27FC236}">
                    <a16:creationId xmlns:a16="http://schemas.microsoft.com/office/drawing/2014/main" id="{802E38FF-6085-73E0-6022-DA8E5C7A087A}"/>
                  </a:ext>
                </a:extLst>
              </p:cNvPr>
              <p:cNvCxnSpPr>
                <a:cxnSpLocks/>
              </p:cNvCxnSpPr>
              <p:nvPr/>
            </p:nvCxnSpPr>
            <p:spPr>
              <a:xfrm flipV="1">
                <a:off x="6096000" y="2025600"/>
                <a:ext cx="0" cy="508357"/>
              </a:xfrm>
              <a:prstGeom prst="line">
                <a:avLst/>
              </a:prstGeom>
              <a:ln w="28575">
                <a:solidFill>
                  <a:srgbClr val="666666"/>
                </a:solidFill>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1C8696A3-B0E6-5782-B8D3-057D57D0961D}"/>
                </a:ext>
              </a:extLst>
            </p:cNvPr>
            <p:cNvGrpSpPr/>
            <p:nvPr/>
          </p:nvGrpSpPr>
          <p:grpSpPr>
            <a:xfrm>
              <a:off x="5646000" y="1259900"/>
              <a:ext cx="900000" cy="1003596"/>
              <a:chOff x="3352800" y="1637768"/>
              <a:chExt cx="900000" cy="1003596"/>
            </a:xfrm>
          </p:grpSpPr>
          <p:sp>
            <p:nvSpPr>
              <p:cNvPr id="49" name="Oval 48">
                <a:extLst>
                  <a:ext uri="{FF2B5EF4-FFF2-40B4-BE49-F238E27FC236}">
                    <a16:creationId xmlns:a16="http://schemas.microsoft.com/office/drawing/2014/main" id="{CCA93CFA-17CA-71A1-2E32-EED455475A3D}"/>
                  </a:ext>
                </a:extLst>
              </p:cNvPr>
              <p:cNvSpPr/>
              <p:nvPr/>
            </p:nvSpPr>
            <p:spPr>
              <a:xfrm>
                <a:off x="3352800" y="1676400"/>
                <a:ext cx="900000" cy="900000"/>
              </a:xfrm>
              <a:prstGeom prst="ellipse">
                <a:avLst/>
              </a:prstGeom>
              <a:noFill/>
              <a:ln w="28575">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hr-HR" dirty="0"/>
                  <a:t>C</a:t>
                </a:r>
              </a:p>
            </p:txBody>
          </p:sp>
          <p:sp>
            <p:nvSpPr>
              <p:cNvPr id="50" name="TextBox 49">
                <a:extLst>
                  <a:ext uri="{FF2B5EF4-FFF2-40B4-BE49-F238E27FC236}">
                    <a16:creationId xmlns:a16="http://schemas.microsoft.com/office/drawing/2014/main" id="{EBF2D7FD-B6D0-26CA-CB32-9CCF5209E695}"/>
                  </a:ext>
                </a:extLst>
              </p:cNvPr>
              <p:cNvSpPr txBox="1"/>
              <p:nvPr/>
            </p:nvSpPr>
            <p:spPr>
              <a:xfrm rot="7760244">
                <a:off x="3317396" y="1975047"/>
                <a:ext cx="1003596" cy="329038"/>
              </a:xfrm>
              <a:prstGeom prst="rect">
                <a:avLst/>
              </a:prstGeom>
              <a:noFill/>
              <a:ln>
                <a:noFill/>
              </a:ln>
            </p:spPr>
            <p:txBody>
              <a:bodyPr wrap="square" rtlCol="0">
                <a:spAutoFit/>
              </a:bodyPr>
              <a:lstStyle/>
              <a:p>
                <a:pPr algn="ctr"/>
                <a:r>
                  <a:rPr lang="hr-HR" sz="2000" b="1" dirty="0">
                    <a:solidFill>
                      <a:srgbClr val="666666"/>
                    </a:solidFill>
                  </a:rPr>
                  <a:t>CB</a:t>
                </a:r>
              </a:p>
            </p:txBody>
          </p:sp>
        </p:grpSp>
      </p:grpSp>
      <p:grpSp>
        <p:nvGrpSpPr>
          <p:cNvPr id="55" name="Group 54">
            <a:extLst>
              <a:ext uri="{FF2B5EF4-FFF2-40B4-BE49-F238E27FC236}">
                <a16:creationId xmlns:a16="http://schemas.microsoft.com/office/drawing/2014/main" id="{BA198612-F099-80E5-F0AD-664679E68476}"/>
              </a:ext>
            </a:extLst>
          </p:cNvPr>
          <p:cNvGrpSpPr/>
          <p:nvPr/>
        </p:nvGrpSpPr>
        <p:grpSpPr>
          <a:xfrm rot="4103630">
            <a:off x="7443429" y="2260683"/>
            <a:ext cx="900000" cy="1572346"/>
            <a:chOff x="5646000" y="1298532"/>
            <a:chExt cx="900000" cy="1540836"/>
          </a:xfrm>
        </p:grpSpPr>
        <p:grpSp>
          <p:nvGrpSpPr>
            <p:cNvPr id="56" name="Group 55">
              <a:extLst>
                <a:ext uri="{FF2B5EF4-FFF2-40B4-BE49-F238E27FC236}">
                  <a16:creationId xmlns:a16="http://schemas.microsoft.com/office/drawing/2014/main" id="{B06F95FA-2645-215A-2757-AE6655B76221}"/>
                </a:ext>
              </a:extLst>
            </p:cNvPr>
            <p:cNvGrpSpPr/>
            <p:nvPr/>
          </p:nvGrpSpPr>
          <p:grpSpPr>
            <a:xfrm>
              <a:off x="6042000" y="2223011"/>
              <a:ext cx="108000" cy="616357"/>
              <a:chOff x="6042000" y="2025600"/>
              <a:chExt cx="108000" cy="616357"/>
            </a:xfrm>
          </p:grpSpPr>
          <p:sp>
            <p:nvSpPr>
              <p:cNvPr id="60" name="Oval 59">
                <a:extLst>
                  <a:ext uri="{FF2B5EF4-FFF2-40B4-BE49-F238E27FC236}">
                    <a16:creationId xmlns:a16="http://schemas.microsoft.com/office/drawing/2014/main" id="{AD189961-6277-02B0-A94F-4C149B4B2137}"/>
                  </a:ext>
                </a:extLst>
              </p:cNvPr>
              <p:cNvSpPr/>
              <p:nvPr/>
            </p:nvSpPr>
            <p:spPr>
              <a:xfrm>
                <a:off x="6042000" y="2533957"/>
                <a:ext cx="108000" cy="108000"/>
              </a:xfrm>
              <a:prstGeom prst="ellipse">
                <a:avLst/>
              </a:prstGeom>
              <a:noFill/>
              <a:ln w="6350">
                <a:solidFill>
                  <a:srgbClr val="F0506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solidFill>
                    <a:srgbClr val="4285F4"/>
                  </a:solidFill>
                </a:endParaRPr>
              </a:p>
            </p:txBody>
          </p:sp>
          <p:cxnSp>
            <p:nvCxnSpPr>
              <p:cNvPr id="61" name="Straight Connector 60">
                <a:extLst>
                  <a:ext uri="{FF2B5EF4-FFF2-40B4-BE49-F238E27FC236}">
                    <a16:creationId xmlns:a16="http://schemas.microsoft.com/office/drawing/2014/main" id="{D370512E-816D-1AD3-4142-EEADB07C35DF}"/>
                  </a:ext>
                </a:extLst>
              </p:cNvPr>
              <p:cNvCxnSpPr>
                <a:cxnSpLocks/>
              </p:cNvCxnSpPr>
              <p:nvPr/>
            </p:nvCxnSpPr>
            <p:spPr>
              <a:xfrm flipV="1">
                <a:off x="6096000" y="2025600"/>
                <a:ext cx="0" cy="508357"/>
              </a:xfrm>
              <a:prstGeom prst="line">
                <a:avLst/>
              </a:prstGeom>
              <a:ln w="6350">
                <a:solidFill>
                  <a:srgbClr val="F0506E"/>
                </a:solidFill>
                <a:prstDash val="sysDash"/>
              </a:ln>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FAB0A82E-9AE1-7DCC-FFC2-7CDC4EC9F49B}"/>
                </a:ext>
              </a:extLst>
            </p:cNvPr>
            <p:cNvGrpSpPr/>
            <p:nvPr/>
          </p:nvGrpSpPr>
          <p:grpSpPr>
            <a:xfrm>
              <a:off x="5646000" y="1298532"/>
              <a:ext cx="900000" cy="900000"/>
              <a:chOff x="3352800" y="1676400"/>
              <a:chExt cx="900000" cy="900000"/>
            </a:xfrm>
          </p:grpSpPr>
          <p:sp>
            <p:nvSpPr>
              <p:cNvPr id="58" name="Oval 57">
                <a:extLst>
                  <a:ext uri="{FF2B5EF4-FFF2-40B4-BE49-F238E27FC236}">
                    <a16:creationId xmlns:a16="http://schemas.microsoft.com/office/drawing/2014/main" id="{BCF823C2-85CD-AD1F-E19C-587997BDF12F}"/>
                  </a:ext>
                </a:extLst>
              </p:cNvPr>
              <p:cNvSpPr/>
              <p:nvPr/>
            </p:nvSpPr>
            <p:spPr>
              <a:xfrm>
                <a:off x="3352800" y="1676400"/>
                <a:ext cx="900000" cy="900000"/>
              </a:xfrm>
              <a:prstGeom prst="ellipse">
                <a:avLst/>
              </a:prstGeom>
              <a:noFill/>
              <a:ln w="6350">
                <a:solidFill>
                  <a:srgbClr val="F0506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hr-HR" dirty="0"/>
                  <a:t>C</a:t>
                </a:r>
              </a:p>
            </p:txBody>
          </p:sp>
          <p:sp>
            <p:nvSpPr>
              <p:cNvPr id="59" name="TextBox 58">
                <a:extLst>
                  <a:ext uri="{FF2B5EF4-FFF2-40B4-BE49-F238E27FC236}">
                    <a16:creationId xmlns:a16="http://schemas.microsoft.com/office/drawing/2014/main" id="{45F11F67-8C08-E604-2662-3C9928BE6ECC}"/>
                  </a:ext>
                </a:extLst>
              </p:cNvPr>
              <p:cNvSpPr txBox="1"/>
              <p:nvPr/>
            </p:nvSpPr>
            <p:spPr>
              <a:xfrm rot="17496370">
                <a:off x="3473152" y="1924869"/>
                <a:ext cx="651689" cy="400110"/>
              </a:xfrm>
              <a:prstGeom prst="rect">
                <a:avLst/>
              </a:prstGeom>
              <a:noFill/>
              <a:ln w="6350">
                <a:noFill/>
                <a:prstDash val="sysDash"/>
              </a:ln>
            </p:spPr>
            <p:txBody>
              <a:bodyPr wrap="square" rtlCol="0">
                <a:spAutoFit/>
              </a:bodyPr>
              <a:lstStyle/>
              <a:p>
                <a:pPr algn="ctr"/>
                <a:r>
                  <a:rPr lang="hr-HR" sz="2000" b="1" dirty="0">
                    <a:solidFill>
                      <a:srgbClr val="F0506E"/>
                    </a:solidFill>
                  </a:rPr>
                  <a:t>AB</a:t>
                </a:r>
              </a:p>
            </p:txBody>
          </p:sp>
        </p:grpSp>
      </p:grpSp>
      <p:grpSp>
        <p:nvGrpSpPr>
          <p:cNvPr id="62" name="Group 61">
            <a:extLst>
              <a:ext uri="{FF2B5EF4-FFF2-40B4-BE49-F238E27FC236}">
                <a16:creationId xmlns:a16="http://schemas.microsoft.com/office/drawing/2014/main" id="{997EEEC1-3610-6DB9-2EA3-D2B47378DF9E}"/>
              </a:ext>
            </a:extLst>
          </p:cNvPr>
          <p:cNvGrpSpPr/>
          <p:nvPr/>
        </p:nvGrpSpPr>
        <p:grpSpPr>
          <a:xfrm rot="6462042">
            <a:off x="7297264" y="3988347"/>
            <a:ext cx="900000" cy="1572346"/>
            <a:chOff x="5646000" y="1298532"/>
            <a:chExt cx="900000" cy="1540836"/>
          </a:xfrm>
        </p:grpSpPr>
        <p:grpSp>
          <p:nvGrpSpPr>
            <p:cNvPr id="63" name="Group 62">
              <a:extLst>
                <a:ext uri="{FF2B5EF4-FFF2-40B4-BE49-F238E27FC236}">
                  <a16:creationId xmlns:a16="http://schemas.microsoft.com/office/drawing/2014/main" id="{22049FE5-9123-056F-45C4-992DC1D654A1}"/>
                </a:ext>
              </a:extLst>
            </p:cNvPr>
            <p:cNvGrpSpPr/>
            <p:nvPr/>
          </p:nvGrpSpPr>
          <p:grpSpPr>
            <a:xfrm>
              <a:off x="6042000" y="2223011"/>
              <a:ext cx="108000" cy="616357"/>
              <a:chOff x="6042000" y="2025600"/>
              <a:chExt cx="108000" cy="616357"/>
            </a:xfrm>
          </p:grpSpPr>
          <p:sp>
            <p:nvSpPr>
              <p:cNvPr id="67" name="Oval 66">
                <a:extLst>
                  <a:ext uri="{FF2B5EF4-FFF2-40B4-BE49-F238E27FC236}">
                    <a16:creationId xmlns:a16="http://schemas.microsoft.com/office/drawing/2014/main" id="{84F42816-469F-0215-6D98-65BB4F76267B}"/>
                  </a:ext>
                </a:extLst>
              </p:cNvPr>
              <p:cNvSpPr/>
              <p:nvPr/>
            </p:nvSpPr>
            <p:spPr>
              <a:xfrm>
                <a:off x="6042000" y="2533957"/>
                <a:ext cx="108000" cy="108000"/>
              </a:xfrm>
              <a:prstGeom prst="ellipse">
                <a:avLst/>
              </a:prstGeom>
              <a:noFill/>
              <a:ln w="6350">
                <a:solidFill>
                  <a:srgbClr val="D65CC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solidFill>
                    <a:srgbClr val="4285F4"/>
                  </a:solidFill>
                </a:endParaRPr>
              </a:p>
            </p:txBody>
          </p:sp>
          <p:cxnSp>
            <p:nvCxnSpPr>
              <p:cNvPr id="68" name="Straight Connector 67">
                <a:extLst>
                  <a:ext uri="{FF2B5EF4-FFF2-40B4-BE49-F238E27FC236}">
                    <a16:creationId xmlns:a16="http://schemas.microsoft.com/office/drawing/2014/main" id="{1243B878-5CCA-8ACD-FB1B-1E710CF46616}"/>
                  </a:ext>
                </a:extLst>
              </p:cNvPr>
              <p:cNvCxnSpPr>
                <a:cxnSpLocks/>
              </p:cNvCxnSpPr>
              <p:nvPr/>
            </p:nvCxnSpPr>
            <p:spPr>
              <a:xfrm flipV="1">
                <a:off x="6096000" y="2025600"/>
                <a:ext cx="0" cy="508357"/>
              </a:xfrm>
              <a:prstGeom prst="line">
                <a:avLst/>
              </a:prstGeom>
              <a:ln w="6350">
                <a:solidFill>
                  <a:srgbClr val="D65CC5"/>
                </a:solidFill>
                <a:prstDash val="sysDash"/>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292EF085-A008-AF0B-F277-05F07384631B}"/>
                </a:ext>
              </a:extLst>
            </p:cNvPr>
            <p:cNvGrpSpPr/>
            <p:nvPr/>
          </p:nvGrpSpPr>
          <p:grpSpPr>
            <a:xfrm>
              <a:off x="5646000" y="1298532"/>
              <a:ext cx="900000" cy="900000"/>
              <a:chOff x="3352800" y="1676400"/>
              <a:chExt cx="900000" cy="900000"/>
            </a:xfrm>
          </p:grpSpPr>
          <p:sp>
            <p:nvSpPr>
              <p:cNvPr id="65" name="Oval 64">
                <a:extLst>
                  <a:ext uri="{FF2B5EF4-FFF2-40B4-BE49-F238E27FC236}">
                    <a16:creationId xmlns:a16="http://schemas.microsoft.com/office/drawing/2014/main" id="{741CD9B6-2DA2-A3DC-6BD4-F283F0E33ACA}"/>
                  </a:ext>
                </a:extLst>
              </p:cNvPr>
              <p:cNvSpPr/>
              <p:nvPr/>
            </p:nvSpPr>
            <p:spPr>
              <a:xfrm>
                <a:off x="3352800" y="1676400"/>
                <a:ext cx="900000" cy="900000"/>
              </a:xfrm>
              <a:prstGeom prst="ellipse">
                <a:avLst/>
              </a:prstGeom>
              <a:noFill/>
              <a:ln w="6350">
                <a:solidFill>
                  <a:srgbClr val="D65CC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hr-HR" dirty="0"/>
                  <a:t>C</a:t>
                </a:r>
              </a:p>
            </p:txBody>
          </p:sp>
          <p:sp>
            <p:nvSpPr>
              <p:cNvPr id="66" name="TextBox 65">
                <a:extLst>
                  <a:ext uri="{FF2B5EF4-FFF2-40B4-BE49-F238E27FC236}">
                    <a16:creationId xmlns:a16="http://schemas.microsoft.com/office/drawing/2014/main" id="{45B289E4-EF29-E142-87EB-8FF5B1090150}"/>
                  </a:ext>
                </a:extLst>
              </p:cNvPr>
              <p:cNvSpPr txBox="1"/>
              <p:nvPr/>
            </p:nvSpPr>
            <p:spPr>
              <a:xfrm rot="15137958">
                <a:off x="3476955" y="1922254"/>
                <a:ext cx="651689" cy="408292"/>
              </a:xfrm>
              <a:prstGeom prst="rect">
                <a:avLst/>
              </a:prstGeom>
              <a:noFill/>
              <a:ln w="6350">
                <a:noFill/>
                <a:prstDash val="sysDash"/>
              </a:ln>
            </p:spPr>
            <p:txBody>
              <a:bodyPr wrap="square" rtlCol="0">
                <a:spAutoFit/>
              </a:bodyPr>
              <a:lstStyle/>
              <a:p>
                <a:pPr algn="ctr"/>
                <a:r>
                  <a:rPr lang="hr-HR" sz="2000" b="1" dirty="0">
                    <a:solidFill>
                      <a:srgbClr val="D65CC5"/>
                    </a:solidFill>
                  </a:rPr>
                  <a:t>AA</a:t>
                </a:r>
              </a:p>
            </p:txBody>
          </p:sp>
        </p:grpSp>
      </p:grpSp>
      <p:grpSp>
        <p:nvGrpSpPr>
          <p:cNvPr id="71" name="Group 70">
            <a:extLst>
              <a:ext uri="{FF2B5EF4-FFF2-40B4-BE49-F238E27FC236}">
                <a16:creationId xmlns:a16="http://schemas.microsoft.com/office/drawing/2014/main" id="{0C607F95-E524-E095-EE71-7AC52D2CB6D3}"/>
              </a:ext>
            </a:extLst>
          </p:cNvPr>
          <p:cNvGrpSpPr/>
          <p:nvPr/>
        </p:nvGrpSpPr>
        <p:grpSpPr>
          <a:xfrm>
            <a:off x="1181324" y="1821976"/>
            <a:ext cx="2881745" cy="844484"/>
            <a:chOff x="6608075" y="1303028"/>
            <a:chExt cx="2881745" cy="844484"/>
          </a:xfrm>
        </p:grpSpPr>
        <p:sp>
          <p:nvSpPr>
            <p:cNvPr id="72" name="Rectangle: Rounded Corners 71">
              <a:extLst>
                <a:ext uri="{FF2B5EF4-FFF2-40B4-BE49-F238E27FC236}">
                  <a16:creationId xmlns:a16="http://schemas.microsoft.com/office/drawing/2014/main" id="{BD7E1548-FCCB-1BBE-8230-3012A7B68758}"/>
                </a:ext>
              </a:extLst>
            </p:cNvPr>
            <p:cNvSpPr/>
            <p:nvPr/>
          </p:nvSpPr>
          <p:spPr>
            <a:xfrm>
              <a:off x="6608075" y="1303028"/>
              <a:ext cx="2881745" cy="844484"/>
            </a:xfrm>
            <a:prstGeom prst="roundRect">
              <a:avLst/>
            </a:prstGeom>
            <a:noFill/>
            <a:ln w="28575">
              <a:solidFill>
                <a:srgbClr val="FFA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73" name="TextBox 72">
              <a:extLst>
                <a:ext uri="{FF2B5EF4-FFF2-40B4-BE49-F238E27FC236}">
                  <a16:creationId xmlns:a16="http://schemas.microsoft.com/office/drawing/2014/main" id="{B49E8FC7-EEA5-AFD6-3147-C247281727E4}"/>
                </a:ext>
              </a:extLst>
            </p:cNvPr>
            <p:cNvSpPr txBox="1"/>
            <p:nvPr/>
          </p:nvSpPr>
          <p:spPr>
            <a:xfrm>
              <a:off x="6663492" y="1355938"/>
              <a:ext cx="2770909" cy="738664"/>
            </a:xfrm>
            <a:prstGeom prst="rect">
              <a:avLst/>
            </a:prstGeom>
            <a:noFill/>
          </p:spPr>
          <p:txBody>
            <a:bodyPr wrap="square" rtlCol="0">
              <a:spAutoFit/>
            </a:bodyPr>
            <a:lstStyle/>
            <a:p>
              <a:r>
                <a:rPr lang="hr-HR" sz="1400" b="1" dirty="0">
                  <a:solidFill>
                    <a:srgbClr val="FFAB40"/>
                  </a:solidFill>
                </a:rPr>
                <a:t>UPRAVLJAČKO TIJELO</a:t>
              </a:r>
            </a:p>
            <a:p>
              <a:pPr marL="285750" indent="-285750">
                <a:buFont typeface="Wingdings" panose="05000000000000000000" pitchFamily="2" charset="2"/>
                <a:buChar char="§"/>
              </a:pPr>
              <a:r>
                <a:rPr lang="hr-HR" sz="1400" dirty="0">
                  <a:solidFill>
                    <a:srgbClr val="FFAB40"/>
                  </a:solidFill>
                </a:rPr>
                <a:t>Odgovorno za upravljanje i implementaciju Programa</a:t>
              </a:r>
            </a:p>
          </p:txBody>
        </p:sp>
      </p:grpSp>
      <p:grpSp>
        <p:nvGrpSpPr>
          <p:cNvPr id="74" name="Group 73">
            <a:extLst>
              <a:ext uri="{FF2B5EF4-FFF2-40B4-BE49-F238E27FC236}">
                <a16:creationId xmlns:a16="http://schemas.microsoft.com/office/drawing/2014/main" id="{2DD8D088-55C6-3F5C-6ECF-635599C008AA}"/>
              </a:ext>
            </a:extLst>
          </p:cNvPr>
          <p:cNvGrpSpPr/>
          <p:nvPr/>
        </p:nvGrpSpPr>
        <p:grpSpPr>
          <a:xfrm>
            <a:off x="382277" y="3315060"/>
            <a:ext cx="2681219" cy="1237182"/>
            <a:chOff x="6608075" y="1303028"/>
            <a:chExt cx="2881745" cy="844484"/>
          </a:xfrm>
        </p:grpSpPr>
        <p:sp>
          <p:nvSpPr>
            <p:cNvPr id="75" name="Rectangle: Rounded Corners 74">
              <a:extLst>
                <a:ext uri="{FF2B5EF4-FFF2-40B4-BE49-F238E27FC236}">
                  <a16:creationId xmlns:a16="http://schemas.microsoft.com/office/drawing/2014/main" id="{46EA3C31-1969-84B0-24BB-ED68FFFE13B4}"/>
                </a:ext>
              </a:extLst>
            </p:cNvPr>
            <p:cNvSpPr/>
            <p:nvPr/>
          </p:nvSpPr>
          <p:spPr>
            <a:xfrm>
              <a:off x="6608075" y="1303028"/>
              <a:ext cx="2881745" cy="844484"/>
            </a:xfrm>
            <a:prstGeom prst="roundRect">
              <a:avLst/>
            </a:prstGeom>
            <a:noFill/>
            <a:ln w="28575">
              <a:solidFill>
                <a:srgbClr val="00D8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76" name="TextBox 75">
              <a:extLst>
                <a:ext uri="{FF2B5EF4-FFF2-40B4-BE49-F238E27FC236}">
                  <a16:creationId xmlns:a16="http://schemas.microsoft.com/office/drawing/2014/main" id="{D6470E80-23F5-C480-4BD2-7CD15CAF1709}"/>
                </a:ext>
              </a:extLst>
            </p:cNvPr>
            <p:cNvSpPr txBox="1"/>
            <p:nvPr/>
          </p:nvSpPr>
          <p:spPr>
            <a:xfrm>
              <a:off x="6663492" y="1355938"/>
              <a:ext cx="2770909" cy="746712"/>
            </a:xfrm>
            <a:prstGeom prst="rect">
              <a:avLst/>
            </a:prstGeom>
            <a:noFill/>
            <a:ln w="28575">
              <a:noFill/>
            </a:ln>
          </p:spPr>
          <p:txBody>
            <a:bodyPr wrap="square" rtlCol="0">
              <a:spAutoFit/>
            </a:bodyPr>
            <a:lstStyle/>
            <a:p>
              <a:r>
                <a:rPr lang="hr-HR" sz="1400" b="1" dirty="0">
                  <a:solidFill>
                    <a:srgbClr val="00D897"/>
                  </a:solidFill>
                </a:rPr>
                <a:t>ZAJEDNIČKO TAJNIŠTVO</a:t>
              </a:r>
            </a:p>
            <a:p>
              <a:pPr marL="285750" indent="-285750">
                <a:buFont typeface="Wingdings" panose="05000000000000000000" pitchFamily="2" charset="2"/>
                <a:buChar char="§"/>
              </a:pPr>
              <a:r>
                <a:rPr lang="hr-HR" sz="1400" dirty="0">
                  <a:solidFill>
                    <a:srgbClr val="00D897"/>
                  </a:solidFill>
                </a:rPr>
                <a:t>potpora projektnim partnerima u implementaciji projekata</a:t>
              </a:r>
            </a:p>
            <a:p>
              <a:pPr marL="285750" indent="-285750">
                <a:buFont typeface="Wingdings" panose="05000000000000000000" pitchFamily="2" charset="2"/>
                <a:buChar char="§"/>
              </a:pPr>
              <a:r>
                <a:rPr lang="hr-HR" sz="1400" dirty="0">
                  <a:solidFill>
                    <a:srgbClr val="00D897"/>
                  </a:solidFill>
                </a:rPr>
                <a:t>monitoring</a:t>
              </a:r>
            </a:p>
          </p:txBody>
        </p:sp>
      </p:grpSp>
      <p:grpSp>
        <p:nvGrpSpPr>
          <p:cNvPr id="78" name="Group 77">
            <a:extLst>
              <a:ext uri="{FF2B5EF4-FFF2-40B4-BE49-F238E27FC236}">
                <a16:creationId xmlns:a16="http://schemas.microsoft.com/office/drawing/2014/main" id="{D0C3BD76-7A65-0A17-4628-D1D42F87EE2E}"/>
              </a:ext>
            </a:extLst>
          </p:cNvPr>
          <p:cNvGrpSpPr/>
          <p:nvPr/>
        </p:nvGrpSpPr>
        <p:grpSpPr>
          <a:xfrm>
            <a:off x="931647" y="4987633"/>
            <a:ext cx="2881745" cy="1306427"/>
            <a:chOff x="6608075" y="1303028"/>
            <a:chExt cx="2881745" cy="844484"/>
          </a:xfrm>
        </p:grpSpPr>
        <p:sp>
          <p:nvSpPr>
            <p:cNvPr id="79" name="Rectangle: Rounded Corners 78">
              <a:extLst>
                <a:ext uri="{FF2B5EF4-FFF2-40B4-BE49-F238E27FC236}">
                  <a16:creationId xmlns:a16="http://schemas.microsoft.com/office/drawing/2014/main" id="{74040DFF-9C56-55C4-E4A5-2B72D15640A9}"/>
                </a:ext>
              </a:extLst>
            </p:cNvPr>
            <p:cNvSpPr/>
            <p:nvPr/>
          </p:nvSpPr>
          <p:spPr>
            <a:xfrm>
              <a:off x="6608075" y="1303028"/>
              <a:ext cx="2881745" cy="844484"/>
            </a:xfrm>
            <a:prstGeom prst="roundRect">
              <a:avLst/>
            </a:prstGeom>
            <a:noFill/>
            <a:ln w="28575">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80" name="TextBox 79">
              <a:extLst>
                <a:ext uri="{FF2B5EF4-FFF2-40B4-BE49-F238E27FC236}">
                  <a16:creationId xmlns:a16="http://schemas.microsoft.com/office/drawing/2014/main" id="{3B37357D-7331-9096-6C0A-648BA62BE3BF}"/>
                </a:ext>
              </a:extLst>
            </p:cNvPr>
            <p:cNvSpPr txBox="1"/>
            <p:nvPr/>
          </p:nvSpPr>
          <p:spPr>
            <a:xfrm>
              <a:off x="6663492" y="1355938"/>
              <a:ext cx="2770909" cy="756006"/>
            </a:xfrm>
            <a:prstGeom prst="rect">
              <a:avLst/>
            </a:prstGeom>
            <a:noFill/>
            <a:ln>
              <a:noFill/>
            </a:ln>
          </p:spPr>
          <p:txBody>
            <a:bodyPr wrap="square" rtlCol="0">
              <a:spAutoFit/>
            </a:bodyPr>
            <a:lstStyle/>
            <a:p>
              <a:r>
                <a:rPr lang="hr-HR" sz="1400" b="1" dirty="0">
                  <a:solidFill>
                    <a:srgbClr val="666666"/>
                  </a:solidFill>
                </a:rPr>
                <a:t>NACIONALNI KONTROLORI</a:t>
              </a:r>
            </a:p>
            <a:p>
              <a:pPr marL="285750" indent="-285750">
                <a:buFont typeface="Wingdings" panose="05000000000000000000" pitchFamily="2" charset="2"/>
                <a:buChar char="§"/>
              </a:pPr>
              <a:r>
                <a:rPr lang="hr-HR" sz="1400" dirty="0">
                  <a:solidFill>
                    <a:srgbClr val="666666"/>
                  </a:solidFill>
                </a:rPr>
                <a:t>verifikacija i kontrola projektnih troškova</a:t>
              </a:r>
            </a:p>
            <a:p>
              <a:pPr marL="285750" indent="-285750">
                <a:buFont typeface="Wingdings" panose="05000000000000000000" pitchFamily="2" charset="2"/>
                <a:buChar char="§"/>
              </a:pPr>
              <a:r>
                <a:rPr lang="hr-HR" sz="1400" dirty="0">
                  <a:solidFill>
                    <a:srgbClr val="666666"/>
                  </a:solidFill>
                </a:rPr>
                <a:t>certificiranje projektnih troškova na razini partnera</a:t>
              </a:r>
            </a:p>
          </p:txBody>
        </p:sp>
      </p:grpSp>
      <p:grpSp>
        <p:nvGrpSpPr>
          <p:cNvPr id="81" name="Group 80">
            <a:extLst>
              <a:ext uri="{FF2B5EF4-FFF2-40B4-BE49-F238E27FC236}">
                <a16:creationId xmlns:a16="http://schemas.microsoft.com/office/drawing/2014/main" id="{6733BA65-8F45-293B-3243-29DD84CE6AB9}"/>
              </a:ext>
            </a:extLst>
          </p:cNvPr>
          <p:cNvGrpSpPr/>
          <p:nvPr/>
        </p:nvGrpSpPr>
        <p:grpSpPr>
          <a:xfrm>
            <a:off x="8734153" y="2537142"/>
            <a:ext cx="2881745" cy="844484"/>
            <a:chOff x="6608075" y="1303028"/>
            <a:chExt cx="2881745" cy="844484"/>
          </a:xfrm>
        </p:grpSpPr>
        <p:sp>
          <p:nvSpPr>
            <p:cNvPr id="82" name="Rectangle: Rounded Corners 81">
              <a:extLst>
                <a:ext uri="{FF2B5EF4-FFF2-40B4-BE49-F238E27FC236}">
                  <a16:creationId xmlns:a16="http://schemas.microsoft.com/office/drawing/2014/main" id="{A22E1C97-9B07-955B-8932-3E24D84A6D77}"/>
                </a:ext>
              </a:extLst>
            </p:cNvPr>
            <p:cNvSpPr/>
            <p:nvPr/>
          </p:nvSpPr>
          <p:spPr>
            <a:xfrm>
              <a:off x="6608075" y="1303028"/>
              <a:ext cx="2881745" cy="844484"/>
            </a:xfrm>
            <a:prstGeom prst="roundRect">
              <a:avLst/>
            </a:prstGeom>
            <a:noFill/>
            <a:ln>
              <a:solidFill>
                <a:srgbClr val="F0506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83" name="TextBox 82">
              <a:extLst>
                <a:ext uri="{FF2B5EF4-FFF2-40B4-BE49-F238E27FC236}">
                  <a16:creationId xmlns:a16="http://schemas.microsoft.com/office/drawing/2014/main" id="{E47AB183-6C69-5A68-2269-294FC68EC944}"/>
                </a:ext>
              </a:extLst>
            </p:cNvPr>
            <p:cNvSpPr txBox="1"/>
            <p:nvPr/>
          </p:nvSpPr>
          <p:spPr>
            <a:xfrm>
              <a:off x="6663492" y="1355938"/>
              <a:ext cx="2770909" cy="523220"/>
            </a:xfrm>
            <a:prstGeom prst="rect">
              <a:avLst/>
            </a:prstGeom>
            <a:noFill/>
            <a:ln>
              <a:noFill/>
              <a:prstDash val="sysDash"/>
            </a:ln>
          </p:spPr>
          <p:txBody>
            <a:bodyPr wrap="square" rtlCol="0">
              <a:spAutoFit/>
            </a:bodyPr>
            <a:lstStyle/>
            <a:p>
              <a:r>
                <a:rPr lang="hr-HR" sz="1400" b="1" dirty="0">
                  <a:solidFill>
                    <a:srgbClr val="F0506E"/>
                  </a:solidFill>
                </a:rPr>
                <a:t>RAČUNOVODSTVENO TIJELO</a:t>
              </a:r>
            </a:p>
            <a:p>
              <a:pPr marL="285750" indent="-285750">
                <a:buFont typeface="Wingdings" panose="05000000000000000000" pitchFamily="2" charset="2"/>
                <a:buChar char="§"/>
              </a:pPr>
              <a:r>
                <a:rPr lang="hr-HR" sz="1400" dirty="0">
                  <a:solidFill>
                    <a:srgbClr val="F0506E"/>
                  </a:solidFill>
                </a:rPr>
                <a:t>isplata sredstava LP-u</a:t>
              </a:r>
            </a:p>
          </p:txBody>
        </p:sp>
      </p:grpSp>
      <p:grpSp>
        <p:nvGrpSpPr>
          <p:cNvPr id="84" name="Group 83">
            <a:extLst>
              <a:ext uri="{FF2B5EF4-FFF2-40B4-BE49-F238E27FC236}">
                <a16:creationId xmlns:a16="http://schemas.microsoft.com/office/drawing/2014/main" id="{636B3BDE-EC57-DD26-A9CD-504AF05D59AF}"/>
              </a:ext>
            </a:extLst>
          </p:cNvPr>
          <p:cNvGrpSpPr/>
          <p:nvPr/>
        </p:nvGrpSpPr>
        <p:grpSpPr>
          <a:xfrm>
            <a:off x="8586154" y="4509673"/>
            <a:ext cx="2881745" cy="1106744"/>
            <a:chOff x="6608075" y="1303028"/>
            <a:chExt cx="2881745" cy="844484"/>
          </a:xfrm>
        </p:grpSpPr>
        <p:sp>
          <p:nvSpPr>
            <p:cNvPr id="85" name="Rectangle: Rounded Corners 84">
              <a:extLst>
                <a:ext uri="{FF2B5EF4-FFF2-40B4-BE49-F238E27FC236}">
                  <a16:creationId xmlns:a16="http://schemas.microsoft.com/office/drawing/2014/main" id="{48147CA4-B5DB-94B3-061C-D9229F0BC5E2}"/>
                </a:ext>
              </a:extLst>
            </p:cNvPr>
            <p:cNvSpPr/>
            <p:nvPr/>
          </p:nvSpPr>
          <p:spPr>
            <a:xfrm>
              <a:off x="6608075" y="1303028"/>
              <a:ext cx="2881745" cy="844484"/>
            </a:xfrm>
            <a:prstGeom prst="roundRect">
              <a:avLst/>
            </a:prstGeom>
            <a:noFill/>
            <a:ln>
              <a:solidFill>
                <a:srgbClr val="D65CC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86" name="TextBox 85">
              <a:extLst>
                <a:ext uri="{FF2B5EF4-FFF2-40B4-BE49-F238E27FC236}">
                  <a16:creationId xmlns:a16="http://schemas.microsoft.com/office/drawing/2014/main" id="{8012829E-9B04-3DC3-EEA3-3974EC3B9388}"/>
                </a:ext>
              </a:extLst>
            </p:cNvPr>
            <p:cNvSpPr txBox="1"/>
            <p:nvPr/>
          </p:nvSpPr>
          <p:spPr>
            <a:xfrm>
              <a:off x="6663492" y="1355938"/>
              <a:ext cx="2770909" cy="728017"/>
            </a:xfrm>
            <a:prstGeom prst="rect">
              <a:avLst/>
            </a:prstGeom>
            <a:noFill/>
            <a:ln>
              <a:noFill/>
              <a:prstDash val="sysDash"/>
            </a:ln>
          </p:spPr>
          <p:txBody>
            <a:bodyPr wrap="square" rtlCol="0">
              <a:spAutoFit/>
            </a:bodyPr>
            <a:lstStyle/>
            <a:p>
              <a:r>
                <a:rPr lang="hr-HR" sz="1400" b="1" dirty="0">
                  <a:solidFill>
                    <a:srgbClr val="D65CC5"/>
                  </a:solidFill>
                </a:rPr>
                <a:t>TIJELO ZA REVIZIJU I GRUPA REVIZORA</a:t>
              </a:r>
            </a:p>
            <a:p>
              <a:pPr marL="285750" indent="-285750">
                <a:buFont typeface="Wingdings" panose="05000000000000000000" pitchFamily="2" charset="2"/>
                <a:buChar char="§"/>
              </a:pPr>
              <a:r>
                <a:rPr lang="pl-PL" sz="1400" dirty="0">
                  <a:solidFill>
                    <a:srgbClr val="D65CC5"/>
                  </a:solidFill>
                </a:rPr>
                <a:t>revizija projekata na razini partnerskih organizacija</a:t>
              </a:r>
            </a:p>
          </p:txBody>
        </p:sp>
      </p:grpSp>
    </p:spTree>
    <p:extLst>
      <p:ext uri="{BB962C8B-B14F-4D97-AF65-F5344CB8AC3E}">
        <p14:creationId xmlns:p14="http://schemas.microsoft.com/office/powerpoint/2010/main" val="2972591642"/>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35F488-D11C-6CAC-8706-13716622DA8B}"/>
              </a:ext>
            </a:extLst>
          </p:cNvPr>
          <p:cNvSpPr>
            <a:spLocks noGrp="1"/>
          </p:cNvSpPr>
          <p:nvPr>
            <p:ph type="title"/>
          </p:nvPr>
        </p:nvSpPr>
        <p:spPr>
          <a:xfrm>
            <a:off x="5543550" y="315845"/>
            <a:ext cx="6199271" cy="568325"/>
          </a:xfrm>
          <a:solidFill>
            <a:schemeClr val="accent1">
              <a:lumMod val="75000"/>
            </a:schemeClr>
          </a:solidFill>
        </p:spPr>
        <p:txBody>
          <a:bodyPr>
            <a:noAutofit/>
          </a:bodyPr>
          <a:lstStyle/>
          <a:p>
            <a:pPr algn="r"/>
            <a:r>
              <a:rPr lang="hr-HR" sz="3600" b="1" dirty="0">
                <a:solidFill>
                  <a:schemeClr val="bg1"/>
                </a:solidFill>
                <a:latin typeface="+mn-lt"/>
              </a:rPr>
              <a:t>PROVEDBA PROJEKATA</a:t>
            </a:r>
            <a:endParaRPr lang="en-US" sz="3600" b="1" dirty="0">
              <a:solidFill>
                <a:schemeClr val="bg1"/>
              </a:solidFill>
              <a:latin typeface="+mn-lt"/>
            </a:endParaRPr>
          </a:p>
        </p:txBody>
      </p:sp>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6" name="TextBox 5">
            <a:extLst>
              <a:ext uri="{FF2B5EF4-FFF2-40B4-BE49-F238E27FC236}">
                <a16:creationId xmlns:a16="http://schemas.microsoft.com/office/drawing/2014/main" id="{B01B0788-0411-EF4A-D3F6-A1F9E908C1B5}"/>
              </a:ext>
            </a:extLst>
          </p:cNvPr>
          <p:cNvSpPr txBox="1"/>
          <p:nvPr/>
        </p:nvSpPr>
        <p:spPr>
          <a:xfrm>
            <a:off x="449179" y="3039979"/>
            <a:ext cx="4668253" cy="2585323"/>
          </a:xfrm>
          <a:prstGeom prst="rect">
            <a:avLst/>
          </a:prstGeom>
          <a:solidFill>
            <a:schemeClr val="accent4">
              <a:lumMod val="60000"/>
              <a:lumOff val="40000"/>
            </a:schemeClr>
          </a:solidFill>
        </p:spPr>
        <p:txBody>
          <a:bodyPr wrap="square" rtlCol="0">
            <a:spAutoFit/>
          </a:bodyPr>
          <a:lstStyle/>
          <a:p>
            <a:r>
              <a:rPr lang="hr-HR" sz="2400" b="1" dirty="0">
                <a:solidFill>
                  <a:schemeClr val="accent1">
                    <a:lumMod val="75000"/>
                  </a:schemeClr>
                </a:solidFill>
              </a:rPr>
              <a:t>OSNOVA:</a:t>
            </a:r>
          </a:p>
          <a:p>
            <a:pPr marL="285750" indent="-285750">
              <a:buFont typeface="Arial" panose="020B0604020202020204" pitchFamily="34" charset="0"/>
              <a:buChar char="•"/>
            </a:pPr>
            <a:r>
              <a:rPr lang="hr-HR" sz="2400" b="1" dirty="0">
                <a:solidFill>
                  <a:schemeClr val="accent1">
                    <a:lumMod val="75000"/>
                  </a:schemeClr>
                </a:solidFill>
              </a:rPr>
              <a:t>Ugovor o sufinanciranju (međunarodni ugovor)/ </a:t>
            </a:r>
            <a:r>
              <a:rPr lang="hr-HR" sz="2400" b="1" dirty="0" err="1">
                <a:solidFill>
                  <a:schemeClr val="accent1">
                    <a:lumMod val="75000"/>
                  </a:schemeClr>
                </a:solidFill>
              </a:rPr>
              <a:t>Subsidy</a:t>
            </a:r>
            <a:r>
              <a:rPr lang="hr-HR" sz="2400" b="1" dirty="0">
                <a:solidFill>
                  <a:schemeClr val="accent1">
                    <a:lumMod val="75000"/>
                  </a:schemeClr>
                </a:solidFill>
              </a:rPr>
              <a:t> </a:t>
            </a:r>
            <a:r>
              <a:rPr lang="hr-HR" sz="2400" b="1" dirty="0" err="1">
                <a:solidFill>
                  <a:schemeClr val="accent1">
                    <a:lumMod val="75000"/>
                  </a:schemeClr>
                </a:solidFill>
              </a:rPr>
              <a:t>contract</a:t>
            </a:r>
            <a:endParaRPr lang="hr-HR" sz="2400" b="1" dirty="0">
              <a:solidFill>
                <a:schemeClr val="accent1">
                  <a:lumMod val="75000"/>
                </a:schemeClr>
              </a:solidFill>
            </a:endParaRPr>
          </a:p>
          <a:p>
            <a:pPr marL="285750" indent="-285750">
              <a:buFont typeface="Arial" panose="020B0604020202020204" pitchFamily="34" charset="0"/>
              <a:buChar char="•"/>
            </a:pPr>
            <a:r>
              <a:rPr lang="hr-HR" sz="2400" b="1" dirty="0">
                <a:solidFill>
                  <a:schemeClr val="accent1">
                    <a:lumMod val="75000"/>
                  </a:schemeClr>
                </a:solidFill>
              </a:rPr>
              <a:t>Partnerski sporazum/</a:t>
            </a:r>
            <a:r>
              <a:rPr lang="hr-HR" sz="2400" b="1" dirty="0" err="1">
                <a:solidFill>
                  <a:schemeClr val="accent1">
                    <a:lumMod val="75000"/>
                  </a:schemeClr>
                </a:solidFill>
              </a:rPr>
              <a:t>Partnership</a:t>
            </a:r>
            <a:r>
              <a:rPr lang="hr-HR" sz="2400" b="1" dirty="0">
                <a:solidFill>
                  <a:schemeClr val="accent1">
                    <a:lumMod val="75000"/>
                  </a:schemeClr>
                </a:solidFill>
              </a:rPr>
              <a:t> </a:t>
            </a:r>
            <a:r>
              <a:rPr lang="hr-HR" sz="2400" b="1" dirty="0" err="1">
                <a:solidFill>
                  <a:schemeClr val="accent1">
                    <a:lumMod val="75000"/>
                  </a:schemeClr>
                </a:solidFill>
              </a:rPr>
              <a:t>Agreement</a:t>
            </a:r>
            <a:endParaRPr lang="hr-HR" sz="2400" b="1" dirty="0">
              <a:solidFill>
                <a:schemeClr val="accent1">
                  <a:lumMod val="75000"/>
                </a:schemeClr>
              </a:solidFill>
            </a:endParaRPr>
          </a:p>
          <a:p>
            <a:endParaRPr lang="hr-HR" b="1" dirty="0">
              <a:solidFill>
                <a:schemeClr val="accent1">
                  <a:lumMod val="75000"/>
                </a:schemeClr>
              </a:solidFill>
            </a:endParaRPr>
          </a:p>
        </p:txBody>
      </p:sp>
      <p:sp>
        <p:nvSpPr>
          <p:cNvPr id="8" name="Subtitle 2">
            <a:extLst>
              <a:ext uri="{FF2B5EF4-FFF2-40B4-BE49-F238E27FC236}">
                <a16:creationId xmlns:a16="http://schemas.microsoft.com/office/drawing/2014/main" id="{126F7165-4960-CBEB-5430-16711F0C95E9}"/>
              </a:ext>
            </a:extLst>
          </p:cNvPr>
          <p:cNvSpPr txBox="1">
            <a:spLocks/>
          </p:cNvSpPr>
          <p:nvPr/>
        </p:nvSpPr>
        <p:spPr>
          <a:xfrm>
            <a:off x="5419725" y="1557570"/>
            <a:ext cx="6323096" cy="4067732"/>
          </a:xfrm>
          <a:prstGeom prst="rect">
            <a:avLst/>
          </a:prstGeom>
          <a:ln>
            <a:solidFill>
              <a:schemeClr val="accent4">
                <a:lumMod val="60000"/>
                <a:lumOff val="40000"/>
              </a:schemeClr>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hr-HR" sz="2000" dirty="0"/>
              <a:t>Dokumenti i korisni alati za provedbu dostupni su na programskoj web stranici:</a:t>
            </a:r>
          </a:p>
          <a:p>
            <a:pPr marL="0" indent="0" algn="ctr">
              <a:buNone/>
            </a:pPr>
            <a:r>
              <a:rPr lang="hr-HR" sz="2000" dirty="0">
                <a:hlinkClick r:id="rId4"/>
              </a:rPr>
              <a:t>https://interreg-hr-ba-me.eu/documents/implementation/</a:t>
            </a:r>
            <a:endParaRPr lang="hr-HR" sz="2000" dirty="0"/>
          </a:p>
          <a:p>
            <a:pPr algn="just">
              <a:buFont typeface="Wingdings" panose="05000000000000000000" pitchFamily="2" charset="2"/>
              <a:buChar char="§"/>
            </a:pPr>
            <a:r>
              <a:rPr lang="hr-HR" sz="2000" dirty="0"/>
              <a:t>Implementacijski priručnik / Project </a:t>
            </a:r>
            <a:r>
              <a:rPr lang="hr-HR" sz="2000" dirty="0" err="1"/>
              <a:t>Implementation</a:t>
            </a:r>
            <a:r>
              <a:rPr lang="hr-HR" sz="2000" dirty="0"/>
              <a:t> Manual (PIM) + Aneksi (Opći obrasci, Obrasci za jednostavni i otvoreni postupak nabave, vidljivost)</a:t>
            </a:r>
          </a:p>
          <a:p>
            <a:pPr algn="just">
              <a:buFont typeface="Wingdings" panose="05000000000000000000" pitchFamily="2" charset="2"/>
              <a:buChar char="§"/>
            </a:pPr>
            <a:r>
              <a:rPr lang="hr-HR" sz="2000" dirty="0"/>
              <a:t>Instrukcije za izvještavanje za HR korisnike + Aneksi</a:t>
            </a:r>
          </a:p>
          <a:p>
            <a:pPr>
              <a:buFont typeface="Wingdings" panose="05000000000000000000" pitchFamily="2" charset="2"/>
              <a:buChar char="§"/>
            </a:pPr>
            <a:r>
              <a:rPr lang="hr-HR" sz="2000" dirty="0"/>
              <a:t>Pravila javne nabave za BA i ME korisnike, te HR </a:t>
            </a:r>
            <a:r>
              <a:rPr lang="hr-HR" sz="2000" dirty="0" err="1"/>
              <a:t>neobveznike</a:t>
            </a:r>
            <a:r>
              <a:rPr lang="hr-HR" sz="2000" dirty="0"/>
              <a:t> ZJN-a</a:t>
            </a:r>
          </a:p>
          <a:p>
            <a:pPr>
              <a:buFont typeface="Wingdings" panose="05000000000000000000" pitchFamily="2" charset="2"/>
              <a:buChar char="§"/>
            </a:pPr>
            <a:r>
              <a:rPr lang="hr-HR" sz="2000" dirty="0"/>
              <a:t>Interreg brand design manual</a:t>
            </a:r>
          </a:p>
          <a:p>
            <a:pPr>
              <a:buFont typeface="Wingdings" panose="05000000000000000000" pitchFamily="2" charset="2"/>
              <a:buChar char="§"/>
            </a:pPr>
            <a:r>
              <a:rPr lang="hr-HR" sz="2000" dirty="0"/>
              <a:t>JEMS korisnički priručnik</a:t>
            </a:r>
          </a:p>
        </p:txBody>
      </p:sp>
    </p:spTree>
    <p:extLst>
      <p:ext uri="{BB962C8B-B14F-4D97-AF65-F5344CB8AC3E}">
        <p14:creationId xmlns:p14="http://schemas.microsoft.com/office/powerpoint/2010/main" val="3752289291"/>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35F488-D11C-6CAC-8706-13716622DA8B}"/>
              </a:ext>
            </a:extLst>
          </p:cNvPr>
          <p:cNvSpPr>
            <a:spLocks noGrp="1"/>
          </p:cNvSpPr>
          <p:nvPr>
            <p:ph type="title"/>
          </p:nvPr>
        </p:nvSpPr>
        <p:spPr>
          <a:xfrm>
            <a:off x="5419725" y="315845"/>
            <a:ext cx="6323096" cy="568325"/>
          </a:xfrm>
          <a:solidFill>
            <a:schemeClr val="accent1">
              <a:lumMod val="75000"/>
            </a:schemeClr>
          </a:solidFill>
        </p:spPr>
        <p:txBody>
          <a:bodyPr>
            <a:noAutofit/>
          </a:bodyPr>
          <a:lstStyle/>
          <a:p>
            <a:pPr algn="r"/>
            <a:r>
              <a:rPr lang="hr-HR" sz="3600" b="1" dirty="0">
                <a:solidFill>
                  <a:schemeClr val="bg1"/>
                </a:solidFill>
                <a:latin typeface="+mn-lt"/>
              </a:rPr>
              <a:t>PROVEDBA PROJEKATA</a:t>
            </a:r>
            <a:endParaRPr lang="en-US" sz="3600" b="1" dirty="0">
              <a:solidFill>
                <a:schemeClr val="bg1"/>
              </a:solidFill>
              <a:latin typeface="+mn-lt"/>
            </a:endParaRPr>
          </a:p>
        </p:txBody>
      </p:sp>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grpSp>
        <p:nvGrpSpPr>
          <p:cNvPr id="2" name="Group 1">
            <a:extLst>
              <a:ext uri="{FF2B5EF4-FFF2-40B4-BE49-F238E27FC236}">
                <a16:creationId xmlns:a16="http://schemas.microsoft.com/office/drawing/2014/main" id="{DE8611C8-226B-FA36-7169-FA63D843BFAC}"/>
              </a:ext>
            </a:extLst>
          </p:cNvPr>
          <p:cNvGrpSpPr/>
          <p:nvPr/>
        </p:nvGrpSpPr>
        <p:grpSpPr>
          <a:xfrm>
            <a:off x="6532436" y="1200150"/>
            <a:ext cx="5107113" cy="5153025"/>
            <a:chOff x="1412214" y="795515"/>
            <a:chExt cx="3386173" cy="5306135"/>
          </a:xfrm>
        </p:grpSpPr>
        <p:sp>
          <p:nvSpPr>
            <p:cNvPr id="3" name="Freeform 4">
              <a:extLst>
                <a:ext uri="{FF2B5EF4-FFF2-40B4-BE49-F238E27FC236}">
                  <a16:creationId xmlns:a16="http://schemas.microsoft.com/office/drawing/2014/main" id="{33A0F122-2318-904D-8AAF-2B2233DB5B24}"/>
                </a:ext>
              </a:extLst>
            </p:cNvPr>
            <p:cNvSpPr/>
            <p:nvPr/>
          </p:nvSpPr>
          <p:spPr>
            <a:xfrm>
              <a:off x="1412214" y="795515"/>
              <a:ext cx="3386173" cy="1346809"/>
            </a:xfrm>
            <a:custGeom>
              <a:avLst/>
              <a:gdLst>
                <a:gd name="connsiteX0" fmla="*/ 0 w 2226267"/>
                <a:gd name="connsiteY0" fmla="*/ 0 h 957674"/>
                <a:gd name="connsiteX1" fmla="*/ 2226267 w 2226267"/>
                <a:gd name="connsiteY1" fmla="*/ 0 h 957674"/>
                <a:gd name="connsiteX2" fmla="*/ 2226267 w 2226267"/>
                <a:gd name="connsiteY2" fmla="*/ 957674 h 957674"/>
                <a:gd name="connsiteX3" fmla="*/ 0 w 2226267"/>
                <a:gd name="connsiteY3" fmla="*/ 957674 h 957674"/>
                <a:gd name="connsiteX4" fmla="*/ 0 w 2226267"/>
                <a:gd name="connsiteY4" fmla="*/ 0 h 957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6267" h="957674">
                  <a:moveTo>
                    <a:pt x="0" y="0"/>
                  </a:moveTo>
                  <a:lnTo>
                    <a:pt x="2226267" y="0"/>
                  </a:lnTo>
                  <a:lnTo>
                    <a:pt x="2226267" y="957674"/>
                  </a:lnTo>
                  <a:lnTo>
                    <a:pt x="0" y="957674"/>
                  </a:lnTo>
                  <a:lnTo>
                    <a:pt x="0" y="0"/>
                  </a:lnTo>
                  <a:close/>
                </a:path>
              </a:pathLst>
            </a:cu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56203" tIns="78232" rIns="78231" bIns="78232" numCol="1" spcCol="1270" anchor="ctr" anchorCtr="0">
              <a:noAutofit/>
            </a:bodyPr>
            <a:lstStyle/>
            <a:p>
              <a:pPr lvl="0" algn="ctr" defTabSz="466725">
                <a:lnSpc>
                  <a:spcPct val="90000"/>
                </a:lnSpc>
                <a:spcBef>
                  <a:spcPct val="0"/>
                </a:spcBef>
                <a:spcAft>
                  <a:spcPct val="35000"/>
                </a:spcAft>
              </a:pPr>
              <a:r>
                <a:rPr lang="hr-HR" kern="1200" dirty="0"/>
                <a:t>Pravno obvezujući dokument kojim su postavljeni uvjeti za dodjelu sredstava te definirana prava i obaveze LP i MA</a:t>
              </a:r>
              <a:endParaRPr lang="en-US" kern="1200" dirty="0"/>
            </a:p>
          </p:txBody>
        </p:sp>
        <p:sp>
          <p:nvSpPr>
            <p:cNvPr id="7" name="Freeform 5">
              <a:extLst>
                <a:ext uri="{FF2B5EF4-FFF2-40B4-BE49-F238E27FC236}">
                  <a16:creationId xmlns:a16="http://schemas.microsoft.com/office/drawing/2014/main" id="{4E532645-DC87-A2FC-8EC9-52B02D47CF27}"/>
                </a:ext>
              </a:extLst>
            </p:cNvPr>
            <p:cNvSpPr/>
            <p:nvPr/>
          </p:nvSpPr>
          <p:spPr>
            <a:xfrm>
              <a:off x="1412214" y="2734246"/>
              <a:ext cx="3386173" cy="1331994"/>
            </a:xfrm>
            <a:custGeom>
              <a:avLst/>
              <a:gdLst>
                <a:gd name="connsiteX0" fmla="*/ 0 w 2276071"/>
                <a:gd name="connsiteY0" fmla="*/ 0 h 713074"/>
                <a:gd name="connsiteX1" fmla="*/ 2276071 w 2276071"/>
                <a:gd name="connsiteY1" fmla="*/ 0 h 713074"/>
                <a:gd name="connsiteX2" fmla="*/ 2276071 w 2276071"/>
                <a:gd name="connsiteY2" fmla="*/ 713074 h 713074"/>
                <a:gd name="connsiteX3" fmla="*/ 0 w 2276071"/>
                <a:gd name="connsiteY3" fmla="*/ 713074 h 713074"/>
                <a:gd name="connsiteX4" fmla="*/ 0 w 2276071"/>
                <a:gd name="connsiteY4" fmla="*/ 0 h 713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071" h="713074">
                  <a:moveTo>
                    <a:pt x="0" y="0"/>
                  </a:moveTo>
                  <a:lnTo>
                    <a:pt x="2276071" y="0"/>
                  </a:lnTo>
                  <a:lnTo>
                    <a:pt x="2276071" y="713074"/>
                  </a:lnTo>
                  <a:lnTo>
                    <a:pt x="0" y="713074"/>
                  </a:lnTo>
                  <a:lnTo>
                    <a:pt x="0" y="0"/>
                  </a:lnTo>
                  <a:close/>
                </a:path>
              </a:pathLst>
            </a:cu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64171" tIns="78232" rIns="78232" bIns="78232" numCol="1" spcCol="1270" anchor="ctr" anchorCtr="0">
              <a:noAutofit/>
            </a:bodyPr>
            <a:lstStyle/>
            <a:p>
              <a:pPr lvl="0" algn="ctr" defTabSz="466725">
                <a:lnSpc>
                  <a:spcPct val="90000"/>
                </a:lnSpc>
                <a:spcBef>
                  <a:spcPct val="0"/>
                </a:spcBef>
                <a:spcAft>
                  <a:spcPct val="35000"/>
                </a:spcAft>
              </a:pPr>
              <a:r>
                <a:rPr lang="hr-HR" kern="1200" dirty="0"/>
                <a:t>Po potpisivanju ugovora, </a:t>
              </a:r>
              <a:r>
                <a:rPr lang="hr-HR" b="1" kern="1200" dirty="0"/>
                <a:t>LP preuzima isključivu odgovornost za koordinaciju implementacije</a:t>
              </a:r>
              <a:r>
                <a:rPr lang="hr-HR" kern="1200" dirty="0"/>
                <a:t> cjelokupnog projekta</a:t>
              </a:r>
              <a:endParaRPr lang="en-US" kern="1200" dirty="0"/>
            </a:p>
          </p:txBody>
        </p:sp>
        <p:sp>
          <p:nvSpPr>
            <p:cNvPr id="10" name="Freeform 7">
              <a:extLst>
                <a:ext uri="{FF2B5EF4-FFF2-40B4-BE49-F238E27FC236}">
                  <a16:creationId xmlns:a16="http://schemas.microsoft.com/office/drawing/2014/main" id="{EF53D37B-6E8C-D985-23A3-EC634C6FC964}"/>
                </a:ext>
              </a:extLst>
            </p:cNvPr>
            <p:cNvSpPr/>
            <p:nvPr/>
          </p:nvSpPr>
          <p:spPr>
            <a:xfrm>
              <a:off x="1436364" y="4729409"/>
              <a:ext cx="3362022" cy="1372241"/>
            </a:xfrm>
            <a:custGeom>
              <a:avLst/>
              <a:gdLst>
                <a:gd name="connsiteX0" fmla="*/ 0 w 1965231"/>
                <a:gd name="connsiteY0" fmla="*/ 0 h 1082179"/>
                <a:gd name="connsiteX1" fmla="*/ 1965231 w 1965231"/>
                <a:gd name="connsiteY1" fmla="*/ 0 h 1082179"/>
                <a:gd name="connsiteX2" fmla="*/ 1965231 w 1965231"/>
                <a:gd name="connsiteY2" fmla="*/ 1082179 h 1082179"/>
                <a:gd name="connsiteX3" fmla="*/ 0 w 1965231"/>
                <a:gd name="connsiteY3" fmla="*/ 1082179 h 1082179"/>
                <a:gd name="connsiteX4" fmla="*/ 0 w 1965231"/>
                <a:gd name="connsiteY4" fmla="*/ 0 h 1082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5231" h="1082179">
                  <a:moveTo>
                    <a:pt x="0" y="0"/>
                  </a:moveTo>
                  <a:lnTo>
                    <a:pt x="1965231" y="0"/>
                  </a:lnTo>
                  <a:lnTo>
                    <a:pt x="1965231" y="1082179"/>
                  </a:lnTo>
                  <a:lnTo>
                    <a:pt x="0" y="1082179"/>
                  </a:lnTo>
                  <a:lnTo>
                    <a:pt x="0" y="0"/>
                  </a:lnTo>
                  <a:close/>
                </a:path>
              </a:pathLst>
            </a:cu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14437" tIns="78232" rIns="78232" bIns="78232" numCol="1" spcCol="1270" anchor="ctr" anchorCtr="0">
              <a:noAutofit/>
            </a:bodyPr>
            <a:lstStyle/>
            <a:p>
              <a:pPr lvl="0" algn="ctr" defTabSz="466725">
                <a:lnSpc>
                  <a:spcPct val="90000"/>
                </a:lnSpc>
                <a:spcBef>
                  <a:spcPct val="0"/>
                </a:spcBef>
                <a:spcAft>
                  <a:spcPct val="35000"/>
                </a:spcAft>
              </a:pPr>
              <a:r>
                <a:rPr lang="hr-HR" kern="1200" dirty="0"/>
                <a:t>Sporazum između svih projektnih partera u vidu formalnog pisanog dokumenta koji definira ulogu, zaduženja i odgovornosti LP i PP unutar projektnog partnerstva</a:t>
              </a:r>
              <a:endParaRPr lang="en-US" kern="1200" dirty="0"/>
            </a:p>
          </p:txBody>
        </p:sp>
      </p:grpSp>
      <p:pic>
        <p:nvPicPr>
          <p:cNvPr id="12" name="Picture 11">
            <a:extLst>
              <a:ext uri="{FF2B5EF4-FFF2-40B4-BE49-F238E27FC236}">
                <a16:creationId xmlns:a16="http://schemas.microsoft.com/office/drawing/2014/main" id="{21FEA28C-C818-FC5E-5A8A-8C9D929BE5B8}"/>
              </a:ext>
            </a:extLst>
          </p:cNvPr>
          <p:cNvPicPr>
            <a:picLocks noChangeAspect="1"/>
          </p:cNvPicPr>
          <p:nvPr/>
        </p:nvPicPr>
        <p:blipFill>
          <a:blip r:embed="rId4"/>
          <a:stretch>
            <a:fillRect/>
          </a:stretch>
        </p:blipFill>
        <p:spPr>
          <a:xfrm>
            <a:off x="393108" y="2195512"/>
            <a:ext cx="3695700" cy="2466975"/>
          </a:xfrm>
          <a:prstGeom prst="rect">
            <a:avLst/>
          </a:prstGeom>
        </p:spPr>
      </p:pic>
      <p:grpSp>
        <p:nvGrpSpPr>
          <p:cNvPr id="15" name="Group 14">
            <a:extLst>
              <a:ext uri="{FF2B5EF4-FFF2-40B4-BE49-F238E27FC236}">
                <a16:creationId xmlns:a16="http://schemas.microsoft.com/office/drawing/2014/main" id="{67DB63AA-BA8C-8996-A73D-AC9B9CD7E743}"/>
              </a:ext>
            </a:extLst>
          </p:cNvPr>
          <p:cNvGrpSpPr/>
          <p:nvPr/>
        </p:nvGrpSpPr>
        <p:grpSpPr>
          <a:xfrm>
            <a:off x="4479264" y="1522545"/>
            <a:ext cx="2089597" cy="2160000"/>
            <a:chOff x="4614127" y="1522545"/>
            <a:chExt cx="1954733" cy="2160000"/>
          </a:xfrm>
        </p:grpSpPr>
        <p:sp>
          <p:nvSpPr>
            <p:cNvPr id="13" name="Graphic 5">
              <a:extLst>
                <a:ext uri="{FF2B5EF4-FFF2-40B4-BE49-F238E27FC236}">
                  <a16:creationId xmlns:a16="http://schemas.microsoft.com/office/drawing/2014/main" id="{E70F8F06-56CF-1801-4D53-442F819532B5}"/>
                </a:ext>
              </a:extLst>
            </p:cNvPr>
            <p:cNvSpPr>
              <a:spLocks noChangeAspect="1"/>
            </p:cNvSpPr>
            <p:nvPr/>
          </p:nvSpPr>
          <p:spPr>
            <a:xfrm>
              <a:off x="4629429" y="1522545"/>
              <a:ext cx="1939431" cy="2160000"/>
            </a:xfrm>
            <a:custGeom>
              <a:avLst/>
              <a:gdLst>
                <a:gd name="connsiteX0" fmla="*/ 1560133 w 3596521"/>
                <a:gd name="connsiteY0" fmla="*/ 63805 h 4005547"/>
                <a:gd name="connsiteX1" fmla="*/ 2036383 w 3596521"/>
                <a:gd name="connsiteY1" fmla="*/ 63805 h 4005547"/>
                <a:gd name="connsiteX2" fmla="*/ 3358396 w 3596521"/>
                <a:gd name="connsiteY2" fmla="*/ 827067 h 4005547"/>
                <a:gd name="connsiteX3" fmla="*/ 3596521 w 3596521"/>
                <a:gd name="connsiteY3" fmla="*/ 1239517 h 4005547"/>
                <a:gd name="connsiteX4" fmla="*/ 3596521 w 3596521"/>
                <a:gd name="connsiteY4" fmla="*/ 2766031 h 4005547"/>
                <a:gd name="connsiteX5" fmla="*/ 3358396 w 3596521"/>
                <a:gd name="connsiteY5" fmla="*/ 3178483 h 4005547"/>
                <a:gd name="connsiteX6" fmla="*/ 2036383 w 3596521"/>
                <a:gd name="connsiteY6" fmla="*/ 3941740 h 4005547"/>
                <a:gd name="connsiteX7" fmla="*/ 1560133 w 3596521"/>
                <a:gd name="connsiteY7" fmla="*/ 3941740 h 4005547"/>
                <a:gd name="connsiteX8" fmla="*/ 238125 w 3596521"/>
                <a:gd name="connsiteY8" fmla="*/ 3178483 h 4005547"/>
                <a:gd name="connsiteX9" fmla="*/ 0 w 3596521"/>
                <a:gd name="connsiteY9" fmla="*/ 2766031 h 4005547"/>
                <a:gd name="connsiteX10" fmla="*/ 0 w 3596521"/>
                <a:gd name="connsiteY10" fmla="*/ 1239517 h 4005547"/>
                <a:gd name="connsiteX11" fmla="*/ 238125 w 3596521"/>
                <a:gd name="connsiteY11" fmla="*/ 827067 h 4005547"/>
                <a:gd name="connsiteX12" fmla="*/ 1560133 w 3596521"/>
                <a:gd name="connsiteY12" fmla="*/ 63805 h 400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6521" h="4005547">
                  <a:moveTo>
                    <a:pt x="1560133" y="63805"/>
                  </a:moveTo>
                  <a:cubicBezTo>
                    <a:pt x="1707485" y="-21268"/>
                    <a:pt x="1889032" y="-21268"/>
                    <a:pt x="2036383" y="63805"/>
                  </a:cubicBezTo>
                  <a:lnTo>
                    <a:pt x="3358396" y="827067"/>
                  </a:lnTo>
                  <a:cubicBezTo>
                    <a:pt x="3505748" y="912141"/>
                    <a:pt x="3596521" y="1069362"/>
                    <a:pt x="3596521" y="1239517"/>
                  </a:cubicBezTo>
                  <a:lnTo>
                    <a:pt x="3596521" y="2766031"/>
                  </a:lnTo>
                  <a:cubicBezTo>
                    <a:pt x="3596521" y="2936186"/>
                    <a:pt x="3505748" y="3093406"/>
                    <a:pt x="3358396" y="3178483"/>
                  </a:cubicBezTo>
                  <a:lnTo>
                    <a:pt x="2036383" y="3941740"/>
                  </a:lnTo>
                  <a:cubicBezTo>
                    <a:pt x="1889032" y="4026817"/>
                    <a:pt x="1707485" y="4026817"/>
                    <a:pt x="1560133" y="3941740"/>
                  </a:cubicBezTo>
                  <a:lnTo>
                    <a:pt x="238125" y="3178483"/>
                  </a:lnTo>
                  <a:cubicBezTo>
                    <a:pt x="90773" y="3093406"/>
                    <a:pt x="0" y="2936186"/>
                    <a:pt x="0" y="2766031"/>
                  </a:cubicBezTo>
                  <a:lnTo>
                    <a:pt x="0" y="1239517"/>
                  </a:lnTo>
                  <a:cubicBezTo>
                    <a:pt x="0" y="1069362"/>
                    <a:pt x="90773" y="912141"/>
                    <a:pt x="238125" y="827067"/>
                  </a:cubicBezTo>
                  <a:lnTo>
                    <a:pt x="1560133" y="63805"/>
                  </a:lnTo>
                  <a:close/>
                </a:path>
              </a:pathLst>
            </a:custGeom>
            <a:solidFill>
              <a:srgbClr val="00D897"/>
            </a:solidFill>
            <a:ln w="127000" cap="flat">
              <a:solidFill>
                <a:srgbClr val="00D897"/>
              </a:solidFill>
              <a:prstDash val="solid"/>
              <a:miter/>
            </a:ln>
          </p:spPr>
          <p:txBody>
            <a:bodyPr rtlCol="0" anchor="ctr"/>
            <a:lstStyle/>
            <a:p>
              <a:endParaRPr lang="hr-HR"/>
            </a:p>
          </p:txBody>
        </p:sp>
        <p:sp>
          <p:nvSpPr>
            <p:cNvPr id="14" name="TextBox 13">
              <a:extLst>
                <a:ext uri="{FF2B5EF4-FFF2-40B4-BE49-F238E27FC236}">
                  <a16:creationId xmlns:a16="http://schemas.microsoft.com/office/drawing/2014/main" id="{CA656414-FD4B-97C7-ABDE-B9CAE8CAAE96}"/>
                </a:ext>
              </a:extLst>
            </p:cNvPr>
            <p:cNvSpPr txBox="1"/>
            <p:nvPr/>
          </p:nvSpPr>
          <p:spPr>
            <a:xfrm>
              <a:off x="4614127" y="1854123"/>
              <a:ext cx="1920660" cy="1569660"/>
            </a:xfrm>
            <a:prstGeom prst="rect">
              <a:avLst/>
            </a:prstGeom>
            <a:noFill/>
          </p:spPr>
          <p:txBody>
            <a:bodyPr wrap="square" rtlCol="0">
              <a:spAutoFit/>
            </a:bodyPr>
            <a:lstStyle/>
            <a:p>
              <a:pPr algn="ctr"/>
              <a:r>
                <a:rPr lang="en-US" sz="2400" b="1" kern="1200" dirty="0">
                  <a:solidFill>
                    <a:schemeClr val="bg1"/>
                  </a:solidFill>
                </a:rPr>
                <a:t>Ugovor o </a:t>
              </a:r>
              <a:r>
                <a:rPr lang="hr-HR" sz="2400" b="1" kern="1200" dirty="0">
                  <a:solidFill>
                    <a:schemeClr val="bg1"/>
                  </a:solidFill>
                </a:rPr>
                <a:t>sufinanciranju /</a:t>
              </a:r>
              <a:r>
                <a:rPr lang="hr-HR" sz="2400" b="1" kern="1200" dirty="0" err="1">
                  <a:solidFill>
                    <a:schemeClr val="bg1"/>
                  </a:solidFill>
                </a:rPr>
                <a:t>Subsidy</a:t>
              </a:r>
              <a:r>
                <a:rPr lang="hr-HR" sz="2400" b="1" kern="1200" dirty="0">
                  <a:solidFill>
                    <a:schemeClr val="bg1"/>
                  </a:solidFill>
                </a:rPr>
                <a:t> </a:t>
              </a:r>
              <a:r>
                <a:rPr lang="hr-HR" sz="2400" b="1" kern="1200" dirty="0" err="1">
                  <a:solidFill>
                    <a:schemeClr val="bg1"/>
                  </a:solidFill>
                </a:rPr>
                <a:t>contract</a:t>
              </a:r>
              <a:endParaRPr lang="en-US" sz="2400" b="1" kern="1200" dirty="0">
                <a:solidFill>
                  <a:schemeClr val="bg1"/>
                </a:solidFill>
              </a:endParaRPr>
            </a:p>
          </p:txBody>
        </p:sp>
      </p:grpSp>
      <p:grpSp>
        <p:nvGrpSpPr>
          <p:cNvPr id="16" name="Group 15">
            <a:extLst>
              <a:ext uri="{FF2B5EF4-FFF2-40B4-BE49-F238E27FC236}">
                <a16:creationId xmlns:a16="http://schemas.microsoft.com/office/drawing/2014/main" id="{698D1367-0941-CB0B-C44D-154DFDAAAFD9}"/>
              </a:ext>
            </a:extLst>
          </p:cNvPr>
          <p:cNvGrpSpPr/>
          <p:nvPr/>
        </p:nvGrpSpPr>
        <p:grpSpPr>
          <a:xfrm>
            <a:off x="4611776" y="4382155"/>
            <a:ext cx="1974737" cy="2160000"/>
            <a:chOff x="4594123" y="1525189"/>
            <a:chExt cx="1974737" cy="2160000"/>
          </a:xfrm>
          <a:solidFill>
            <a:srgbClr val="4285F4"/>
          </a:solidFill>
        </p:grpSpPr>
        <p:sp>
          <p:nvSpPr>
            <p:cNvPr id="17" name="Graphic 5">
              <a:extLst>
                <a:ext uri="{FF2B5EF4-FFF2-40B4-BE49-F238E27FC236}">
                  <a16:creationId xmlns:a16="http://schemas.microsoft.com/office/drawing/2014/main" id="{C7581E3B-C3B1-4B73-2D69-221AC7FC0C93}"/>
                </a:ext>
              </a:extLst>
            </p:cNvPr>
            <p:cNvSpPr>
              <a:spLocks noChangeAspect="1"/>
            </p:cNvSpPr>
            <p:nvPr/>
          </p:nvSpPr>
          <p:spPr>
            <a:xfrm>
              <a:off x="4629429" y="1525189"/>
              <a:ext cx="1939431" cy="2160000"/>
            </a:xfrm>
            <a:custGeom>
              <a:avLst/>
              <a:gdLst>
                <a:gd name="connsiteX0" fmla="*/ 1560133 w 3596521"/>
                <a:gd name="connsiteY0" fmla="*/ 63805 h 4005547"/>
                <a:gd name="connsiteX1" fmla="*/ 2036383 w 3596521"/>
                <a:gd name="connsiteY1" fmla="*/ 63805 h 4005547"/>
                <a:gd name="connsiteX2" fmla="*/ 3358396 w 3596521"/>
                <a:gd name="connsiteY2" fmla="*/ 827067 h 4005547"/>
                <a:gd name="connsiteX3" fmla="*/ 3596521 w 3596521"/>
                <a:gd name="connsiteY3" fmla="*/ 1239517 h 4005547"/>
                <a:gd name="connsiteX4" fmla="*/ 3596521 w 3596521"/>
                <a:gd name="connsiteY4" fmla="*/ 2766031 h 4005547"/>
                <a:gd name="connsiteX5" fmla="*/ 3358396 w 3596521"/>
                <a:gd name="connsiteY5" fmla="*/ 3178483 h 4005547"/>
                <a:gd name="connsiteX6" fmla="*/ 2036383 w 3596521"/>
                <a:gd name="connsiteY6" fmla="*/ 3941740 h 4005547"/>
                <a:gd name="connsiteX7" fmla="*/ 1560133 w 3596521"/>
                <a:gd name="connsiteY7" fmla="*/ 3941740 h 4005547"/>
                <a:gd name="connsiteX8" fmla="*/ 238125 w 3596521"/>
                <a:gd name="connsiteY8" fmla="*/ 3178483 h 4005547"/>
                <a:gd name="connsiteX9" fmla="*/ 0 w 3596521"/>
                <a:gd name="connsiteY9" fmla="*/ 2766031 h 4005547"/>
                <a:gd name="connsiteX10" fmla="*/ 0 w 3596521"/>
                <a:gd name="connsiteY10" fmla="*/ 1239517 h 4005547"/>
                <a:gd name="connsiteX11" fmla="*/ 238125 w 3596521"/>
                <a:gd name="connsiteY11" fmla="*/ 827067 h 4005547"/>
                <a:gd name="connsiteX12" fmla="*/ 1560133 w 3596521"/>
                <a:gd name="connsiteY12" fmla="*/ 63805 h 400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6521" h="4005547">
                  <a:moveTo>
                    <a:pt x="1560133" y="63805"/>
                  </a:moveTo>
                  <a:cubicBezTo>
                    <a:pt x="1707485" y="-21268"/>
                    <a:pt x="1889032" y="-21268"/>
                    <a:pt x="2036383" y="63805"/>
                  </a:cubicBezTo>
                  <a:lnTo>
                    <a:pt x="3358396" y="827067"/>
                  </a:lnTo>
                  <a:cubicBezTo>
                    <a:pt x="3505748" y="912141"/>
                    <a:pt x="3596521" y="1069362"/>
                    <a:pt x="3596521" y="1239517"/>
                  </a:cubicBezTo>
                  <a:lnTo>
                    <a:pt x="3596521" y="2766031"/>
                  </a:lnTo>
                  <a:cubicBezTo>
                    <a:pt x="3596521" y="2936186"/>
                    <a:pt x="3505748" y="3093406"/>
                    <a:pt x="3358396" y="3178483"/>
                  </a:cubicBezTo>
                  <a:lnTo>
                    <a:pt x="2036383" y="3941740"/>
                  </a:lnTo>
                  <a:cubicBezTo>
                    <a:pt x="1889032" y="4026817"/>
                    <a:pt x="1707485" y="4026817"/>
                    <a:pt x="1560133" y="3941740"/>
                  </a:cubicBezTo>
                  <a:lnTo>
                    <a:pt x="238125" y="3178483"/>
                  </a:lnTo>
                  <a:cubicBezTo>
                    <a:pt x="90773" y="3093406"/>
                    <a:pt x="0" y="2936186"/>
                    <a:pt x="0" y="2766031"/>
                  </a:cubicBezTo>
                  <a:lnTo>
                    <a:pt x="0" y="1239517"/>
                  </a:lnTo>
                  <a:cubicBezTo>
                    <a:pt x="0" y="1069362"/>
                    <a:pt x="90773" y="912141"/>
                    <a:pt x="238125" y="827067"/>
                  </a:cubicBezTo>
                  <a:lnTo>
                    <a:pt x="1560133" y="63805"/>
                  </a:lnTo>
                  <a:close/>
                </a:path>
              </a:pathLst>
            </a:custGeom>
            <a:grpFill/>
            <a:ln w="127000" cap="flat">
              <a:solidFill>
                <a:srgbClr val="4285F4"/>
              </a:solidFill>
              <a:prstDash val="solid"/>
              <a:miter/>
            </a:ln>
          </p:spPr>
          <p:txBody>
            <a:bodyPr rtlCol="0" anchor="ctr"/>
            <a:lstStyle/>
            <a:p>
              <a:endParaRPr lang="hr-HR"/>
            </a:p>
          </p:txBody>
        </p:sp>
        <p:sp>
          <p:nvSpPr>
            <p:cNvPr id="18" name="TextBox 17">
              <a:extLst>
                <a:ext uri="{FF2B5EF4-FFF2-40B4-BE49-F238E27FC236}">
                  <a16:creationId xmlns:a16="http://schemas.microsoft.com/office/drawing/2014/main" id="{95F42C94-45F9-5CC3-0593-3D0EE5738A81}"/>
                </a:ext>
              </a:extLst>
            </p:cNvPr>
            <p:cNvSpPr txBox="1"/>
            <p:nvPr/>
          </p:nvSpPr>
          <p:spPr>
            <a:xfrm>
              <a:off x="4594123" y="2188777"/>
              <a:ext cx="1920660" cy="830997"/>
            </a:xfrm>
            <a:prstGeom prst="rect">
              <a:avLst/>
            </a:prstGeom>
            <a:grpFill/>
            <a:ln>
              <a:solidFill>
                <a:srgbClr val="4285F4"/>
              </a:solidFill>
            </a:ln>
          </p:spPr>
          <p:txBody>
            <a:bodyPr wrap="square" rtlCol="0" anchor="ctr">
              <a:spAutoFit/>
            </a:bodyPr>
            <a:lstStyle/>
            <a:p>
              <a:pPr algn="ctr"/>
              <a:r>
                <a:rPr lang="hr-HR" sz="2400" b="1" kern="1200" dirty="0">
                  <a:solidFill>
                    <a:schemeClr val="bg1"/>
                  </a:solidFill>
                </a:rPr>
                <a:t>Partnerski sporazum</a:t>
              </a:r>
              <a:endParaRPr lang="en-US" sz="2400" b="1" kern="1200" dirty="0">
                <a:solidFill>
                  <a:schemeClr val="bg1"/>
                </a:solidFill>
              </a:endParaRPr>
            </a:p>
          </p:txBody>
        </p:sp>
      </p:grpSp>
    </p:spTree>
    <p:extLst>
      <p:ext uri="{BB962C8B-B14F-4D97-AF65-F5344CB8AC3E}">
        <p14:creationId xmlns:p14="http://schemas.microsoft.com/office/powerpoint/2010/main" val="189804011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5E0DCAA-7593-6A42-B18A-416E2604D867}"/>
              </a:ext>
            </a:extLst>
          </p:cNvPr>
          <p:cNvSpPr txBox="1">
            <a:spLocks/>
          </p:cNvSpPr>
          <p:nvPr/>
        </p:nvSpPr>
        <p:spPr>
          <a:xfrm>
            <a:off x="5419037" y="158747"/>
            <a:ext cx="6323096" cy="568325"/>
          </a:xfrm>
          <a:prstGeom prst="rect">
            <a:avLst/>
          </a:prstGeom>
          <a:solidFill>
            <a:schemeClr val="accent1">
              <a:lumMod val="75000"/>
            </a:schemeClr>
          </a:solidFill>
        </p:spPr>
        <p:txBody>
          <a:bodyPr>
            <a:noAutofit/>
          </a:bodyPr>
          <a:lstStyle>
            <a:lvl1pPr algn="l" defTabSz="914400" rtl="0" eaLnBrk="1" latinLnBrk="0" hangingPunct="1">
              <a:lnSpc>
                <a:spcPct val="90000"/>
              </a:lnSpc>
              <a:spcBef>
                <a:spcPct val="0"/>
              </a:spcBef>
              <a:buNone/>
              <a:defRPr sz="4000" kern="1200">
                <a:solidFill>
                  <a:schemeClr val="accent1">
                    <a:lumMod val="75000"/>
                  </a:schemeClr>
                </a:solidFill>
                <a:latin typeface="+mn-lt"/>
                <a:ea typeface="+mj-ea"/>
                <a:cs typeface="+mj-cs"/>
              </a:defRPr>
            </a:lvl1pPr>
          </a:lstStyle>
          <a:p>
            <a:pPr algn="r"/>
            <a:r>
              <a:rPr lang="hr-HR" sz="3600" b="1" dirty="0">
                <a:solidFill>
                  <a:schemeClr val="bg1"/>
                </a:solidFill>
              </a:rPr>
              <a:t>PROVEDBA PROJEKATA</a:t>
            </a:r>
            <a:endParaRPr lang="en-US" sz="3600" b="1" dirty="0">
              <a:solidFill>
                <a:schemeClr val="bg1"/>
              </a:solidFill>
            </a:endParaRPr>
          </a:p>
        </p:txBody>
      </p:sp>
      <p:pic>
        <p:nvPicPr>
          <p:cNvPr id="3" name="Picture 2">
            <a:extLst>
              <a:ext uri="{FF2B5EF4-FFF2-40B4-BE49-F238E27FC236}">
                <a16:creationId xmlns:a16="http://schemas.microsoft.com/office/drawing/2014/main" id="{EB5F44C0-C759-DBCE-A5E7-354F6866DAF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4" name="Freeform 2">
            <a:extLst>
              <a:ext uri="{FF2B5EF4-FFF2-40B4-BE49-F238E27FC236}">
                <a16:creationId xmlns:a16="http://schemas.microsoft.com/office/drawing/2014/main" id="{EB99B212-6649-51F9-969F-56196662D99D}"/>
              </a:ext>
            </a:extLst>
          </p:cNvPr>
          <p:cNvSpPr/>
          <p:nvPr/>
        </p:nvSpPr>
        <p:spPr>
          <a:xfrm>
            <a:off x="973224" y="4083388"/>
            <a:ext cx="1977250" cy="1071662"/>
          </a:xfrm>
          <a:custGeom>
            <a:avLst/>
            <a:gdLst>
              <a:gd name="connsiteX0" fmla="*/ 0 w 3095160"/>
              <a:gd name="connsiteY0" fmla="*/ 0 h 831499"/>
              <a:gd name="connsiteX1" fmla="*/ 3095160 w 3095160"/>
              <a:gd name="connsiteY1" fmla="*/ 0 h 831499"/>
              <a:gd name="connsiteX2" fmla="*/ 3095160 w 3095160"/>
              <a:gd name="connsiteY2" fmla="*/ 831499 h 831499"/>
              <a:gd name="connsiteX3" fmla="*/ 0 w 3095160"/>
              <a:gd name="connsiteY3" fmla="*/ 831499 h 831499"/>
              <a:gd name="connsiteX4" fmla="*/ 0 w 3095160"/>
              <a:gd name="connsiteY4" fmla="*/ 0 h 831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5160" h="831499">
                <a:moveTo>
                  <a:pt x="0" y="0"/>
                </a:moveTo>
                <a:lnTo>
                  <a:pt x="3095160" y="0"/>
                </a:lnTo>
                <a:lnTo>
                  <a:pt x="3095160" y="831499"/>
                </a:lnTo>
                <a:lnTo>
                  <a:pt x="0" y="831499"/>
                </a:lnTo>
                <a:lnTo>
                  <a:pt x="0" y="0"/>
                </a:lnTo>
                <a:close/>
              </a:path>
            </a:pathLst>
          </a:custGeom>
          <a:noFill/>
          <a:ln w="9525" cap="flat" cmpd="sng" algn="ctr">
            <a:solidFill>
              <a:srgbClr val="00D897"/>
            </a:solidFill>
            <a:prstDash val="solid"/>
            <a:round/>
            <a:headEnd type="none" w="med" len="med"/>
            <a:tailEnd type="none" w="med" len="med"/>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95226" tIns="78232" rIns="78232" bIns="78232" numCol="1" spcCol="1270" anchor="ctr" anchorCtr="0">
            <a:noAutofit/>
          </a:bodyPr>
          <a:lstStyle/>
          <a:p>
            <a:pPr lvl="0" algn="ctr" defTabSz="466725">
              <a:lnSpc>
                <a:spcPct val="90000"/>
              </a:lnSpc>
              <a:spcBef>
                <a:spcPct val="0"/>
              </a:spcBef>
              <a:spcAft>
                <a:spcPct val="35000"/>
              </a:spcAft>
            </a:pPr>
            <a:r>
              <a:rPr lang="en-US" sz="1400" kern="1200" dirty="0" err="1">
                <a:latin typeface="Open Sans"/>
              </a:rPr>
              <a:t>Koordin</a:t>
            </a:r>
            <a:r>
              <a:rPr lang="hr-HR" sz="1400" kern="1200" dirty="0" err="1">
                <a:latin typeface="Open Sans"/>
              </a:rPr>
              <a:t>irati</a:t>
            </a:r>
            <a:r>
              <a:rPr lang="en-US" sz="1400" kern="1200" dirty="0">
                <a:latin typeface="Open Sans"/>
              </a:rPr>
              <a:t> </a:t>
            </a:r>
            <a:r>
              <a:rPr lang="en-US" sz="1400" kern="1200" dirty="0" err="1">
                <a:latin typeface="Open Sans"/>
              </a:rPr>
              <a:t>proces</a:t>
            </a:r>
            <a:r>
              <a:rPr lang="en-US" sz="1400" kern="1200" dirty="0">
                <a:latin typeface="Open Sans"/>
              </a:rPr>
              <a:t> </a:t>
            </a:r>
            <a:r>
              <a:rPr lang="en-US" sz="1400" kern="1200" dirty="0" err="1">
                <a:latin typeface="Open Sans"/>
              </a:rPr>
              <a:t>implementacije</a:t>
            </a:r>
            <a:r>
              <a:rPr lang="en-US" sz="1400" kern="1200" dirty="0">
                <a:latin typeface="Open Sans"/>
              </a:rPr>
              <a:t> </a:t>
            </a:r>
            <a:r>
              <a:rPr lang="en-US" sz="1400" kern="1200" dirty="0" err="1">
                <a:latin typeface="Open Sans"/>
              </a:rPr>
              <a:t>projekta</a:t>
            </a:r>
            <a:r>
              <a:rPr lang="en-US" sz="1400" kern="1200" dirty="0">
                <a:latin typeface="Open Sans"/>
              </a:rPr>
              <a:t> </a:t>
            </a:r>
            <a:r>
              <a:rPr lang="en-US" sz="1400" kern="1200" dirty="0" err="1">
                <a:latin typeface="Open Sans"/>
              </a:rPr>
              <a:t>i</a:t>
            </a:r>
            <a:r>
              <a:rPr lang="en-US" sz="1400" kern="1200" dirty="0">
                <a:latin typeface="Open Sans"/>
              </a:rPr>
              <a:t> </a:t>
            </a:r>
            <a:r>
              <a:rPr lang="en-US" sz="1400" kern="1200" dirty="0" err="1">
                <a:latin typeface="Open Sans"/>
              </a:rPr>
              <a:t>rada</a:t>
            </a:r>
            <a:r>
              <a:rPr lang="en-US" sz="1400" kern="1200" dirty="0">
                <a:latin typeface="Open Sans"/>
              </a:rPr>
              <a:t> </a:t>
            </a:r>
            <a:r>
              <a:rPr lang="en-US" sz="1400" kern="1200" dirty="0" err="1">
                <a:latin typeface="Open Sans"/>
              </a:rPr>
              <a:t>partnera</a:t>
            </a:r>
            <a:endParaRPr lang="en-US" sz="1400" kern="1200" dirty="0">
              <a:latin typeface="Open Sans"/>
            </a:endParaRPr>
          </a:p>
        </p:txBody>
      </p:sp>
      <p:sp>
        <p:nvSpPr>
          <p:cNvPr id="5" name="Freeform 3">
            <a:extLst>
              <a:ext uri="{FF2B5EF4-FFF2-40B4-BE49-F238E27FC236}">
                <a16:creationId xmlns:a16="http://schemas.microsoft.com/office/drawing/2014/main" id="{DD0BA3D0-E97C-0189-1754-6947E7EAF80A}"/>
              </a:ext>
            </a:extLst>
          </p:cNvPr>
          <p:cNvSpPr/>
          <p:nvPr/>
        </p:nvSpPr>
        <p:spPr>
          <a:xfrm>
            <a:off x="973224" y="1411302"/>
            <a:ext cx="2104819" cy="1345113"/>
          </a:xfrm>
          <a:custGeom>
            <a:avLst/>
            <a:gdLst>
              <a:gd name="connsiteX0" fmla="*/ 0 w 3050688"/>
              <a:gd name="connsiteY0" fmla="*/ 0 h 831499"/>
              <a:gd name="connsiteX1" fmla="*/ 3050688 w 3050688"/>
              <a:gd name="connsiteY1" fmla="*/ 0 h 831499"/>
              <a:gd name="connsiteX2" fmla="*/ 3050688 w 3050688"/>
              <a:gd name="connsiteY2" fmla="*/ 831499 h 831499"/>
              <a:gd name="connsiteX3" fmla="*/ 0 w 3050688"/>
              <a:gd name="connsiteY3" fmla="*/ 831499 h 831499"/>
              <a:gd name="connsiteX4" fmla="*/ 0 w 3050688"/>
              <a:gd name="connsiteY4" fmla="*/ 0 h 831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688" h="831499">
                <a:moveTo>
                  <a:pt x="0" y="0"/>
                </a:moveTo>
                <a:lnTo>
                  <a:pt x="3050688" y="0"/>
                </a:lnTo>
                <a:lnTo>
                  <a:pt x="3050688" y="831499"/>
                </a:lnTo>
                <a:lnTo>
                  <a:pt x="0" y="831499"/>
                </a:lnTo>
                <a:lnTo>
                  <a:pt x="0" y="0"/>
                </a:lnTo>
                <a:close/>
              </a:path>
            </a:pathLst>
          </a:custGeom>
          <a:ln>
            <a:solidFill>
              <a:srgbClr val="00D897"/>
            </a:solidFill>
          </a:ln>
        </p:spPr>
        <p:style>
          <a:lnRef idx="2">
            <a:schemeClr val="accent4"/>
          </a:lnRef>
          <a:fillRef idx="1">
            <a:schemeClr val="lt1"/>
          </a:fillRef>
          <a:effectRef idx="0">
            <a:schemeClr val="accent4"/>
          </a:effectRef>
          <a:fontRef idx="minor">
            <a:schemeClr val="dk1">
              <a:hueOff val="0"/>
              <a:satOff val="0"/>
              <a:lumOff val="0"/>
              <a:alphaOff val="0"/>
            </a:schemeClr>
          </a:fontRef>
        </p:style>
        <p:txBody>
          <a:bodyPr spcFirstLastPara="0" vert="horz" wrap="square" lIns="488110" tIns="78232" rIns="78232" bIns="78232" numCol="1" spcCol="1270" anchor="ctr" anchorCtr="0">
            <a:noAutofit/>
          </a:bodyPr>
          <a:lstStyle/>
          <a:p>
            <a:pPr lvl="0" algn="ctr" defTabSz="466725">
              <a:lnSpc>
                <a:spcPct val="90000"/>
              </a:lnSpc>
              <a:spcBef>
                <a:spcPct val="0"/>
              </a:spcBef>
              <a:spcAft>
                <a:spcPct val="35000"/>
              </a:spcAft>
            </a:pPr>
            <a:r>
              <a:rPr lang="it-IT" sz="1400" kern="1200" dirty="0">
                <a:latin typeface="Open Sans"/>
              </a:rPr>
              <a:t>Osigurati implementaciju aktivnosti prema ugovoru</a:t>
            </a:r>
            <a:r>
              <a:rPr lang="hr-HR" sz="1400" kern="1200" dirty="0">
                <a:latin typeface="Open Sans"/>
              </a:rPr>
              <a:t> u dijelu trajanja i proračuna</a:t>
            </a:r>
            <a:endParaRPr lang="en-US" sz="1400" kern="1200" dirty="0">
              <a:latin typeface="Open Sans"/>
            </a:endParaRPr>
          </a:p>
        </p:txBody>
      </p:sp>
      <p:sp>
        <p:nvSpPr>
          <p:cNvPr id="6" name="Freeform 5">
            <a:extLst>
              <a:ext uri="{FF2B5EF4-FFF2-40B4-BE49-F238E27FC236}">
                <a16:creationId xmlns:a16="http://schemas.microsoft.com/office/drawing/2014/main" id="{EB25BD1E-6190-53E9-5A80-739C2A3E5F26}"/>
              </a:ext>
            </a:extLst>
          </p:cNvPr>
          <p:cNvSpPr/>
          <p:nvPr/>
        </p:nvSpPr>
        <p:spPr>
          <a:xfrm>
            <a:off x="556788" y="2918139"/>
            <a:ext cx="2672562" cy="1075577"/>
          </a:xfrm>
          <a:custGeom>
            <a:avLst/>
            <a:gdLst>
              <a:gd name="connsiteX0" fmla="*/ 0 w 3079622"/>
              <a:gd name="connsiteY0" fmla="*/ 0 h 831499"/>
              <a:gd name="connsiteX1" fmla="*/ 3079622 w 3079622"/>
              <a:gd name="connsiteY1" fmla="*/ 0 h 831499"/>
              <a:gd name="connsiteX2" fmla="*/ 3079622 w 3079622"/>
              <a:gd name="connsiteY2" fmla="*/ 831499 h 831499"/>
              <a:gd name="connsiteX3" fmla="*/ 0 w 3079622"/>
              <a:gd name="connsiteY3" fmla="*/ 831499 h 831499"/>
              <a:gd name="connsiteX4" fmla="*/ 0 w 3079622"/>
              <a:gd name="connsiteY4" fmla="*/ 0 h 831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9622" h="831499">
                <a:moveTo>
                  <a:pt x="0" y="0"/>
                </a:moveTo>
                <a:lnTo>
                  <a:pt x="3079622" y="0"/>
                </a:lnTo>
                <a:lnTo>
                  <a:pt x="3079622" y="831499"/>
                </a:lnTo>
                <a:lnTo>
                  <a:pt x="0" y="831499"/>
                </a:lnTo>
                <a:lnTo>
                  <a:pt x="0" y="0"/>
                </a:lnTo>
                <a:close/>
              </a:path>
            </a:pathLst>
          </a:custGeom>
          <a:ln>
            <a:solidFill>
              <a:srgbClr val="00D897"/>
            </a:solidFill>
          </a:ln>
        </p:spPr>
        <p:style>
          <a:lnRef idx="2">
            <a:schemeClr val="accent4"/>
          </a:lnRef>
          <a:fillRef idx="1">
            <a:schemeClr val="lt1"/>
          </a:fillRef>
          <a:effectRef idx="0">
            <a:schemeClr val="accent4"/>
          </a:effectRef>
          <a:fontRef idx="minor">
            <a:schemeClr val="dk1">
              <a:hueOff val="0"/>
              <a:satOff val="0"/>
              <a:lumOff val="0"/>
              <a:alphaOff val="0"/>
            </a:schemeClr>
          </a:fontRef>
        </p:style>
        <p:txBody>
          <a:bodyPr spcFirstLastPara="0" vert="horz" wrap="square" lIns="492738" tIns="78232" rIns="78234" bIns="78232" numCol="1" spcCol="1270" anchor="ctr" anchorCtr="0">
            <a:noAutofit/>
          </a:bodyPr>
          <a:lstStyle/>
          <a:p>
            <a:pPr lvl="0" algn="ctr" defTabSz="466725">
              <a:lnSpc>
                <a:spcPct val="90000"/>
              </a:lnSpc>
              <a:spcBef>
                <a:spcPct val="0"/>
              </a:spcBef>
              <a:spcAft>
                <a:spcPct val="35000"/>
              </a:spcAft>
            </a:pPr>
            <a:r>
              <a:rPr lang="pl-PL" sz="1400" kern="1200" dirty="0">
                <a:latin typeface="Open Sans"/>
              </a:rPr>
              <a:t>Podnositi Izvješća o napretku projekta/Project Progress report</a:t>
            </a:r>
            <a:endParaRPr lang="en-US" sz="1400" kern="1200" dirty="0">
              <a:latin typeface="Open Sans"/>
            </a:endParaRPr>
          </a:p>
        </p:txBody>
      </p:sp>
      <p:sp>
        <p:nvSpPr>
          <p:cNvPr id="7" name="Freeform 6">
            <a:extLst>
              <a:ext uri="{FF2B5EF4-FFF2-40B4-BE49-F238E27FC236}">
                <a16:creationId xmlns:a16="http://schemas.microsoft.com/office/drawing/2014/main" id="{212549DD-D81D-DF75-B198-9276914E250F}"/>
              </a:ext>
            </a:extLst>
          </p:cNvPr>
          <p:cNvSpPr/>
          <p:nvPr/>
        </p:nvSpPr>
        <p:spPr>
          <a:xfrm>
            <a:off x="1987084" y="5316773"/>
            <a:ext cx="3042625" cy="1219105"/>
          </a:xfrm>
          <a:custGeom>
            <a:avLst/>
            <a:gdLst>
              <a:gd name="connsiteX0" fmla="*/ 0 w 2966615"/>
              <a:gd name="connsiteY0" fmla="*/ 0 h 877772"/>
              <a:gd name="connsiteX1" fmla="*/ 2966615 w 2966615"/>
              <a:gd name="connsiteY1" fmla="*/ 0 h 877772"/>
              <a:gd name="connsiteX2" fmla="*/ 2966615 w 2966615"/>
              <a:gd name="connsiteY2" fmla="*/ 877772 h 877772"/>
              <a:gd name="connsiteX3" fmla="*/ 0 w 2966615"/>
              <a:gd name="connsiteY3" fmla="*/ 877772 h 877772"/>
              <a:gd name="connsiteX4" fmla="*/ 0 w 2966615"/>
              <a:gd name="connsiteY4" fmla="*/ 0 h 877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6615" h="877772">
                <a:moveTo>
                  <a:pt x="0" y="0"/>
                </a:moveTo>
                <a:lnTo>
                  <a:pt x="2966615" y="0"/>
                </a:lnTo>
                <a:lnTo>
                  <a:pt x="2966615" y="877772"/>
                </a:lnTo>
                <a:lnTo>
                  <a:pt x="0" y="877772"/>
                </a:lnTo>
                <a:lnTo>
                  <a:pt x="0" y="0"/>
                </a:lnTo>
                <a:close/>
              </a:path>
            </a:pathLst>
          </a:custGeom>
          <a:ln>
            <a:solidFill>
              <a:srgbClr val="00D897"/>
            </a:solidFill>
          </a:ln>
        </p:spPr>
        <p:style>
          <a:lnRef idx="2">
            <a:schemeClr val="accent4"/>
          </a:lnRef>
          <a:fillRef idx="1">
            <a:schemeClr val="lt1"/>
          </a:fillRef>
          <a:effectRef idx="0">
            <a:schemeClr val="accent4"/>
          </a:effectRef>
          <a:fontRef idx="minor">
            <a:schemeClr val="dk1">
              <a:hueOff val="0"/>
              <a:satOff val="0"/>
              <a:lumOff val="0"/>
              <a:alphaOff val="0"/>
            </a:schemeClr>
          </a:fontRef>
        </p:style>
        <p:txBody>
          <a:bodyPr spcFirstLastPara="0" vert="horz" wrap="square" lIns="474658" tIns="78232" rIns="78232" bIns="78232" numCol="1" spcCol="1270" anchor="ctr" anchorCtr="0">
            <a:noAutofit/>
          </a:bodyPr>
          <a:lstStyle/>
          <a:p>
            <a:pPr lvl="0" algn="ctr" defTabSz="466725">
              <a:lnSpc>
                <a:spcPct val="90000"/>
              </a:lnSpc>
              <a:spcBef>
                <a:spcPct val="0"/>
              </a:spcBef>
              <a:spcAft>
                <a:spcPct val="35000"/>
              </a:spcAft>
            </a:pPr>
            <a:r>
              <a:rPr lang="hr-HR" sz="1400" kern="1200" dirty="0">
                <a:latin typeface="Open Sans"/>
              </a:rPr>
              <a:t>Održavati stalnu komunikaciju na način da prosljeđuje informacije o implementaciji projekta i eventualnim odstupanjima od planiranih aktivnosti</a:t>
            </a:r>
            <a:endParaRPr lang="en-US" sz="1400" kern="1200" dirty="0">
              <a:latin typeface="Open Sans"/>
            </a:endParaRPr>
          </a:p>
        </p:txBody>
      </p:sp>
      <p:sp>
        <p:nvSpPr>
          <p:cNvPr id="8" name="Freeform 7">
            <a:extLst>
              <a:ext uri="{FF2B5EF4-FFF2-40B4-BE49-F238E27FC236}">
                <a16:creationId xmlns:a16="http://schemas.microsoft.com/office/drawing/2014/main" id="{30C03231-B1EB-5633-141B-78E71E2B1391}"/>
              </a:ext>
            </a:extLst>
          </p:cNvPr>
          <p:cNvSpPr/>
          <p:nvPr/>
        </p:nvSpPr>
        <p:spPr>
          <a:xfrm>
            <a:off x="3275838" y="1111649"/>
            <a:ext cx="2788865" cy="1806490"/>
          </a:xfrm>
          <a:custGeom>
            <a:avLst/>
            <a:gdLst>
              <a:gd name="connsiteX0" fmla="*/ 0 w 2788865"/>
              <a:gd name="connsiteY0" fmla="*/ 0 h 1151643"/>
              <a:gd name="connsiteX1" fmla="*/ 2788865 w 2788865"/>
              <a:gd name="connsiteY1" fmla="*/ 0 h 1151643"/>
              <a:gd name="connsiteX2" fmla="*/ 2788865 w 2788865"/>
              <a:gd name="connsiteY2" fmla="*/ 1151643 h 1151643"/>
              <a:gd name="connsiteX3" fmla="*/ 0 w 2788865"/>
              <a:gd name="connsiteY3" fmla="*/ 1151643 h 1151643"/>
              <a:gd name="connsiteX4" fmla="*/ 0 w 2788865"/>
              <a:gd name="connsiteY4" fmla="*/ 0 h 1151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8865" h="1151643">
                <a:moveTo>
                  <a:pt x="0" y="0"/>
                </a:moveTo>
                <a:lnTo>
                  <a:pt x="2788865" y="0"/>
                </a:lnTo>
                <a:lnTo>
                  <a:pt x="2788865" y="1151643"/>
                </a:lnTo>
                <a:lnTo>
                  <a:pt x="0" y="1151643"/>
                </a:lnTo>
                <a:lnTo>
                  <a:pt x="0" y="0"/>
                </a:lnTo>
                <a:close/>
              </a:path>
            </a:pathLst>
          </a:custGeom>
          <a:ln>
            <a:solidFill>
              <a:srgbClr val="00D897"/>
            </a:solidFill>
          </a:ln>
        </p:spPr>
        <p:style>
          <a:lnRef idx="2">
            <a:schemeClr val="accent4"/>
          </a:lnRef>
          <a:fillRef idx="1">
            <a:schemeClr val="lt1"/>
          </a:fillRef>
          <a:effectRef idx="0">
            <a:schemeClr val="accent4"/>
          </a:effectRef>
          <a:fontRef idx="minor">
            <a:schemeClr val="dk1">
              <a:hueOff val="0"/>
              <a:satOff val="0"/>
              <a:lumOff val="0"/>
              <a:alphaOff val="0"/>
            </a:schemeClr>
          </a:fontRef>
        </p:style>
        <p:txBody>
          <a:bodyPr spcFirstLastPara="0" vert="horz" wrap="square" lIns="446218" tIns="78232" rIns="78232" bIns="78232" numCol="1" spcCol="1270" anchor="ctr" anchorCtr="0">
            <a:noAutofit/>
          </a:bodyPr>
          <a:lstStyle/>
          <a:p>
            <a:pPr lvl="0" algn="ctr" defTabSz="466725">
              <a:lnSpc>
                <a:spcPct val="90000"/>
              </a:lnSpc>
              <a:spcBef>
                <a:spcPct val="0"/>
              </a:spcBef>
              <a:spcAft>
                <a:spcPct val="35000"/>
              </a:spcAft>
            </a:pPr>
            <a:r>
              <a:rPr lang="hr-HR" sz="1400" kern="1200" dirty="0">
                <a:latin typeface="Open Sans" panose="020B0606030504020204"/>
              </a:rPr>
              <a:t>Osigurati da su troškovi nastali tijekom implementacije u skladu s aktivnostima i s Ugovorom, te da su podastrijeti na verifikaciju dodijeljenom nacionalnom kontroloru</a:t>
            </a:r>
            <a:endParaRPr lang="en-US" sz="1400" kern="1200" dirty="0">
              <a:latin typeface="Open Sans" panose="020B0606030504020204"/>
            </a:endParaRPr>
          </a:p>
        </p:txBody>
      </p:sp>
      <p:sp>
        <p:nvSpPr>
          <p:cNvPr id="9" name="Freeform 9">
            <a:extLst>
              <a:ext uri="{FF2B5EF4-FFF2-40B4-BE49-F238E27FC236}">
                <a16:creationId xmlns:a16="http://schemas.microsoft.com/office/drawing/2014/main" id="{3E8832EA-B7B2-E3C9-C1A3-C4DB7402D77B}"/>
              </a:ext>
            </a:extLst>
          </p:cNvPr>
          <p:cNvSpPr/>
          <p:nvPr/>
        </p:nvSpPr>
        <p:spPr>
          <a:xfrm>
            <a:off x="3078043" y="3159910"/>
            <a:ext cx="2137784" cy="1932493"/>
          </a:xfrm>
          <a:custGeom>
            <a:avLst/>
            <a:gdLst>
              <a:gd name="connsiteX0" fmla="*/ 0 w 1429405"/>
              <a:gd name="connsiteY0" fmla="*/ 734724 h 1469447"/>
              <a:gd name="connsiteX1" fmla="*/ 714703 w 1429405"/>
              <a:gd name="connsiteY1" fmla="*/ 0 h 1469447"/>
              <a:gd name="connsiteX2" fmla="*/ 1429406 w 1429405"/>
              <a:gd name="connsiteY2" fmla="*/ 734724 h 1469447"/>
              <a:gd name="connsiteX3" fmla="*/ 714703 w 1429405"/>
              <a:gd name="connsiteY3" fmla="*/ 1469448 h 1469447"/>
              <a:gd name="connsiteX4" fmla="*/ 0 w 1429405"/>
              <a:gd name="connsiteY4" fmla="*/ 734724 h 1469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405" h="1469447">
                <a:moveTo>
                  <a:pt x="0" y="734724"/>
                </a:moveTo>
                <a:cubicBezTo>
                  <a:pt x="0" y="328947"/>
                  <a:pt x="319983" y="0"/>
                  <a:pt x="714703" y="0"/>
                </a:cubicBezTo>
                <a:cubicBezTo>
                  <a:pt x="1109423" y="0"/>
                  <a:pt x="1429406" y="328947"/>
                  <a:pt x="1429406" y="734724"/>
                </a:cubicBezTo>
                <a:cubicBezTo>
                  <a:pt x="1429406" y="1140501"/>
                  <a:pt x="1109423" y="1469448"/>
                  <a:pt x="714703" y="1469448"/>
                </a:cubicBezTo>
                <a:cubicBezTo>
                  <a:pt x="319983" y="1469448"/>
                  <a:pt x="0" y="1140501"/>
                  <a:pt x="0" y="734724"/>
                </a:cubicBezTo>
                <a:close/>
              </a:path>
            </a:pathLst>
          </a:custGeom>
          <a:solidFill>
            <a:srgbClr val="00D897"/>
          </a:solidFill>
        </p:spPr>
        <p:style>
          <a:lnRef idx="3">
            <a:schemeClr val="lt1"/>
          </a:lnRef>
          <a:fillRef idx="1">
            <a:schemeClr val="accent4"/>
          </a:fillRef>
          <a:effectRef idx="1">
            <a:schemeClr val="accent4"/>
          </a:effectRef>
          <a:fontRef idx="minor">
            <a:schemeClr val="lt1"/>
          </a:fontRef>
        </p:style>
        <p:txBody>
          <a:bodyPr spcFirstLastPara="0" vert="horz" wrap="square" lIns="209332" tIns="215196" rIns="209332" bIns="215196" numCol="1" spcCol="1270" anchor="ctr" anchorCtr="0">
            <a:noAutofit/>
          </a:bodyPr>
          <a:lstStyle/>
          <a:p>
            <a:pPr lvl="0" algn="ctr" defTabSz="466725" rtl="0">
              <a:lnSpc>
                <a:spcPct val="90000"/>
              </a:lnSpc>
              <a:spcBef>
                <a:spcPct val="0"/>
              </a:spcBef>
              <a:spcAft>
                <a:spcPct val="35000"/>
              </a:spcAft>
            </a:pPr>
            <a:r>
              <a:rPr lang="hr-HR" b="1" i="0" u="sng" kern="1200" baseline="0" dirty="0">
                <a:latin typeface="Open Sans"/>
              </a:rPr>
              <a:t>Odgovornosti vodećeg partnera (LP)</a:t>
            </a:r>
            <a:endParaRPr lang="hr-HR" b="1" u="sng" kern="1200" dirty="0">
              <a:latin typeface="Open Sans"/>
            </a:endParaRPr>
          </a:p>
        </p:txBody>
      </p:sp>
      <p:sp>
        <p:nvSpPr>
          <p:cNvPr id="10" name="Freeform 10">
            <a:extLst>
              <a:ext uri="{FF2B5EF4-FFF2-40B4-BE49-F238E27FC236}">
                <a16:creationId xmlns:a16="http://schemas.microsoft.com/office/drawing/2014/main" id="{70996407-F9B5-A73C-502A-CC35B1B329DE}"/>
              </a:ext>
            </a:extLst>
          </p:cNvPr>
          <p:cNvSpPr/>
          <p:nvPr/>
        </p:nvSpPr>
        <p:spPr>
          <a:xfrm>
            <a:off x="6357668" y="5068137"/>
            <a:ext cx="2136910" cy="1322060"/>
          </a:xfrm>
          <a:custGeom>
            <a:avLst/>
            <a:gdLst>
              <a:gd name="connsiteX0" fmla="*/ 0 w 2378001"/>
              <a:gd name="connsiteY0" fmla="*/ 0 h 731170"/>
              <a:gd name="connsiteX1" fmla="*/ 2378001 w 2378001"/>
              <a:gd name="connsiteY1" fmla="*/ 0 h 731170"/>
              <a:gd name="connsiteX2" fmla="*/ 2378001 w 2378001"/>
              <a:gd name="connsiteY2" fmla="*/ 731170 h 731170"/>
              <a:gd name="connsiteX3" fmla="*/ 0 w 2378001"/>
              <a:gd name="connsiteY3" fmla="*/ 731170 h 731170"/>
              <a:gd name="connsiteX4" fmla="*/ 0 w 2378001"/>
              <a:gd name="connsiteY4" fmla="*/ 0 h 731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001" h="731170">
                <a:moveTo>
                  <a:pt x="0" y="0"/>
                </a:moveTo>
                <a:lnTo>
                  <a:pt x="2378001" y="0"/>
                </a:lnTo>
                <a:lnTo>
                  <a:pt x="2378001" y="731170"/>
                </a:lnTo>
                <a:lnTo>
                  <a:pt x="0" y="731170"/>
                </a:lnTo>
                <a:lnTo>
                  <a:pt x="0" y="0"/>
                </a:lnTo>
                <a:close/>
              </a:path>
            </a:pathLst>
          </a:custGeom>
          <a:noFill/>
          <a:ln w="9525" cap="flat" cmpd="sng" algn="ctr">
            <a:solidFill>
              <a:srgbClr val="4285F4"/>
            </a:solidFill>
            <a:prstDash val="solid"/>
            <a:round/>
            <a:headEnd type="none" w="med" len="med"/>
            <a:tailEnd type="none" w="med" len="med"/>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80481" tIns="78232" rIns="78231" bIns="78232" numCol="1" spcCol="1270" anchor="ctr" anchorCtr="0">
            <a:noAutofit/>
          </a:bodyPr>
          <a:lstStyle/>
          <a:p>
            <a:pPr lvl="0" algn="ctr" defTabSz="466725">
              <a:lnSpc>
                <a:spcPct val="90000"/>
              </a:lnSpc>
              <a:spcBef>
                <a:spcPct val="0"/>
              </a:spcBef>
              <a:spcAft>
                <a:spcPct val="35000"/>
              </a:spcAft>
            </a:pPr>
            <a:r>
              <a:rPr lang="hr-HR" sz="1400" b="0" i="0" u="none" kern="1200" baseline="0" dirty="0">
                <a:latin typeface="Open Sans"/>
              </a:rPr>
              <a:t>Provoditi aktivnosti u skladu s ugovorom o sufinanciranju</a:t>
            </a:r>
            <a:endParaRPr lang="en-US" sz="1400" b="0" u="none" kern="1200" dirty="0"/>
          </a:p>
        </p:txBody>
      </p:sp>
      <p:sp>
        <p:nvSpPr>
          <p:cNvPr id="11" name="Freeform 11">
            <a:extLst>
              <a:ext uri="{FF2B5EF4-FFF2-40B4-BE49-F238E27FC236}">
                <a16:creationId xmlns:a16="http://schemas.microsoft.com/office/drawing/2014/main" id="{FEF2868C-79DD-8009-DD69-DF86C6A5D103}"/>
              </a:ext>
            </a:extLst>
          </p:cNvPr>
          <p:cNvSpPr/>
          <p:nvPr/>
        </p:nvSpPr>
        <p:spPr>
          <a:xfrm>
            <a:off x="6591567" y="1055291"/>
            <a:ext cx="2051061" cy="1627669"/>
          </a:xfrm>
          <a:custGeom>
            <a:avLst/>
            <a:gdLst>
              <a:gd name="connsiteX0" fmla="*/ 0 w 2494175"/>
              <a:gd name="connsiteY0" fmla="*/ 0 h 831499"/>
              <a:gd name="connsiteX1" fmla="*/ 2494175 w 2494175"/>
              <a:gd name="connsiteY1" fmla="*/ 0 h 831499"/>
              <a:gd name="connsiteX2" fmla="*/ 2494175 w 2494175"/>
              <a:gd name="connsiteY2" fmla="*/ 831499 h 831499"/>
              <a:gd name="connsiteX3" fmla="*/ 0 w 2494175"/>
              <a:gd name="connsiteY3" fmla="*/ 831499 h 831499"/>
              <a:gd name="connsiteX4" fmla="*/ 0 w 2494175"/>
              <a:gd name="connsiteY4" fmla="*/ 0 h 831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4175" h="831499">
                <a:moveTo>
                  <a:pt x="0" y="0"/>
                </a:moveTo>
                <a:lnTo>
                  <a:pt x="2494175" y="0"/>
                </a:lnTo>
                <a:lnTo>
                  <a:pt x="2494175" y="831499"/>
                </a:lnTo>
                <a:lnTo>
                  <a:pt x="0" y="831499"/>
                </a:lnTo>
                <a:lnTo>
                  <a:pt x="0" y="0"/>
                </a:lnTo>
                <a:close/>
              </a:path>
            </a:pathLst>
          </a:custGeom>
          <a:ln>
            <a:solidFill>
              <a:srgbClr val="4285F4"/>
            </a:solidFill>
          </a:ln>
        </p:spPr>
        <p:style>
          <a:lnRef idx="2">
            <a:schemeClr val="accent2"/>
          </a:lnRef>
          <a:fillRef idx="1">
            <a:schemeClr val="lt1"/>
          </a:fillRef>
          <a:effectRef idx="0">
            <a:schemeClr val="accent2"/>
          </a:effectRef>
          <a:fontRef idx="minor">
            <a:schemeClr val="dk1">
              <a:hueOff val="0"/>
              <a:satOff val="0"/>
              <a:lumOff val="0"/>
              <a:alphaOff val="0"/>
            </a:schemeClr>
          </a:fontRef>
        </p:style>
        <p:txBody>
          <a:bodyPr spcFirstLastPara="0" vert="horz" wrap="square" lIns="399068" tIns="78232" rIns="78232" bIns="78232" numCol="1" spcCol="1270" anchor="ctr" anchorCtr="0">
            <a:noAutofit/>
          </a:bodyPr>
          <a:lstStyle/>
          <a:p>
            <a:pPr lvl="0" algn="ctr" defTabSz="466725">
              <a:lnSpc>
                <a:spcPct val="90000"/>
              </a:lnSpc>
              <a:spcBef>
                <a:spcPct val="0"/>
              </a:spcBef>
              <a:spcAft>
                <a:spcPct val="35000"/>
              </a:spcAft>
            </a:pPr>
            <a:r>
              <a:rPr lang="hr-HR" sz="1400" b="0" u="none" kern="1200" dirty="0">
                <a:latin typeface="Open Sans" panose="020B0606030504020204"/>
              </a:rPr>
              <a:t>Pravovremeno proslijediti  potrebnu dokumentaciju i tražene informacije LP</a:t>
            </a:r>
            <a:endParaRPr lang="en-US" sz="1400" b="0" u="none" kern="1200" dirty="0">
              <a:latin typeface="Open Sans" panose="020B0606030504020204"/>
            </a:endParaRPr>
          </a:p>
        </p:txBody>
      </p:sp>
      <p:sp>
        <p:nvSpPr>
          <p:cNvPr id="12" name="Freeform 12">
            <a:extLst>
              <a:ext uri="{FF2B5EF4-FFF2-40B4-BE49-F238E27FC236}">
                <a16:creationId xmlns:a16="http://schemas.microsoft.com/office/drawing/2014/main" id="{3E3CE233-AAD4-305E-E689-B9A37387CAFC}"/>
              </a:ext>
            </a:extLst>
          </p:cNvPr>
          <p:cNvSpPr/>
          <p:nvPr/>
        </p:nvSpPr>
        <p:spPr>
          <a:xfrm>
            <a:off x="8853633" y="905292"/>
            <a:ext cx="2856647" cy="1725650"/>
          </a:xfrm>
          <a:custGeom>
            <a:avLst/>
            <a:gdLst>
              <a:gd name="connsiteX0" fmla="*/ 0 w 2620162"/>
              <a:gd name="connsiteY0" fmla="*/ 0 h 831499"/>
              <a:gd name="connsiteX1" fmla="*/ 2620162 w 2620162"/>
              <a:gd name="connsiteY1" fmla="*/ 0 h 831499"/>
              <a:gd name="connsiteX2" fmla="*/ 2620162 w 2620162"/>
              <a:gd name="connsiteY2" fmla="*/ 831499 h 831499"/>
              <a:gd name="connsiteX3" fmla="*/ 0 w 2620162"/>
              <a:gd name="connsiteY3" fmla="*/ 831499 h 831499"/>
              <a:gd name="connsiteX4" fmla="*/ 0 w 2620162"/>
              <a:gd name="connsiteY4" fmla="*/ 0 h 831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0162" h="831499">
                <a:moveTo>
                  <a:pt x="0" y="0"/>
                </a:moveTo>
                <a:lnTo>
                  <a:pt x="2620162" y="0"/>
                </a:lnTo>
                <a:lnTo>
                  <a:pt x="2620162" y="831499"/>
                </a:lnTo>
                <a:lnTo>
                  <a:pt x="0" y="831499"/>
                </a:lnTo>
                <a:lnTo>
                  <a:pt x="0" y="0"/>
                </a:lnTo>
                <a:close/>
              </a:path>
            </a:pathLst>
          </a:custGeom>
          <a:ln>
            <a:solidFill>
              <a:srgbClr val="4285F4"/>
            </a:solidFill>
          </a:ln>
        </p:spPr>
        <p:style>
          <a:lnRef idx="2">
            <a:schemeClr val="accent2"/>
          </a:lnRef>
          <a:fillRef idx="1">
            <a:schemeClr val="lt1"/>
          </a:fillRef>
          <a:effectRef idx="0">
            <a:schemeClr val="accent2"/>
          </a:effectRef>
          <a:fontRef idx="minor">
            <a:schemeClr val="dk1">
              <a:hueOff val="0"/>
              <a:satOff val="0"/>
              <a:lumOff val="0"/>
              <a:alphaOff val="0"/>
            </a:schemeClr>
          </a:fontRef>
        </p:style>
        <p:txBody>
          <a:bodyPr spcFirstLastPara="0" vert="horz" wrap="square" lIns="419226" tIns="78232" rIns="78232" bIns="78232" numCol="1" spcCol="1270" anchor="ctr" anchorCtr="0">
            <a:noAutofit/>
          </a:bodyPr>
          <a:lstStyle/>
          <a:p>
            <a:pPr lvl="0" algn="ctr" defTabSz="466725">
              <a:lnSpc>
                <a:spcPct val="90000"/>
              </a:lnSpc>
              <a:spcBef>
                <a:spcPct val="0"/>
              </a:spcBef>
              <a:spcAft>
                <a:spcPct val="35000"/>
              </a:spcAft>
            </a:pPr>
            <a:r>
              <a:rPr lang="en-US" sz="1400" b="0" u="none" kern="1200" dirty="0" err="1">
                <a:latin typeface="Open Sans" panose="020B0606030504020204"/>
              </a:rPr>
              <a:t>Održavati</a:t>
            </a:r>
            <a:r>
              <a:rPr lang="en-US" sz="1400" b="0" u="none" kern="1200" dirty="0">
                <a:latin typeface="Open Sans" panose="020B0606030504020204"/>
              </a:rPr>
              <a:t> </a:t>
            </a:r>
            <a:r>
              <a:rPr lang="en-US" sz="1400" b="0" u="none" kern="1200" dirty="0" err="1">
                <a:latin typeface="Open Sans" panose="020B0606030504020204"/>
              </a:rPr>
              <a:t>stalnu</a:t>
            </a:r>
            <a:r>
              <a:rPr lang="en-US" sz="1400" b="0" u="none" kern="1200" dirty="0">
                <a:latin typeface="Open Sans" panose="020B0606030504020204"/>
              </a:rPr>
              <a:t> </a:t>
            </a:r>
            <a:r>
              <a:rPr lang="en-US" sz="1400" b="0" u="none" kern="1200" dirty="0" err="1">
                <a:latin typeface="Open Sans" panose="020B0606030504020204"/>
              </a:rPr>
              <a:t>komunikaciju</a:t>
            </a:r>
            <a:r>
              <a:rPr lang="en-US" sz="1400" b="0" u="none" kern="1200" dirty="0">
                <a:latin typeface="Open Sans" panose="020B0606030504020204"/>
              </a:rPr>
              <a:t> </a:t>
            </a:r>
            <a:r>
              <a:rPr lang="hr-HR" sz="1400" b="0" u="none" kern="1200" dirty="0">
                <a:latin typeface="Open Sans" panose="020B0606030504020204"/>
              </a:rPr>
              <a:t>s LP-om </a:t>
            </a:r>
            <a:r>
              <a:rPr lang="en-US" sz="1400" b="0" u="none" kern="1200" dirty="0" err="1">
                <a:latin typeface="Open Sans" panose="020B0606030504020204"/>
              </a:rPr>
              <a:t>na</a:t>
            </a:r>
            <a:r>
              <a:rPr lang="en-US" sz="1400" b="0" u="none" kern="1200" dirty="0">
                <a:latin typeface="Open Sans" panose="020B0606030504020204"/>
              </a:rPr>
              <a:t> </a:t>
            </a:r>
            <a:r>
              <a:rPr lang="en-US" sz="1400" b="0" u="none" kern="1200" dirty="0" err="1">
                <a:latin typeface="Open Sans" panose="020B0606030504020204"/>
              </a:rPr>
              <a:t>način</a:t>
            </a:r>
            <a:r>
              <a:rPr lang="en-US" sz="1400" b="0" u="none" kern="1200" dirty="0">
                <a:latin typeface="Open Sans" panose="020B0606030504020204"/>
              </a:rPr>
              <a:t> da </a:t>
            </a:r>
            <a:r>
              <a:rPr lang="en-US" sz="1400" b="0" u="none" kern="1200" dirty="0" err="1">
                <a:latin typeface="Open Sans" panose="020B0606030504020204"/>
              </a:rPr>
              <a:t>prosljeđuje</a:t>
            </a:r>
            <a:r>
              <a:rPr lang="en-US" sz="1400" b="0" u="none" kern="1200" dirty="0">
                <a:latin typeface="Open Sans" panose="020B0606030504020204"/>
              </a:rPr>
              <a:t> </a:t>
            </a:r>
            <a:r>
              <a:rPr lang="en-US" sz="1400" b="0" u="none" kern="1200" dirty="0" err="1">
                <a:latin typeface="Open Sans" panose="020B0606030504020204"/>
              </a:rPr>
              <a:t>informacije</a:t>
            </a:r>
            <a:r>
              <a:rPr lang="hr-HR" sz="1400" b="0" u="none" kern="1200" dirty="0">
                <a:latin typeface="Open Sans" panose="020B0606030504020204"/>
              </a:rPr>
              <a:t> o aktivnostima </a:t>
            </a:r>
            <a:r>
              <a:rPr lang="en-US" sz="1400" b="0" u="none" kern="1200" dirty="0" err="1">
                <a:latin typeface="Open Sans" panose="020B0606030504020204"/>
              </a:rPr>
              <a:t>i</a:t>
            </a:r>
            <a:r>
              <a:rPr lang="en-US" sz="1400" b="0" u="none" kern="1200" dirty="0">
                <a:latin typeface="Open Sans" panose="020B0606030504020204"/>
              </a:rPr>
              <a:t> </a:t>
            </a:r>
            <a:r>
              <a:rPr lang="en-US" sz="1400" b="0" u="none" kern="1200" dirty="0" err="1">
                <a:latin typeface="Open Sans" panose="020B0606030504020204"/>
              </a:rPr>
              <a:t>eventualnim</a:t>
            </a:r>
            <a:r>
              <a:rPr lang="en-US" sz="1400" b="0" u="none" kern="1200" dirty="0">
                <a:latin typeface="Open Sans" panose="020B0606030504020204"/>
              </a:rPr>
              <a:t> </a:t>
            </a:r>
            <a:r>
              <a:rPr lang="en-US" sz="1400" b="0" u="none" kern="1200" dirty="0" err="1">
                <a:latin typeface="Open Sans" panose="020B0606030504020204"/>
              </a:rPr>
              <a:t>odstupanjima</a:t>
            </a:r>
            <a:r>
              <a:rPr lang="en-US" sz="1400" b="0" u="none" kern="1200" dirty="0">
                <a:latin typeface="Open Sans" panose="020B0606030504020204"/>
              </a:rPr>
              <a:t> od </a:t>
            </a:r>
            <a:r>
              <a:rPr lang="en-US" sz="1400" b="0" u="none" kern="1200" dirty="0" err="1">
                <a:latin typeface="Open Sans" panose="020B0606030504020204"/>
              </a:rPr>
              <a:t>planiranih</a:t>
            </a:r>
            <a:r>
              <a:rPr lang="en-US" sz="1400" b="0" u="none" kern="1200" dirty="0">
                <a:latin typeface="Open Sans" panose="020B0606030504020204"/>
              </a:rPr>
              <a:t> </a:t>
            </a:r>
            <a:r>
              <a:rPr lang="en-US" sz="1400" b="0" u="none" kern="1200" dirty="0" err="1">
                <a:latin typeface="Open Sans" panose="020B0606030504020204"/>
              </a:rPr>
              <a:t>aktivnosti</a:t>
            </a:r>
            <a:endParaRPr lang="en-US" sz="1400" b="0" u="none" kern="1200" dirty="0">
              <a:latin typeface="Open Sans" panose="020B0606030504020204"/>
            </a:endParaRPr>
          </a:p>
        </p:txBody>
      </p:sp>
      <p:sp>
        <p:nvSpPr>
          <p:cNvPr id="13" name="Freeform 13">
            <a:extLst>
              <a:ext uri="{FF2B5EF4-FFF2-40B4-BE49-F238E27FC236}">
                <a16:creationId xmlns:a16="http://schemas.microsoft.com/office/drawing/2014/main" id="{8A58DA2A-ECB2-7C01-1EC4-07836F775FAF}"/>
              </a:ext>
            </a:extLst>
          </p:cNvPr>
          <p:cNvSpPr/>
          <p:nvPr/>
        </p:nvSpPr>
        <p:spPr>
          <a:xfrm>
            <a:off x="9438227" y="2791308"/>
            <a:ext cx="2272053" cy="1442346"/>
          </a:xfrm>
          <a:custGeom>
            <a:avLst/>
            <a:gdLst>
              <a:gd name="connsiteX0" fmla="*/ 0 w 2594101"/>
              <a:gd name="connsiteY0" fmla="*/ 0 h 831499"/>
              <a:gd name="connsiteX1" fmla="*/ 2594101 w 2594101"/>
              <a:gd name="connsiteY1" fmla="*/ 0 h 831499"/>
              <a:gd name="connsiteX2" fmla="*/ 2594101 w 2594101"/>
              <a:gd name="connsiteY2" fmla="*/ 831499 h 831499"/>
              <a:gd name="connsiteX3" fmla="*/ 0 w 2594101"/>
              <a:gd name="connsiteY3" fmla="*/ 831499 h 831499"/>
              <a:gd name="connsiteX4" fmla="*/ 0 w 2594101"/>
              <a:gd name="connsiteY4" fmla="*/ 0 h 831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101" h="831499">
                <a:moveTo>
                  <a:pt x="0" y="0"/>
                </a:moveTo>
                <a:lnTo>
                  <a:pt x="2594101" y="0"/>
                </a:lnTo>
                <a:lnTo>
                  <a:pt x="2594101" y="831499"/>
                </a:lnTo>
                <a:lnTo>
                  <a:pt x="0" y="831499"/>
                </a:lnTo>
                <a:lnTo>
                  <a:pt x="0" y="0"/>
                </a:lnTo>
                <a:close/>
              </a:path>
            </a:pathLst>
          </a:custGeom>
          <a:noFill/>
          <a:ln w="9525" cap="flat" cmpd="sng" algn="ctr">
            <a:solidFill>
              <a:srgbClr val="4285F4"/>
            </a:solidFill>
            <a:prstDash val="solid"/>
            <a:round/>
            <a:headEnd type="none" w="med" len="med"/>
            <a:tailEnd type="none" w="med" len="med"/>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15056" tIns="78232" rIns="78232" bIns="78232" numCol="1" spcCol="1270" anchor="ctr" anchorCtr="0">
            <a:noAutofit/>
          </a:bodyPr>
          <a:lstStyle/>
          <a:p>
            <a:pPr lvl="0" algn="ctr" defTabSz="466725">
              <a:lnSpc>
                <a:spcPct val="90000"/>
              </a:lnSpc>
              <a:spcBef>
                <a:spcPct val="0"/>
              </a:spcBef>
              <a:spcAft>
                <a:spcPct val="35000"/>
              </a:spcAft>
            </a:pPr>
            <a:r>
              <a:rPr lang="hr-HR" sz="1400" b="0" u="none" kern="1200" dirty="0">
                <a:latin typeface="Open Sans" panose="020B0606030504020204"/>
              </a:rPr>
              <a:t>Dostaviti partnersko izvješće/Partner Progress </a:t>
            </a:r>
            <a:r>
              <a:rPr lang="hr-HR" sz="1400" b="0" u="none" kern="1200" dirty="0" err="1">
                <a:latin typeface="Open Sans" panose="020B0606030504020204"/>
              </a:rPr>
              <a:t>report</a:t>
            </a:r>
            <a:r>
              <a:rPr lang="hr-HR" sz="1400" b="0" u="none" kern="1200" dirty="0">
                <a:latin typeface="Open Sans" panose="020B0606030504020204"/>
              </a:rPr>
              <a:t> nacionalnim kontrolorima</a:t>
            </a:r>
            <a:endParaRPr lang="en-US" sz="1400" b="0" u="none" kern="1200" dirty="0">
              <a:latin typeface="Open Sans" panose="020B0606030504020204"/>
            </a:endParaRPr>
          </a:p>
        </p:txBody>
      </p:sp>
      <p:sp>
        <p:nvSpPr>
          <p:cNvPr id="14" name="Freeform 14">
            <a:extLst>
              <a:ext uri="{FF2B5EF4-FFF2-40B4-BE49-F238E27FC236}">
                <a16:creationId xmlns:a16="http://schemas.microsoft.com/office/drawing/2014/main" id="{4FA2851B-E72F-5447-04BF-A237FF209751}"/>
              </a:ext>
            </a:extLst>
          </p:cNvPr>
          <p:cNvSpPr/>
          <p:nvPr/>
        </p:nvSpPr>
        <p:spPr>
          <a:xfrm>
            <a:off x="9318254" y="4434483"/>
            <a:ext cx="1927403" cy="831499"/>
          </a:xfrm>
          <a:custGeom>
            <a:avLst/>
            <a:gdLst>
              <a:gd name="connsiteX0" fmla="*/ 0 w 1927403"/>
              <a:gd name="connsiteY0" fmla="*/ 0 h 831499"/>
              <a:gd name="connsiteX1" fmla="*/ 1927403 w 1927403"/>
              <a:gd name="connsiteY1" fmla="*/ 0 h 831499"/>
              <a:gd name="connsiteX2" fmla="*/ 1927403 w 1927403"/>
              <a:gd name="connsiteY2" fmla="*/ 831499 h 831499"/>
              <a:gd name="connsiteX3" fmla="*/ 0 w 1927403"/>
              <a:gd name="connsiteY3" fmla="*/ 831499 h 831499"/>
              <a:gd name="connsiteX4" fmla="*/ 0 w 1927403"/>
              <a:gd name="connsiteY4" fmla="*/ 0 h 831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7403" h="831499">
                <a:moveTo>
                  <a:pt x="0" y="0"/>
                </a:moveTo>
                <a:lnTo>
                  <a:pt x="1927403" y="0"/>
                </a:lnTo>
                <a:lnTo>
                  <a:pt x="1927403" y="831499"/>
                </a:lnTo>
                <a:lnTo>
                  <a:pt x="0" y="831499"/>
                </a:lnTo>
                <a:lnTo>
                  <a:pt x="0" y="0"/>
                </a:lnTo>
                <a:close/>
              </a:path>
            </a:pathLst>
          </a:custGeom>
          <a:noFill/>
          <a:ln w="9525" cap="flat" cmpd="sng" algn="ctr">
            <a:solidFill>
              <a:srgbClr val="4285F4"/>
            </a:solidFill>
            <a:prstDash val="solid"/>
            <a:round/>
            <a:headEnd type="none" w="med" len="med"/>
            <a:tailEnd type="none" w="med" len="med"/>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8384" tIns="78232" rIns="78232" bIns="78232" numCol="1" spcCol="1270" anchor="ctr" anchorCtr="0">
            <a:noAutofit/>
          </a:bodyPr>
          <a:lstStyle/>
          <a:p>
            <a:pPr lvl="0" algn="ctr" defTabSz="488950">
              <a:lnSpc>
                <a:spcPct val="90000"/>
              </a:lnSpc>
              <a:spcBef>
                <a:spcPct val="0"/>
              </a:spcBef>
              <a:spcAft>
                <a:spcPct val="35000"/>
              </a:spcAft>
            </a:pPr>
            <a:r>
              <a:rPr lang="hr-HR" sz="1400" b="0" u="none" kern="1200" dirty="0">
                <a:latin typeface="Open Sans" panose="020B0606030504020204"/>
              </a:rPr>
              <a:t>Uskladiti se s LP u dijelu zahtjeva za plaćanjem</a:t>
            </a:r>
            <a:endParaRPr lang="en-US" sz="1400" b="0" u="none" kern="1200" dirty="0">
              <a:latin typeface="Open Sans" panose="020B0606030504020204"/>
            </a:endParaRPr>
          </a:p>
        </p:txBody>
      </p:sp>
      <p:sp>
        <p:nvSpPr>
          <p:cNvPr id="15" name="Freeform 15">
            <a:extLst>
              <a:ext uri="{FF2B5EF4-FFF2-40B4-BE49-F238E27FC236}">
                <a16:creationId xmlns:a16="http://schemas.microsoft.com/office/drawing/2014/main" id="{9736C385-0EE4-254F-FC53-EE2954672D3C}"/>
              </a:ext>
            </a:extLst>
          </p:cNvPr>
          <p:cNvSpPr/>
          <p:nvPr/>
        </p:nvSpPr>
        <p:spPr>
          <a:xfrm>
            <a:off x="8724815" y="5492710"/>
            <a:ext cx="1807308" cy="831499"/>
          </a:xfrm>
          <a:custGeom>
            <a:avLst/>
            <a:gdLst>
              <a:gd name="connsiteX0" fmla="*/ 0 w 1807308"/>
              <a:gd name="connsiteY0" fmla="*/ 0 h 831499"/>
              <a:gd name="connsiteX1" fmla="*/ 1807308 w 1807308"/>
              <a:gd name="connsiteY1" fmla="*/ 0 h 831499"/>
              <a:gd name="connsiteX2" fmla="*/ 1807308 w 1807308"/>
              <a:gd name="connsiteY2" fmla="*/ 831499 h 831499"/>
              <a:gd name="connsiteX3" fmla="*/ 0 w 1807308"/>
              <a:gd name="connsiteY3" fmla="*/ 831499 h 831499"/>
              <a:gd name="connsiteX4" fmla="*/ 0 w 1807308"/>
              <a:gd name="connsiteY4" fmla="*/ 0 h 831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308" h="831499">
                <a:moveTo>
                  <a:pt x="0" y="0"/>
                </a:moveTo>
                <a:lnTo>
                  <a:pt x="1807308" y="0"/>
                </a:lnTo>
                <a:lnTo>
                  <a:pt x="1807308" y="831499"/>
                </a:lnTo>
                <a:lnTo>
                  <a:pt x="0" y="831499"/>
                </a:lnTo>
                <a:lnTo>
                  <a:pt x="0" y="0"/>
                </a:lnTo>
                <a:close/>
              </a:path>
            </a:pathLst>
          </a:custGeom>
          <a:noFill/>
          <a:ln w="9525" cap="flat" cmpd="sng" algn="ctr">
            <a:solidFill>
              <a:srgbClr val="4285F4"/>
            </a:solidFill>
            <a:prstDash val="solid"/>
            <a:round/>
            <a:headEnd type="none" w="med" len="med"/>
            <a:tailEnd type="none" w="med" len="med"/>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89169" tIns="78232" rIns="78233" bIns="78232" numCol="1" spcCol="1270" anchor="ctr" anchorCtr="0">
            <a:noAutofit/>
          </a:bodyPr>
          <a:lstStyle/>
          <a:p>
            <a:pPr lvl="0" algn="ctr" defTabSz="488950">
              <a:lnSpc>
                <a:spcPct val="90000"/>
              </a:lnSpc>
              <a:spcBef>
                <a:spcPct val="0"/>
              </a:spcBef>
              <a:spcAft>
                <a:spcPct val="35000"/>
              </a:spcAft>
            </a:pPr>
            <a:r>
              <a:rPr lang="hr-HR" sz="1200" b="0" u="none" kern="1200" dirty="0">
                <a:latin typeface="Open Sans" panose="020B0606030504020204"/>
              </a:rPr>
              <a:t>Zadržati relevantne dokumente i podatke o projektu za potrebe revizije</a:t>
            </a:r>
            <a:endParaRPr lang="en-US" sz="1200" b="0" u="none" kern="1200" dirty="0">
              <a:latin typeface="Open Sans" panose="020B0606030504020204"/>
            </a:endParaRPr>
          </a:p>
        </p:txBody>
      </p:sp>
      <p:sp>
        <p:nvSpPr>
          <p:cNvPr id="16" name="Freeform 16">
            <a:extLst>
              <a:ext uri="{FF2B5EF4-FFF2-40B4-BE49-F238E27FC236}">
                <a16:creationId xmlns:a16="http://schemas.microsoft.com/office/drawing/2014/main" id="{970BA3F3-4185-8B1E-6749-DA5B4B76E248}"/>
              </a:ext>
            </a:extLst>
          </p:cNvPr>
          <p:cNvSpPr/>
          <p:nvPr/>
        </p:nvSpPr>
        <p:spPr>
          <a:xfrm>
            <a:off x="7192490" y="2847456"/>
            <a:ext cx="2245737" cy="2076000"/>
          </a:xfrm>
          <a:custGeom>
            <a:avLst/>
            <a:gdLst>
              <a:gd name="connsiteX0" fmla="*/ 0 w 1616009"/>
              <a:gd name="connsiteY0" fmla="*/ 808146 h 1616291"/>
              <a:gd name="connsiteX1" fmla="*/ 808005 w 1616009"/>
              <a:gd name="connsiteY1" fmla="*/ 0 h 1616291"/>
              <a:gd name="connsiteX2" fmla="*/ 1616010 w 1616009"/>
              <a:gd name="connsiteY2" fmla="*/ 808146 h 1616291"/>
              <a:gd name="connsiteX3" fmla="*/ 808005 w 1616009"/>
              <a:gd name="connsiteY3" fmla="*/ 1616292 h 1616291"/>
              <a:gd name="connsiteX4" fmla="*/ 0 w 1616009"/>
              <a:gd name="connsiteY4" fmla="*/ 808146 h 1616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009" h="1616291">
                <a:moveTo>
                  <a:pt x="0" y="808146"/>
                </a:moveTo>
                <a:cubicBezTo>
                  <a:pt x="0" y="361819"/>
                  <a:pt x="361756" y="0"/>
                  <a:pt x="808005" y="0"/>
                </a:cubicBezTo>
                <a:cubicBezTo>
                  <a:pt x="1254254" y="0"/>
                  <a:pt x="1616010" y="361819"/>
                  <a:pt x="1616010" y="808146"/>
                </a:cubicBezTo>
                <a:cubicBezTo>
                  <a:pt x="1616010" y="1254473"/>
                  <a:pt x="1254254" y="1616292"/>
                  <a:pt x="808005" y="1616292"/>
                </a:cubicBezTo>
                <a:cubicBezTo>
                  <a:pt x="361756" y="1616292"/>
                  <a:pt x="0" y="1254473"/>
                  <a:pt x="0" y="808146"/>
                </a:cubicBezTo>
                <a:close/>
              </a:path>
            </a:pathLst>
          </a:custGeom>
          <a:solidFill>
            <a:srgbClr val="4285F4"/>
          </a:solidFill>
        </p:spPr>
        <p:style>
          <a:lnRef idx="3">
            <a:schemeClr val="lt1"/>
          </a:lnRef>
          <a:fillRef idx="1">
            <a:schemeClr val="accent2"/>
          </a:fillRef>
          <a:effectRef idx="1">
            <a:schemeClr val="accent2"/>
          </a:effectRef>
          <a:fontRef idx="minor">
            <a:schemeClr val="lt1"/>
          </a:fontRef>
        </p:style>
        <p:txBody>
          <a:bodyPr spcFirstLastPara="0" vert="horz" wrap="square" lIns="236659" tIns="236700" rIns="236659" bIns="236700" numCol="1" spcCol="1270" anchor="ctr" anchorCtr="0">
            <a:noAutofit/>
          </a:bodyPr>
          <a:lstStyle/>
          <a:p>
            <a:pPr lvl="0" algn="ctr" defTabSz="466725">
              <a:lnSpc>
                <a:spcPct val="90000"/>
              </a:lnSpc>
              <a:spcBef>
                <a:spcPct val="0"/>
              </a:spcBef>
              <a:spcAft>
                <a:spcPct val="35000"/>
              </a:spcAft>
            </a:pPr>
            <a:r>
              <a:rPr lang="hr-HR" b="1" i="0" u="sng" kern="1200" baseline="0" dirty="0">
                <a:latin typeface="Open Sans"/>
              </a:rPr>
              <a:t>Odgovornosti projektnih partnera (PP)</a:t>
            </a:r>
            <a:endParaRPr lang="en-US" u="sng" kern="1200" dirty="0"/>
          </a:p>
        </p:txBody>
      </p:sp>
      <p:pic>
        <p:nvPicPr>
          <p:cNvPr id="17" name="Picture 16">
            <a:extLst>
              <a:ext uri="{FF2B5EF4-FFF2-40B4-BE49-F238E27FC236}">
                <a16:creationId xmlns:a16="http://schemas.microsoft.com/office/drawing/2014/main" id="{288DE53E-1EB1-8CA9-E9FC-13986203F714}"/>
              </a:ext>
            </a:extLst>
          </p:cNvPr>
          <p:cNvPicPr>
            <a:picLocks noChangeAspect="1"/>
          </p:cNvPicPr>
          <p:nvPr/>
        </p:nvPicPr>
        <p:blipFill>
          <a:blip r:embed="rId4"/>
          <a:stretch>
            <a:fillRect/>
          </a:stretch>
        </p:blipFill>
        <p:spPr>
          <a:xfrm>
            <a:off x="5262315" y="3015889"/>
            <a:ext cx="1802605" cy="1766355"/>
          </a:xfrm>
          <a:prstGeom prst="rect">
            <a:avLst/>
          </a:prstGeom>
        </p:spPr>
      </p:pic>
    </p:spTree>
    <p:extLst>
      <p:ext uri="{BB962C8B-B14F-4D97-AF65-F5344CB8AC3E}">
        <p14:creationId xmlns:p14="http://schemas.microsoft.com/office/powerpoint/2010/main" val="377057910"/>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BFF"/>
          </a:solidFill>
          <a:ln w="12700">
            <a:solidFill>
              <a:srgbClr val="F8FBFF">
                <a:alpha val="0"/>
              </a:srgbClr>
            </a:solidFill>
            <a:prstDash val="solid"/>
          </a:ln>
        </p:spPr>
        <p:txBody>
          <a:bodyPr/>
          <a:lstStyle/>
          <a:p>
            <a:endParaRPr lang="en-US"/>
          </a:p>
        </p:txBody>
      </p:sp>
      <p:sp>
        <p:nvSpPr>
          <p:cNvPr id="4" name="Shape 1"/>
          <p:cNvSpPr/>
          <p:nvPr/>
        </p:nvSpPr>
        <p:spPr>
          <a:xfrm>
            <a:off x="4983480" y="237744"/>
            <a:ext cx="6784848" cy="566928"/>
          </a:xfrm>
          <a:prstGeom prst="rect">
            <a:avLst/>
          </a:prstGeom>
          <a:solidFill>
            <a:srgbClr val="315D9E"/>
          </a:solidFill>
          <a:ln w="12700">
            <a:solidFill>
              <a:srgbClr val="315D9E"/>
            </a:solidFill>
            <a:prstDash val="solid"/>
          </a:ln>
        </p:spPr>
        <p:txBody>
          <a:bodyPr/>
          <a:lstStyle/>
          <a:p>
            <a:endParaRPr lang="en-US"/>
          </a:p>
        </p:txBody>
      </p:sp>
      <p:sp>
        <p:nvSpPr>
          <p:cNvPr id="5" name="Text 2"/>
          <p:cNvSpPr/>
          <p:nvPr/>
        </p:nvSpPr>
        <p:spPr>
          <a:xfrm>
            <a:off x="5138928" y="292608"/>
            <a:ext cx="6446520" cy="448056"/>
          </a:xfrm>
          <a:prstGeom prst="rect">
            <a:avLst/>
          </a:prstGeom>
          <a:noFill/>
          <a:ln/>
        </p:spPr>
        <p:txBody>
          <a:bodyPr wrap="square" lIns="381" tIns="381" rIns="381" bIns="381" rtlCol="0" anchor="ctr">
            <a:noAutofit/>
          </a:bodyPr>
          <a:lstStyle/>
          <a:p>
            <a:pPr marL="0" indent="0" algn="r">
              <a:buNone/>
            </a:pPr>
            <a:r>
              <a:rPr lang="en-US" sz="3000" b="1" dirty="0">
                <a:solidFill>
                  <a:srgbClr val="FFFFFF"/>
                </a:solidFill>
                <a:latin typeface="Aptos Display" pitchFamily="34" charset="0"/>
                <a:ea typeface="Aptos Display" pitchFamily="34" charset="-122"/>
                <a:cs typeface="Aptos Display" pitchFamily="34" charset="-120"/>
              </a:rPr>
              <a:t>UPOTREBA JEMS-a</a:t>
            </a:r>
            <a:endParaRPr lang="en-US" sz="3000" dirty="0"/>
          </a:p>
        </p:txBody>
      </p:sp>
      <p:sp>
        <p:nvSpPr>
          <p:cNvPr id="6" name="Shape 3"/>
          <p:cNvSpPr/>
          <p:nvPr/>
        </p:nvSpPr>
        <p:spPr>
          <a:xfrm>
            <a:off x="3401568" y="1088136"/>
            <a:ext cx="8394192" cy="22860"/>
          </a:xfrm>
          <a:prstGeom prst="rect">
            <a:avLst/>
          </a:prstGeom>
          <a:solidFill>
            <a:srgbClr val="315D9E">
              <a:alpha val="60000"/>
            </a:srgbClr>
          </a:solidFill>
          <a:ln w="12700">
            <a:solidFill>
              <a:srgbClr val="315D9E">
                <a:alpha val="0"/>
              </a:srgbClr>
            </a:solidFill>
            <a:prstDash val="solid"/>
          </a:ln>
        </p:spPr>
        <p:txBody>
          <a:bodyPr/>
          <a:lstStyle/>
          <a:p>
            <a:endParaRPr lang="en-US"/>
          </a:p>
        </p:txBody>
      </p:sp>
      <p:grpSp>
        <p:nvGrpSpPr>
          <p:cNvPr id="26" name="Group 25">
            <a:extLst>
              <a:ext uri="{FF2B5EF4-FFF2-40B4-BE49-F238E27FC236}">
                <a16:creationId xmlns:a16="http://schemas.microsoft.com/office/drawing/2014/main" id="{FB93308A-57AF-FB35-A921-B5F92DF1E1A2}"/>
              </a:ext>
            </a:extLst>
          </p:cNvPr>
          <p:cNvGrpSpPr/>
          <p:nvPr/>
        </p:nvGrpSpPr>
        <p:grpSpPr>
          <a:xfrm>
            <a:off x="310896" y="1298448"/>
            <a:ext cx="5023104" cy="4626864"/>
            <a:chOff x="310896" y="1298448"/>
            <a:chExt cx="4910328" cy="4626864"/>
          </a:xfrm>
        </p:grpSpPr>
        <p:sp>
          <p:nvSpPr>
            <p:cNvPr id="7" name="Shape 4"/>
            <p:cNvSpPr/>
            <p:nvPr/>
          </p:nvSpPr>
          <p:spPr>
            <a:xfrm>
              <a:off x="310896" y="1298448"/>
              <a:ext cx="4910328" cy="4626864"/>
            </a:xfrm>
            <a:prstGeom prst="roundRect">
              <a:avLst>
                <a:gd name="adj" fmla="val 1394"/>
              </a:avLst>
            </a:prstGeom>
            <a:solidFill>
              <a:srgbClr val="FFFFFF"/>
            </a:solidFill>
            <a:ln w="6350">
              <a:solidFill>
                <a:srgbClr val="EAF2FB"/>
              </a:solidFill>
              <a:prstDash val="solid"/>
            </a:ln>
            <a:effectLst>
              <a:outerShdw blurRad="13970" dist="10160" dir="2700000" algn="bl" rotWithShape="0">
                <a:srgbClr val="000000">
                  <a:alpha val="12000"/>
                </a:srgbClr>
              </a:outerShdw>
            </a:effectLst>
          </p:spPr>
          <p:txBody>
            <a:bodyPr/>
            <a:lstStyle/>
            <a:p>
              <a:endParaRPr lang="en-US"/>
            </a:p>
          </p:txBody>
        </p:sp>
        <p:pic>
          <p:nvPicPr>
            <p:cNvPr id="8" name="Image 1" descr="/mnt/data/assets_jems/s1_Picture_8.jpg"/>
            <p:cNvPicPr>
              <a:picLocks noChangeAspect="1"/>
            </p:cNvPicPr>
            <p:nvPr/>
          </p:nvPicPr>
          <p:blipFill>
            <a:blip r:embed="rId3"/>
            <a:stretch>
              <a:fillRect/>
            </a:stretch>
          </p:blipFill>
          <p:spPr>
            <a:xfrm>
              <a:off x="310896" y="1644000"/>
              <a:ext cx="4910328" cy="4281312"/>
            </a:xfrm>
            <a:prstGeom prst="rect">
              <a:avLst/>
            </a:prstGeom>
          </p:spPr>
        </p:pic>
      </p:grpSp>
      <p:sp>
        <p:nvSpPr>
          <p:cNvPr id="9" name="Text 5"/>
          <p:cNvSpPr/>
          <p:nvPr/>
        </p:nvSpPr>
        <p:spPr>
          <a:xfrm>
            <a:off x="5486400" y="1207008"/>
            <a:ext cx="6355080" cy="365760"/>
          </a:xfrm>
          <a:prstGeom prst="rect">
            <a:avLst/>
          </a:prstGeom>
          <a:noFill/>
          <a:ln/>
        </p:spPr>
        <p:txBody>
          <a:bodyPr wrap="square" lIns="0" tIns="0" rIns="0" bIns="0" rtlCol="0" anchor="ctr">
            <a:normAutofit/>
          </a:bodyPr>
          <a:lstStyle/>
          <a:p>
            <a:pPr marL="0" indent="0">
              <a:buNone/>
            </a:pPr>
            <a:r>
              <a:rPr lang="en-US" sz="1800" b="1" dirty="0">
                <a:solidFill>
                  <a:srgbClr val="315D9E"/>
                </a:solidFill>
              </a:rPr>
              <a:t>Jems kao </a:t>
            </a:r>
            <a:r>
              <a:rPr lang="en-US" sz="2000" b="1" dirty="0">
                <a:solidFill>
                  <a:srgbClr val="315D9E"/>
                </a:solidFill>
              </a:rPr>
              <a:t>središnje</a:t>
            </a:r>
            <a:r>
              <a:rPr lang="en-US" sz="1800" b="1" dirty="0">
                <a:solidFill>
                  <a:srgbClr val="315D9E"/>
                </a:solidFill>
              </a:rPr>
              <a:t> mjesto za provedbu projekta</a:t>
            </a:r>
            <a:endParaRPr lang="en-US" sz="1800" dirty="0"/>
          </a:p>
        </p:txBody>
      </p:sp>
      <p:sp>
        <p:nvSpPr>
          <p:cNvPr id="10" name="Shape 6"/>
          <p:cNvSpPr/>
          <p:nvPr/>
        </p:nvSpPr>
        <p:spPr>
          <a:xfrm>
            <a:off x="5486400" y="1709928"/>
            <a:ext cx="6291072" cy="749808"/>
          </a:xfrm>
          <a:prstGeom prst="roundRect">
            <a:avLst>
              <a:gd name="adj" fmla="val 14634"/>
            </a:avLst>
          </a:prstGeom>
          <a:solidFill>
            <a:srgbClr val="FFFFFF"/>
          </a:solidFill>
          <a:ln w="10160">
            <a:solidFill>
              <a:srgbClr val="B8CEE8"/>
            </a:solidFill>
            <a:prstDash val="solid"/>
          </a:ln>
          <a:effectLst>
            <a:outerShdw blurRad="11430" dist="6350" dir="2700000" algn="bl" rotWithShape="0">
              <a:srgbClr val="000000">
                <a:alpha val="9000"/>
              </a:srgbClr>
            </a:outerShdw>
          </a:effectLst>
        </p:spPr>
        <p:txBody>
          <a:bodyPr/>
          <a:lstStyle/>
          <a:p>
            <a:endParaRPr lang="en-US"/>
          </a:p>
        </p:txBody>
      </p:sp>
      <p:sp>
        <p:nvSpPr>
          <p:cNvPr id="11" name="Shape 7"/>
          <p:cNvSpPr/>
          <p:nvPr/>
        </p:nvSpPr>
        <p:spPr>
          <a:xfrm>
            <a:off x="5486400" y="1709928"/>
            <a:ext cx="137160" cy="749808"/>
          </a:xfrm>
          <a:prstGeom prst="rect">
            <a:avLst/>
          </a:prstGeom>
          <a:solidFill>
            <a:srgbClr val="F07922"/>
          </a:solidFill>
          <a:ln w="12700">
            <a:solidFill>
              <a:srgbClr val="F07922"/>
            </a:solidFill>
            <a:prstDash val="solid"/>
          </a:ln>
        </p:spPr>
        <p:txBody>
          <a:bodyPr/>
          <a:lstStyle/>
          <a:p>
            <a:endParaRPr lang="en-US"/>
          </a:p>
        </p:txBody>
      </p:sp>
      <p:sp>
        <p:nvSpPr>
          <p:cNvPr id="12" name="Text 8"/>
          <p:cNvSpPr/>
          <p:nvPr/>
        </p:nvSpPr>
        <p:spPr>
          <a:xfrm>
            <a:off x="5779008" y="1874520"/>
            <a:ext cx="438912" cy="384048"/>
          </a:xfrm>
          <a:prstGeom prst="rect">
            <a:avLst/>
          </a:prstGeom>
          <a:solidFill>
            <a:srgbClr val="F07922"/>
          </a:solidFill>
          <a:ln/>
        </p:spPr>
        <p:txBody>
          <a:bodyPr wrap="square" lIns="0" tIns="0" rIns="0" bIns="0" rtlCol="0" anchor="ctr">
            <a:normAutofit/>
          </a:bodyPr>
          <a:lstStyle/>
          <a:p>
            <a:pPr marL="0" indent="0" algn="ctr">
              <a:buNone/>
            </a:pPr>
            <a:r>
              <a:rPr lang="en-US" sz="1400" b="1" dirty="0">
                <a:solidFill>
                  <a:srgbClr val="FFFFFF"/>
                </a:solidFill>
              </a:rPr>
              <a:t>01</a:t>
            </a:r>
            <a:endParaRPr lang="en-US" sz="1400" dirty="0"/>
          </a:p>
        </p:txBody>
      </p:sp>
      <p:sp>
        <p:nvSpPr>
          <p:cNvPr id="13" name="Text 9"/>
          <p:cNvSpPr/>
          <p:nvPr/>
        </p:nvSpPr>
        <p:spPr>
          <a:xfrm>
            <a:off x="6373368" y="1785495"/>
            <a:ext cx="5239512" cy="612648"/>
          </a:xfrm>
          <a:prstGeom prst="rect">
            <a:avLst/>
          </a:prstGeom>
          <a:noFill/>
          <a:ln/>
        </p:spPr>
        <p:txBody>
          <a:bodyPr wrap="square" lIns="381" tIns="381" rIns="381" bIns="381" rtlCol="0" anchor="ctr">
            <a:normAutofit/>
          </a:bodyPr>
          <a:lstStyle/>
          <a:p>
            <a:pPr marL="0" indent="0">
              <a:buNone/>
            </a:pPr>
            <a:r>
              <a:rPr lang="en-US" sz="2000" dirty="0">
                <a:solidFill>
                  <a:srgbClr val="1E3F72"/>
                </a:solidFill>
              </a:rPr>
              <a:t>Ugovaranje, upravljanje i administriranje projektom</a:t>
            </a:r>
            <a:endParaRPr lang="en-US" sz="2000" dirty="0"/>
          </a:p>
        </p:txBody>
      </p:sp>
      <p:sp>
        <p:nvSpPr>
          <p:cNvPr id="14" name="Shape 10"/>
          <p:cNvSpPr/>
          <p:nvPr/>
        </p:nvSpPr>
        <p:spPr>
          <a:xfrm>
            <a:off x="5477256" y="2697480"/>
            <a:ext cx="6291072" cy="1078992"/>
          </a:xfrm>
          <a:prstGeom prst="roundRect">
            <a:avLst>
              <a:gd name="adj" fmla="val 10169"/>
            </a:avLst>
          </a:prstGeom>
          <a:solidFill>
            <a:srgbClr val="FFFFFF"/>
          </a:solidFill>
          <a:ln w="10160">
            <a:solidFill>
              <a:srgbClr val="B8CEE8"/>
            </a:solidFill>
            <a:prstDash val="solid"/>
          </a:ln>
          <a:effectLst>
            <a:outerShdw blurRad="11430" dist="6350" dir="2700000" algn="bl" rotWithShape="0">
              <a:srgbClr val="000000">
                <a:alpha val="9000"/>
              </a:srgbClr>
            </a:outerShdw>
          </a:effectLst>
        </p:spPr>
        <p:txBody>
          <a:bodyPr/>
          <a:lstStyle/>
          <a:p>
            <a:endParaRPr lang="en-US"/>
          </a:p>
        </p:txBody>
      </p:sp>
      <p:sp>
        <p:nvSpPr>
          <p:cNvPr id="15" name="Shape 11"/>
          <p:cNvSpPr/>
          <p:nvPr/>
        </p:nvSpPr>
        <p:spPr>
          <a:xfrm>
            <a:off x="5477256" y="2697480"/>
            <a:ext cx="146304" cy="1078992"/>
          </a:xfrm>
          <a:prstGeom prst="rect">
            <a:avLst/>
          </a:prstGeom>
          <a:solidFill>
            <a:srgbClr val="1DAAD6"/>
          </a:solidFill>
          <a:ln w="12700">
            <a:solidFill>
              <a:srgbClr val="1DAAD6"/>
            </a:solidFill>
            <a:prstDash val="solid"/>
          </a:ln>
        </p:spPr>
        <p:txBody>
          <a:bodyPr/>
          <a:lstStyle/>
          <a:p>
            <a:endParaRPr lang="en-US"/>
          </a:p>
        </p:txBody>
      </p:sp>
      <p:sp>
        <p:nvSpPr>
          <p:cNvPr id="16" name="Text 12"/>
          <p:cNvSpPr/>
          <p:nvPr/>
        </p:nvSpPr>
        <p:spPr>
          <a:xfrm>
            <a:off x="5779008" y="2990088"/>
            <a:ext cx="438912" cy="384048"/>
          </a:xfrm>
          <a:prstGeom prst="rect">
            <a:avLst/>
          </a:prstGeom>
          <a:solidFill>
            <a:srgbClr val="1DAAD6"/>
          </a:solidFill>
          <a:ln/>
        </p:spPr>
        <p:txBody>
          <a:bodyPr wrap="square" lIns="0" tIns="0" rIns="0" bIns="0" rtlCol="0" anchor="ctr">
            <a:normAutofit/>
          </a:bodyPr>
          <a:lstStyle/>
          <a:p>
            <a:pPr marL="0" indent="0" algn="ctr">
              <a:buNone/>
            </a:pPr>
            <a:r>
              <a:rPr lang="en-US" sz="1400" b="1" dirty="0">
                <a:solidFill>
                  <a:srgbClr val="FFFFFF"/>
                </a:solidFill>
              </a:rPr>
              <a:t>02</a:t>
            </a:r>
            <a:endParaRPr lang="en-US" sz="1400" dirty="0"/>
          </a:p>
        </p:txBody>
      </p:sp>
      <p:sp>
        <p:nvSpPr>
          <p:cNvPr id="17" name="Text 13"/>
          <p:cNvSpPr/>
          <p:nvPr/>
        </p:nvSpPr>
        <p:spPr>
          <a:xfrm>
            <a:off x="6373368" y="2766060"/>
            <a:ext cx="5394960" cy="941832"/>
          </a:xfrm>
          <a:prstGeom prst="rect">
            <a:avLst/>
          </a:prstGeom>
          <a:noFill/>
          <a:ln/>
        </p:spPr>
        <p:txBody>
          <a:bodyPr wrap="square" lIns="381" tIns="381" rIns="381" bIns="381" rtlCol="0" anchor="ctr">
            <a:normAutofit/>
          </a:bodyPr>
          <a:lstStyle/>
          <a:p>
            <a:pPr marL="0" indent="0">
              <a:buNone/>
            </a:pPr>
            <a:r>
              <a:rPr lang="en-US" sz="2000" dirty="0">
                <a:solidFill>
                  <a:srgbClr val="1E3F72"/>
                </a:solidFill>
              </a:rPr>
              <a:t>Pohrana svih relevantnih informacija o ugovaranju, implementaciji, postignućima, modifikacijama i zatvaranju ugovorenog projekta</a:t>
            </a:r>
            <a:endParaRPr lang="en-US" sz="2000" dirty="0"/>
          </a:p>
        </p:txBody>
      </p:sp>
      <p:sp>
        <p:nvSpPr>
          <p:cNvPr id="18" name="Shape 14"/>
          <p:cNvSpPr/>
          <p:nvPr/>
        </p:nvSpPr>
        <p:spPr>
          <a:xfrm>
            <a:off x="5486400" y="4069080"/>
            <a:ext cx="6291072" cy="749808"/>
          </a:xfrm>
          <a:prstGeom prst="roundRect">
            <a:avLst>
              <a:gd name="adj" fmla="val 14634"/>
            </a:avLst>
          </a:prstGeom>
          <a:solidFill>
            <a:srgbClr val="FFFFFF"/>
          </a:solidFill>
          <a:ln w="10160">
            <a:solidFill>
              <a:srgbClr val="B8CEE8"/>
            </a:solidFill>
            <a:prstDash val="solid"/>
          </a:ln>
          <a:effectLst>
            <a:outerShdw blurRad="11430" dist="6350" dir="2700000" algn="bl" rotWithShape="0">
              <a:srgbClr val="000000">
                <a:alpha val="9000"/>
              </a:srgbClr>
            </a:outerShdw>
          </a:effectLst>
        </p:spPr>
        <p:txBody>
          <a:bodyPr/>
          <a:lstStyle/>
          <a:p>
            <a:endParaRPr lang="en-US"/>
          </a:p>
        </p:txBody>
      </p:sp>
      <p:sp>
        <p:nvSpPr>
          <p:cNvPr id="19" name="Shape 15"/>
          <p:cNvSpPr/>
          <p:nvPr/>
        </p:nvSpPr>
        <p:spPr>
          <a:xfrm>
            <a:off x="5486400" y="4069080"/>
            <a:ext cx="137160" cy="749808"/>
          </a:xfrm>
          <a:prstGeom prst="rect">
            <a:avLst/>
          </a:prstGeom>
          <a:solidFill>
            <a:srgbClr val="85C900"/>
          </a:solidFill>
          <a:ln w="12700">
            <a:solidFill>
              <a:srgbClr val="85C900"/>
            </a:solidFill>
            <a:prstDash val="solid"/>
          </a:ln>
        </p:spPr>
        <p:txBody>
          <a:bodyPr/>
          <a:lstStyle/>
          <a:p>
            <a:endParaRPr lang="en-US"/>
          </a:p>
        </p:txBody>
      </p:sp>
      <p:sp>
        <p:nvSpPr>
          <p:cNvPr id="20" name="Text 16"/>
          <p:cNvSpPr/>
          <p:nvPr/>
        </p:nvSpPr>
        <p:spPr>
          <a:xfrm>
            <a:off x="5779008" y="4233672"/>
            <a:ext cx="438912" cy="384048"/>
          </a:xfrm>
          <a:prstGeom prst="rect">
            <a:avLst/>
          </a:prstGeom>
          <a:solidFill>
            <a:srgbClr val="85C900"/>
          </a:solidFill>
          <a:ln/>
        </p:spPr>
        <p:txBody>
          <a:bodyPr wrap="square" lIns="0" tIns="0" rIns="0" bIns="0" rtlCol="0" anchor="ctr">
            <a:normAutofit/>
          </a:bodyPr>
          <a:lstStyle/>
          <a:p>
            <a:pPr marL="0" indent="0" algn="ctr">
              <a:buNone/>
            </a:pPr>
            <a:r>
              <a:rPr lang="en-US" sz="1400" b="1" dirty="0">
                <a:solidFill>
                  <a:srgbClr val="FFFFFF"/>
                </a:solidFill>
              </a:rPr>
              <a:t>03</a:t>
            </a:r>
            <a:endParaRPr lang="en-US" sz="1400" dirty="0"/>
          </a:p>
        </p:txBody>
      </p:sp>
      <p:sp>
        <p:nvSpPr>
          <p:cNvPr id="21" name="Text 17"/>
          <p:cNvSpPr/>
          <p:nvPr/>
        </p:nvSpPr>
        <p:spPr>
          <a:xfrm>
            <a:off x="6355080" y="4136711"/>
            <a:ext cx="5239512" cy="612648"/>
          </a:xfrm>
          <a:prstGeom prst="rect">
            <a:avLst/>
          </a:prstGeom>
          <a:noFill/>
          <a:ln/>
        </p:spPr>
        <p:txBody>
          <a:bodyPr wrap="square" lIns="381" tIns="381" rIns="381" bIns="381" rtlCol="0" anchor="ctr">
            <a:normAutofit/>
          </a:bodyPr>
          <a:lstStyle/>
          <a:p>
            <a:pPr marL="0" indent="0">
              <a:buNone/>
            </a:pPr>
            <a:r>
              <a:rPr lang="en-US" sz="2000" dirty="0">
                <a:solidFill>
                  <a:srgbClr val="1E3F72"/>
                </a:solidFill>
              </a:rPr>
              <a:t>Komunikacija između korisnika i programskih tijela</a:t>
            </a:r>
            <a:endParaRPr lang="en-US" sz="2000" dirty="0"/>
          </a:p>
        </p:txBody>
      </p:sp>
      <p:sp>
        <p:nvSpPr>
          <p:cNvPr id="22" name="Shape 18"/>
          <p:cNvSpPr/>
          <p:nvPr/>
        </p:nvSpPr>
        <p:spPr>
          <a:xfrm>
            <a:off x="5486400" y="5084064"/>
            <a:ext cx="6291072" cy="841248"/>
          </a:xfrm>
          <a:prstGeom prst="roundRect">
            <a:avLst>
              <a:gd name="adj" fmla="val 13043"/>
            </a:avLst>
          </a:prstGeom>
          <a:solidFill>
            <a:srgbClr val="FFFFFF"/>
          </a:solidFill>
          <a:ln w="10160">
            <a:solidFill>
              <a:srgbClr val="B8CEE8"/>
            </a:solidFill>
            <a:prstDash val="solid"/>
          </a:ln>
          <a:effectLst>
            <a:outerShdw blurRad="11430" dist="6350" dir="2700000" algn="bl" rotWithShape="0">
              <a:srgbClr val="000000">
                <a:alpha val="9000"/>
              </a:srgbClr>
            </a:outerShdw>
          </a:effectLst>
        </p:spPr>
        <p:txBody>
          <a:bodyPr/>
          <a:lstStyle/>
          <a:p>
            <a:endParaRPr lang="en-US"/>
          </a:p>
        </p:txBody>
      </p:sp>
      <p:sp>
        <p:nvSpPr>
          <p:cNvPr id="23" name="Shape 19"/>
          <p:cNvSpPr/>
          <p:nvPr/>
        </p:nvSpPr>
        <p:spPr>
          <a:xfrm>
            <a:off x="5486400" y="5084064"/>
            <a:ext cx="137160" cy="841248"/>
          </a:xfrm>
          <a:prstGeom prst="rect">
            <a:avLst/>
          </a:prstGeom>
          <a:solidFill>
            <a:srgbClr val="5B3735"/>
          </a:solidFill>
          <a:ln w="12700">
            <a:solidFill>
              <a:srgbClr val="5B3735"/>
            </a:solidFill>
            <a:prstDash val="solid"/>
          </a:ln>
        </p:spPr>
        <p:txBody>
          <a:bodyPr/>
          <a:lstStyle/>
          <a:p>
            <a:endParaRPr lang="en-US"/>
          </a:p>
        </p:txBody>
      </p:sp>
      <p:sp>
        <p:nvSpPr>
          <p:cNvPr id="24" name="Text 20"/>
          <p:cNvSpPr/>
          <p:nvPr/>
        </p:nvSpPr>
        <p:spPr>
          <a:xfrm>
            <a:off x="5779008" y="5248656"/>
            <a:ext cx="438912" cy="384048"/>
          </a:xfrm>
          <a:prstGeom prst="rect">
            <a:avLst/>
          </a:prstGeom>
          <a:solidFill>
            <a:srgbClr val="5B3735"/>
          </a:solidFill>
          <a:ln/>
        </p:spPr>
        <p:txBody>
          <a:bodyPr wrap="square" lIns="0" tIns="0" rIns="0" bIns="0" rtlCol="0" anchor="ctr">
            <a:normAutofit/>
          </a:bodyPr>
          <a:lstStyle/>
          <a:p>
            <a:pPr marL="0" indent="0" algn="ctr">
              <a:buNone/>
            </a:pPr>
            <a:r>
              <a:rPr lang="en-US" sz="1400" b="1" dirty="0">
                <a:solidFill>
                  <a:srgbClr val="FFFFFF"/>
                </a:solidFill>
              </a:rPr>
              <a:t>04</a:t>
            </a:r>
            <a:endParaRPr lang="en-US" sz="1400" dirty="0"/>
          </a:p>
        </p:txBody>
      </p:sp>
      <p:sp>
        <p:nvSpPr>
          <p:cNvPr id="25" name="Text 21"/>
          <p:cNvSpPr/>
          <p:nvPr/>
        </p:nvSpPr>
        <p:spPr>
          <a:xfrm>
            <a:off x="6345936" y="5102525"/>
            <a:ext cx="5239512" cy="704088"/>
          </a:xfrm>
          <a:prstGeom prst="rect">
            <a:avLst/>
          </a:prstGeom>
          <a:noFill/>
          <a:ln/>
        </p:spPr>
        <p:txBody>
          <a:bodyPr wrap="square" lIns="381" tIns="381" rIns="381" bIns="381" rtlCol="0" anchor="ctr">
            <a:normAutofit/>
          </a:bodyPr>
          <a:lstStyle/>
          <a:p>
            <a:pPr marL="0" indent="0">
              <a:buNone/>
            </a:pPr>
            <a:r>
              <a:rPr lang="en-US" sz="2000" dirty="0">
                <a:solidFill>
                  <a:srgbClr val="1E3F72"/>
                </a:solidFill>
              </a:rPr>
              <a:t>Tehnički vodič o Jems-u dostupan na programskim web stranicama</a:t>
            </a:r>
            <a:endParaRPr lang="en-US" sz="2000" dirty="0"/>
          </a:p>
        </p:txBody>
      </p:sp>
      <p:pic>
        <p:nvPicPr>
          <p:cNvPr id="27" name="Picture 26">
            <a:extLst>
              <a:ext uri="{FF2B5EF4-FFF2-40B4-BE49-F238E27FC236}">
                <a16:creationId xmlns:a16="http://schemas.microsoft.com/office/drawing/2014/main" id="{0724F7EF-D4B5-2227-A913-032D909B31B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Tree>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18DF903-7B2B-EF6C-8DE5-DB2347C18A36}"/>
              </a:ext>
            </a:extLst>
          </p:cNvPr>
          <p:cNvSpPr txBox="1">
            <a:spLocks/>
          </p:cNvSpPr>
          <p:nvPr/>
        </p:nvSpPr>
        <p:spPr>
          <a:xfrm>
            <a:off x="238220" y="172512"/>
            <a:ext cx="6323096" cy="568325"/>
          </a:xfrm>
          <a:prstGeom prst="rect">
            <a:avLst/>
          </a:prstGeom>
          <a:solidFill>
            <a:schemeClr val="accent1">
              <a:lumMod val="75000"/>
            </a:schemeClr>
          </a:solidFill>
        </p:spPr>
        <p:txBody>
          <a:bodyPr>
            <a:noAutofit/>
          </a:bodyPr>
          <a:lstStyle>
            <a:lvl1pPr algn="l" defTabSz="914400" rtl="0" eaLnBrk="1" latinLnBrk="0" hangingPunct="1">
              <a:lnSpc>
                <a:spcPct val="90000"/>
              </a:lnSpc>
              <a:spcBef>
                <a:spcPct val="0"/>
              </a:spcBef>
              <a:buNone/>
              <a:defRPr sz="4000"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000" b="1" i="0" u="none" strike="noStrike" kern="1200" cap="none" spc="0" normalizeH="0" baseline="0" noProof="0" dirty="0">
                <a:ln>
                  <a:noFill/>
                </a:ln>
                <a:solidFill>
                  <a:prstClr val="white"/>
                </a:solidFill>
                <a:effectLst/>
                <a:uLnTx/>
                <a:uFillTx/>
                <a:latin typeface="Aptos Display" panose="020B0004020202020204" pitchFamily="34" charset="0"/>
              </a:rPr>
              <a:t>REGISTRACIJA U SUSTAV</a:t>
            </a:r>
            <a:endParaRPr kumimoji="0" lang="en-US" sz="3000" b="1" i="0" u="none" strike="noStrike" kern="1200" cap="none" spc="0" normalizeH="0" baseline="0" noProof="0" dirty="0">
              <a:ln>
                <a:noFill/>
              </a:ln>
              <a:solidFill>
                <a:prstClr val="white"/>
              </a:solidFill>
              <a:effectLst/>
              <a:uLnTx/>
              <a:uFillTx/>
              <a:latin typeface="Aptos Display" panose="020B0004020202020204" pitchFamily="34" charset="0"/>
            </a:endParaRPr>
          </a:p>
        </p:txBody>
      </p:sp>
      <p:pic>
        <p:nvPicPr>
          <p:cNvPr id="3" name="Picture 2">
            <a:extLst>
              <a:ext uri="{FF2B5EF4-FFF2-40B4-BE49-F238E27FC236}">
                <a16:creationId xmlns:a16="http://schemas.microsoft.com/office/drawing/2014/main" id="{EBB8C83A-812E-C4BB-F1AE-7D57E350EFF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34637" y="77654"/>
            <a:ext cx="3463555" cy="1044709"/>
          </a:xfrm>
          <a:prstGeom prst="rect">
            <a:avLst/>
          </a:prstGeom>
        </p:spPr>
      </p:pic>
      <p:pic>
        <p:nvPicPr>
          <p:cNvPr id="4" name="Picture 3">
            <a:extLst>
              <a:ext uri="{FF2B5EF4-FFF2-40B4-BE49-F238E27FC236}">
                <a16:creationId xmlns:a16="http://schemas.microsoft.com/office/drawing/2014/main" id="{7E66C347-A6D0-2FB9-4CC8-77989264A30B}"/>
              </a:ext>
            </a:extLst>
          </p:cNvPr>
          <p:cNvPicPr>
            <a:picLocks noChangeAspect="1"/>
          </p:cNvPicPr>
          <p:nvPr/>
        </p:nvPicPr>
        <p:blipFill rotWithShape="1">
          <a:blip r:embed="rId4">
            <a:extLst>
              <a:ext uri="{28A0092B-C50C-407E-A947-70E740481C1C}">
                <a14:useLocalDpi xmlns:a14="http://schemas.microsoft.com/office/drawing/2010/main" val="0"/>
              </a:ext>
            </a:extLst>
          </a:blip>
          <a:srcRect b="12193"/>
          <a:stretch/>
        </p:blipFill>
        <p:spPr>
          <a:xfrm>
            <a:off x="2120725" y="1267326"/>
            <a:ext cx="7572971" cy="1682167"/>
          </a:xfrm>
          <a:prstGeom prst="rect">
            <a:avLst/>
          </a:prstGeom>
        </p:spPr>
      </p:pic>
      <p:pic>
        <p:nvPicPr>
          <p:cNvPr id="5" name="Picture 4">
            <a:extLst>
              <a:ext uri="{FF2B5EF4-FFF2-40B4-BE49-F238E27FC236}">
                <a16:creationId xmlns:a16="http://schemas.microsoft.com/office/drawing/2014/main" id="{8DB1F3BE-9144-5A61-FA4F-8BD66CB5318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019136" y="3518002"/>
            <a:ext cx="4903477" cy="2546503"/>
          </a:xfrm>
          <a:prstGeom prst="rect">
            <a:avLst/>
          </a:prstGeom>
        </p:spPr>
      </p:pic>
      <p:pic>
        <p:nvPicPr>
          <p:cNvPr id="6" name="Picture 5">
            <a:extLst>
              <a:ext uri="{FF2B5EF4-FFF2-40B4-BE49-F238E27FC236}">
                <a16:creationId xmlns:a16="http://schemas.microsoft.com/office/drawing/2014/main" id="{71E2A4A6-DE24-899C-EC37-FD39C52F97A0}"/>
              </a:ext>
            </a:extLst>
          </p:cNvPr>
          <p:cNvPicPr>
            <a:picLocks noChangeAspect="1"/>
          </p:cNvPicPr>
          <p:nvPr/>
        </p:nvPicPr>
        <p:blipFill rotWithShape="1">
          <a:blip r:embed="rId6">
            <a:extLst>
              <a:ext uri="{28A0092B-C50C-407E-A947-70E740481C1C}">
                <a14:useLocalDpi xmlns:a14="http://schemas.microsoft.com/office/drawing/2010/main" val="0"/>
              </a:ext>
            </a:extLst>
          </a:blip>
          <a:srcRect l="50678"/>
          <a:stretch/>
        </p:blipFill>
        <p:spPr>
          <a:xfrm>
            <a:off x="214156" y="3032396"/>
            <a:ext cx="2958083" cy="2558278"/>
          </a:xfrm>
          <a:prstGeom prst="rect">
            <a:avLst/>
          </a:prstGeom>
        </p:spPr>
      </p:pic>
      <p:pic>
        <p:nvPicPr>
          <p:cNvPr id="7" name="Picture 6">
            <a:extLst>
              <a:ext uri="{FF2B5EF4-FFF2-40B4-BE49-F238E27FC236}">
                <a16:creationId xmlns:a16="http://schemas.microsoft.com/office/drawing/2014/main" id="{43D0251F-07A2-B0C7-C0EB-01199B4D5CD1}"/>
              </a:ext>
            </a:extLst>
          </p:cNvPr>
          <p:cNvPicPr>
            <a:picLocks noChangeAspect="1"/>
          </p:cNvPicPr>
          <p:nvPr/>
        </p:nvPicPr>
        <p:blipFill>
          <a:blip r:embed="rId7"/>
          <a:stretch>
            <a:fillRect/>
          </a:stretch>
        </p:blipFill>
        <p:spPr>
          <a:xfrm>
            <a:off x="3265712" y="4722126"/>
            <a:ext cx="2451491" cy="1342379"/>
          </a:xfrm>
          <a:prstGeom prst="rect">
            <a:avLst/>
          </a:prstGeom>
        </p:spPr>
      </p:pic>
      <p:grpSp>
        <p:nvGrpSpPr>
          <p:cNvPr id="8" name="Group 7">
            <a:extLst>
              <a:ext uri="{FF2B5EF4-FFF2-40B4-BE49-F238E27FC236}">
                <a16:creationId xmlns:a16="http://schemas.microsoft.com/office/drawing/2014/main" id="{9299658A-C4DB-DEA8-F774-AC84C44BEBA7}"/>
              </a:ext>
            </a:extLst>
          </p:cNvPr>
          <p:cNvGrpSpPr/>
          <p:nvPr/>
        </p:nvGrpSpPr>
        <p:grpSpPr>
          <a:xfrm>
            <a:off x="238220" y="6167275"/>
            <a:ext cx="11673043" cy="307778"/>
            <a:chOff x="2127343" y="3155944"/>
            <a:chExt cx="6531429" cy="307778"/>
          </a:xfrm>
          <a:effectLst>
            <a:outerShdw blurRad="50800" dist="38100" dir="5400000" algn="t" rotWithShape="0">
              <a:prstClr val="black">
                <a:alpha val="40000"/>
              </a:prstClr>
            </a:outerShdw>
          </a:effectLst>
        </p:grpSpPr>
        <p:sp>
          <p:nvSpPr>
            <p:cNvPr id="9" name="Rectangle 8">
              <a:extLst>
                <a:ext uri="{FF2B5EF4-FFF2-40B4-BE49-F238E27FC236}">
                  <a16:creationId xmlns:a16="http://schemas.microsoft.com/office/drawing/2014/main" id="{5C9C22D5-DE7F-D6F7-EF48-BBCCC9D3F88F}"/>
                </a:ext>
              </a:extLst>
            </p:cNvPr>
            <p:cNvSpPr/>
            <p:nvPr/>
          </p:nvSpPr>
          <p:spPr>
            <a:xfrm>
              <a:off x="2127343" y="3155944"/>
              <a:ext cx="6531429" cy="30777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800" b="0" i="0" u="none" strike="noStrike" kern="1200" cap="none" spc="0" normalizeH="0" baseline="0" noProof="0" dirty="0">
                  <a:ln>
                    <a:noFill/>
                  </a:ln>
                  <a:solidFill>
                    <a:srgbClr val="4472C4">
                      <a:lumMod val="40000"/>
                      <a:lumOff val="60000"/>
                    </a:srgbClr>
                  </a:solidFill>
                  <a:effectLst/>
                  <a:uLnTx/>
                  <a:uFillTx/>
                  <a:latin typeface="Calibri" panose="020F0502020204030204"/>
                  <a:ea typeface="+mn-ea"/>
                  <a:cs typeface="+mn-cs"/>
                </a:rPr>
                <a:t>               </a:t>
              </a:r>
            </a:p>
          </p:txBody>
        </p:sp>
        <p:sp>
          <p:nvSpPr>
            <p:cNvPr id="10" name="TextBox 9">
              <a:extLst>
                <a:ext uri="{FF2B5EF4-FFF2-40B4-BE49-F238E27FC236}">
                  <a16:creationId xmlns:a16="http://schemas.microsoft.com/office/drawing/2014/main" id="{9492EE9F-FA9E-B922-E5C6-13495C16DE4D}"/>
                </a:ext>
              </a:extLst>
            </p:cNvPr>
            <p:cNvSpPr txBox="1"/>
            <p:nvPr/>
          </p:nvSpPr>
          <p:spPr>
            <a:xfrm>
              <a:off x="2354433" y="3155945"/>
              <a:ext cx="594377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Više o dodjeljivanju prava korisnicima i popunjavanju Contracting sekcije u Jems korisničkom priručniku:  </a:t>
              </a:r>
              <a:r>
                <a:rPr kumimoji="0" lang="hr-HR" sz="14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https://jems.interact.eu/manual/</a:t>
              </a:r>
            </a:p>
          </p:txBody>
        </p:sp>
      </p:grpSp>
      <p:grpSp>
        <p:nvGrpSpPr>
          <p:cNvPr id="11" name="Group 10">
            <a:extLst>
              <a:ext uri="{FF2B5EF4-FFF2-40B4-BE49-F238E27FC236}">
                <a16:creationId xmlns:a16="http://schemas.microsoft.com/office/drawing/2014/main" id="{D5FD6E20-B70B-4D0A-0931-C330F3A88994}"/>
              </a:ext>
            </a:extLst>
          </p:cNvPr>
          <p:cNvGrpSpPr/>
          <p:nvPr/>
        </p:nvGrpSpPr>
        <p:grpSpPr>
          <a:xfrm>
            <a:off x="3681309" y="3332541"/>
            <a:ext cx="2864853" cy="974518"/>
            <a:chOff x="153307" y="3878176"/>
            <a:chExt cx="2701324" cy="869701"/>
          </a:xfrm>
          <a:effectLst>
            <a:outerShdw blurRad="50800" dist="38100" dir="5400000" algn="t" rotWithShape="0">
              <a:prstClr val="black">
                <a:alpha val="40000"/>
              </a:prstClr>
            </a:outerShdw>
          </a:effectLst>
        </p:grpSpPr>
        <p:sp>
          <p:nvSpPr>
            <p:cNvPr id="12" name="Rectangle 11">
              <a:extLst>
                <a:ext uri="{FF2B5EF4-FFF2-40B4-BE49-F238E27FC236}">
                  <a16:creationId xmlns:a16="http://schemas.microsoft.com/office/drawing/2014/main" id="{94D4754C-3578-541C-B2B2-5CE70C22BFCD}"/>
                </a:ext>
              </a:extLst>
            </p:cNvPr>
            <p:cNvSpPr/>
            <p:nvPr/>
          </p:nvSpPr>
          <p:spPr>
            <a:xfrm>
              <a:off x="153307" y="3878176"/>
              <a:ext cx="2701324" cy="86970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800" b="0" i="0" u="none" strike="noStrike" kern="1200" cap="none" spc="0" normalizeH="0" baseline="0" noProof="0" dirty="0">
                  <a:ln>
                    <a:noFill/>
                  </a:ln>
                  <a:solidFill>
                    <a:srgbClr val="4472C4">
                      <a:lumMod val="40000"/>
                      <a:lumOff val="60000"/>
                    </a:srgbClr>
                  </a:solidFill>
                  <a:effectLst/>
                  <a:uLnTx/>
                  <a:uFillTx/>
                  <a:latin typeface="Calibri" panose="020F0502020204030204"/>
                  <a:ea typeface="+mn-ea"/>
                  <a:cs typeface="+mn-cs"/>
                </a:rPr>
                <a:t>               </a:t>
              </a:r>
            </a:p>
          </p:txBody>
        </p:sp>
        <p:sp>
          <p:nvSpPr>
            <p:cNvPr id="13" name="Content Placeholder 10" descr="Information with solid fill">
              <a:extLst>
                <a:ext uri="{FF2B5EF4-FFF2-40B4-BE49-F238E27FC236}">
                  <a16:creationId xmlns:a16="http://schemas.microsoft.com/office/drawing/2014/main" id="{31E6BD0E-B296-9880-F1EB-B4D222503823}"/>
                </a:ext>
              </a:extLst>
            </p:cNvPr>
            <p:cNvSpPr/>
            <p:nvPr/>
          </p:nvSpPr>
          <p:spPr>
            <a:xfrm>
              <a:off x="237445" y="4017166"/>
              <a:ext cx="231172" cy="215271"/>
            </a:xfrm>
            <a:custGeom>
              <a:avLst/>
              <a:gdLst>
                <a:gd name="connsiteX0" fmla="*/ 281831 w 563661"/>
                <a:gd name="connsiteY0" fmla="*/ 0 h 563661"/>
                <a:gd name="connsiteX1" fmla="*/ 0 w 563661"/>
                <a:gd name="connsiteY1" fmla="*/ 281831 h 563661"/>
                <a:gd name="connsiteX2" fmla="*/ 281831 w 563661"/>
                <a:gd name="connsiteY2" fmla="*/ 563662 h 563661"/>
                <a:gd name="connsiteX3" fmla="*/ 563662 w 563661"/>
                <a:gd name="connsiteY3" fmla="*/ 281831 h 563661"/>
                <a:gd name="connsiteX4" fmla="*/ 281831 w 563661"/>
                <a:gd name="connsiteY4" fmla="*/ 0 h 563661"/>
                <a:gd name="connsiteX5" fmla="*/ 266998 w 563661"/>
                <a:gd name="connsiteY5" fmla="*/ 74166 h 563661"/>
                <a:gd name="connsiteX6" fmla="*/ 304081 w 563661"/>
                <a:gd name="connsiteY6" fmla="*/ 111249 h 563661"/>
                <a:gd name="connsiteX7" fmla="*/ 266998 w 563661"/>
                <a:gd name="connsiteY7" fmla="*/ 148332 h 563661"/>
                <a:gd name="connsiteX8" fmla="*/ 229915 w 563661"/>
                <a:gd name="connsiteY8" fmla="*/ 111249 h 563661"/>
                <a:gd name="connsiteX9" fmla="*/ 266998 w 563661"/>
                <a:gd name="connsiteY9" fmla="*/ 74166 h 563661"/>
                <a:gd name="connsiteX10" fmla="*/ 355997 w 563661"/>
                <a:gd name="connsiteY10" fmla="*/ 489496 h 563661"/>
                <a:gd name="connsiteX11" fmla="*/ 207665 w 563661"/>
                <a:gd name="connsiteY11" fmla="*/ 489496 h 563661"/>
                <a:gd name="connsiteX12" fmla="*/ 207665 w 563661"/>
                <a:gd name="connsiteY12" fmla="*/ 444996 h 563661"/>
                <a:gd name="connsiteX13" fmla="*/ 259581 w 563661"/>
                <a:gd name="connsiteY13" fmla="*/ 444996 h 563661"/>
                <a:gd name="connsiteX14" fmla="*/ 259581 w 563661"/>
                <a:gd name="connsiteY14" fmla="*/ 222498 h 563661"/>
                <a:gd name="connsiteX15" fmla="*/ 215082 w 563661"/>
                <a:gd name="connsiteY15" fmla="*/ 222498 h 563661"/>
                <a:gd name="connsiteX16" fmla="*/ 215082 w 563661"/>
                <a:gd name="connsiteY16" fmla="*/ 177999 h 563661"/>
                <a:gd name="connsiteX17" fmla="*/ 304081 w 563661"/>
                <a:gd name="connsiteY17" fmla="*/ 177999 h 563661"/>
                <a:gd name="connsiteX18" fmla="*/ 304081 w 563661"/>
                <a:gd name="connsiteY18" fmla="*/ 222498 h 563661"/>
                <a:gd name="connsiteX19" fmla="*/ 304081 w 563661"/>
                <a:gd name="connsiteY19" fmla="*/ 444996 h 563661"/>
                <a:gd name="connsiteX20" fmla="*/ 355997 w 563661"/>
                <a:gd name="connsiteY20" fmla="*/ 444996 h 563661"/>
                <a:gd name="connsiteX21" fmla="*/ 355997 w 563661"/>
                <a:gd name="connsiteY21" fmla="*/ 489496 h 56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63661" h="563661">
                  <a:moveTo>
                    <a:pt x="281831" y="0"/>
                  </a:moveTo>
                  <a:cubicBezTo>
                    <a:pt x="126082" y="0"/>
                    <a:pt x="0" y="126082"/>
                    <a:pt x="0" y="281831"/>
                  </a:cubicBezTo>
                  <a:cubicBezTo>
                    <a:pt x="0" y="437580"/>
                    <a:pt x="126082" y="563662"/>
                    <a:pt x="281831" y="563662"/>
                  </a:cubicBezTo>
                  <a:cubicBezTo>
                    <a:pt x="437580" y="563662"/>
                    <a:pt x="563662" y="437580"/>
                    <a:pt x="563662" y="281831"/>
                  </a:cubicBezTo>
                  <a:cubicBezTo>
                    <a:pt x="563662" y="126082"/>
                    <a:pt x="437580" y="0"/>
                    <a:pt x="281831" y="0"/>
                  </a:cubicBezTo>
                  <a:close/>
                  <a:moveTo>
                    <a:pt x="266998" y="74166"/>
                  </a:moveTo>
                  <a:cubicBezTo>
                    <a:pt x="287764" y="74166"/>
                    <a:pt x="304081" y="90483"/>
                    <a:pt x="304081" y="111249"/>
                  </a:cubicBezTo>
                  <a:cubicBezTo>
                    <a:pt x="304081" y="132016"/>
                    <a:pt x="287764" y="148332"/>
                    <a:pt x="266998" y="148332"/>
                  </a:cubicBezTo>
                  <a:cubicBezTo>
                    <a:pt x="246231" y="148332"/>
                    <a:pt x="229915" y="132016"/>
                    <a:pt x="229915" y="111249"/>
                  </a:cubicBezTo>
                  <a:cubicBezTo>
                    <a:pt x="229915" y="90483"/>
                    <a:pt x="246231" y="74166"/>
                    <a:pt x="266998" y="74166"/>
                  </a:cubicBezTo>
                  <a:close/>
                  <a:moveTo>
                    <a:pt x="355997" y="489496"/>
                  </a:moveTo>
                  <a:lnTo>
                    <a:pt x="207665" y="489496"/>
                  </a:lnTo>
                  <a:lnTo>
                    <a:pt x="207665" y="444996"/>
                  </a:lnTo>
                  <a:lnTo>
                    <a:pt x="259581" y="444996"/>
                  </a:lnTo>
                  <a:lnTo>
                    <a:pt x="259581" y="222498"/>
                  </a:lnTo>
                  <a:lnTo>
                    <a:pt x="215082" y="222498"/>
                  </a:lnTo>
                  <a:lnTo>
                    <a:pt x="215082" y="177999"/>
                  </a:lnTo>
                  <a:lnTo>
                    <a:pt x="304081" y="177999"/>
                  </a:lnTo>
                  <a:lnTo>
                    <a:pt x="304081" y="222498"/>
                  </a:lnTo>
                  <a:lnTo>
                    <a:pt x="304081" y="444996"/>
                  </a:lnTo>
                  <a:lnTo>
                    <a:pt x="355997" y="444996"/>
                  </a:lnTo>
                  <a:lnTo>
                    <a:pt x="355997" y="489496"/>
                  </a:lnTo>
                  <a:close/>
                </a:path>
              </a:pathLst>
            </a:custGeom>
            <a:solidFill>
              <a:schemeClr val="accent1">
                <a:lumMod val="75000"/>
              </a:schemeClr>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CB56CC00-7804-572D-10A3-54B412F25930}"/>
                </a:ext>
              </a:extLst>
            </p:cNvPr>
            <p:cNvSpPr txBox="1"/>
            <p:nvPr/>
          </p:nvSpPr>
          <p:spPr>
            <a:xfrm>
              <a:off x="532048" y="3950784"/>
              <a:ext cx="2322583" cy="6592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U slučaju tehničkih poteškoća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kontaktirajte</a:t>
              </a:r>
              <a:r>
                <a:rPr kumimoji="0" lang="en-US" sz="1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endParaRPr kumimoji="0" lang="hr-HR" sz="1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4472C4">
                      <a:lumMod val="75000"/>
                    </a:srgbClr>
                  </a:solidFill>
                  <a:effectLst/>
                  <a:uLnTx/>
                  <a:uFillTx/>
                  <a:latin typeface="Calibri" panose="020F0502020204030204"/>
                  <a:ea typeface="+mn-ea"/>
                  <a:cs typeface="+mn-cs"/>
                </a:rPr>
                <a:t>jems-interreg-ipa@mrrfeu.hr</a:t>
              </a:r>
            </a:p>
          </p:txBody>
        </p:sp>
      </p:grpSp>
      <p:cxnSp>
        <p:nvCxnSpPr>
          <p:cNvPr id="15" name="Straight Arrow Connector 14">
            <a:extLst>
              <a:ext uri="{FF2B5EF4-FFF2-40B4-BE49-F238E27FC236}">
                <a16:creationId xmlns:a16="http://schemas.microsoft.com/office/drawing/2014/main" id="{C1A4878F-4F9A-0079-E352-7B1CDA2E8A8E}"/>
              </a:ext>
            </a:extLst>
          </p:cNvPr>
          <p:cNvCxnSpPr>
            <a:cxnSpLocks/>
          </p:cNvCxnSpPr>
          <p:nvPr/>
        </p:nvCxnSpPr>
        <p:spPr>
          <a:xfrm>
            <a:off x="7505205" y="2877301"/>
            <a:ext cx="471732" cy="743909"/>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9617323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BFF"/>
          </a:solidFill>
          <a:ln w="12700">
            <a:solidFill>
              <a:srgbClr val="F8FBFF">
                <a:alpha val="0"/>
              </a:srgbClr>
            </a:solidFill>
            <a:prstDash val="solid"/>
          </a:ln>
        </p:spPr>
        <p:txBody>
          <a:bodyPr/>
          <a:lstStyle/>
          <a:p>
            <a:endParaRPr lang="en-US"/>
          </a:p>
        </p:txBody>
      </p:sp>
      <p:sp>
        <p:nvSpPr>
          <p:cNvPr id="4" name="Shape 1"/>
          <p:cNvSpPr/>
          <p:nvPr/>
        </p:nvSpPr>
        <p:spPr>
          <a:xfrm>
            <a:off x="4983480" y="237744"/>
            <a:ext cx="6784848" cy="566928"/>
          </a:xfrm>
          <a:prstGeom prst="rect">
            <a:avLst/>
          </a:prstGeom>
          <a:solidFill>
            <a:srgbClr val="315D9E"/>
          </a:solidFill>
          <a:ln w="12700">
            <a:solidFill>
              <a:srgbClr val="315D9E"/>
            </a:solidFill>
            <a:prstDash val="solid"/>
          </a:ln>
        </p:spPr>
        <p:txBody>
          <a:bodyPr/>
          <a:lstStyle/>
          <a:p>
            <a:endParaRPr lang="en-US"/>
          </a:p>
        </p:txBody>
      </p:sp>
      <p:sp>
        <p:nvSpPr>
          <p:cNvPr id="5" name="Text 2"/>
          <p:cNvSpPr/>
          <p:nvPr/>
        </p:nvSpPr>
        <p:spPr>
          <a:xfrm>
            <a:off x="5138928" y="292608"/>
            <a:ext cx="6446520" cy="448056"/>
          </a:xfrm>
          <a:prstGeom prst="rect">
            <a:avLst/>
          </a:prstGeom>
          <a:noFill/>
          <a:ln/>
        </p:spPr>
        <p:txBody>
          <a:bodyPr wrap="square" lIns="381" tIns="381" rIns="381" bIns="381" rtlCol="0" anchor="ctr">
            <a:noAutofit/>
          </a:bodyPr>
          <a:lstStyle/>
          <a:p>
            <a:pPr marL="0" indent="0" algn="r">
              <a:buNone/>
            </a:pPr>
            <a:r>
              <a:rPr lang="en-US" sz="3000" b="1" dirty="0">
                <a:solidFill>
                  <a:srgbClr val="FFFFFF"/>
                </a:solidFill>
                <a:latin typeface="Aptos Display" pitchFamily="34" charset="0"/>
                <a:ea typeface="Aptos Display" pitchFamily="34" charset="-122"/>
                <a:cs typeface="Aptos Display" pitchFamily="34" charset="-120"/>
              </a:rPr>
              <a:t>KLJUČNI KORACI I OBAVEZE</a:t>
            </a:r>
            <a:endParaRPr lang="en-US" sz="3000" dirty="0"/>
          </a:p>
        </p:txBody>
      </p:sp>
      <p:sp>
        <p:nvSpPr>
          <p:cNvPr id="6" name="Shape 3"/>
          <p:cNvSpPr/>
          <p:nvPr/>
        </p:nvSpPr>
        <p:spPr>
          <a:xfrm>
            <a:off x="3401568" y="1088136"/>
            <a:ext cx="8394192" cy="22860"/>
          </a:xfrm>
          <a:prstGeom prst="rect">
            <a:avLst/>
          </a:prstGeom>
          <a:solidFill>
            <a:srgbClr val="315D9E">
              <a:alpha val="60000"/>
            </a:srgbClr>
          </a:solidFill>
          <a:ln w="12700">
            <a:solidFill>
              <a:srgbClr val="315D9E">
                <a:alpha val="0"/>
              </a:srgbClr>
            </a:solidFill>
            <a:prstDash val="solid"/>
          </a:ln>
        </p:spPr>
        <p:txBody>
          <a:bodyPr/>
          <a:lstStyle/>
          <a:p>
            <a:endParaRPr lang="en-US"/>
          </a:p>
        </p:txBody>
      </p:sp>
      <p:sp>
        <p:nvSpPr>
          <p:cNvPr id="7" name="Shape 4"/>
          <p:cNvSpPr/>
          <p:nvPr/>
        </p:nvSpPr>
        <p:spPr>
          <a:xfrm>
            <a:off x="384048" y="1225296"/>
            <a:ext cx="11411712" cy="2359152"/>
          </a:xfrm>
          <a:prstGeom prst="roundRect">
            <a:avLst>
              <a:gd name="adj" fmla="val 4264"/>
            </a:avLst>
          </a:prstGeom>
          <a:solidFill>
            <a:srgbClr val="FFFFFF"/>
          </a:solidFill>
          <a:ln w="10795">
            <a:solidFill>
              <a:srgbClr val="A8C7E8"/>
            </a:solidFill>
            <a:prstDash val="solid"/>
          </a:ln>
          <a:effectLst>
            <a:outerShdw blurRad="13970" dist="7620" dir="2700000" algn="bl" rotWithShape="0">
              <a:srgbClr val="000000">
                <a:alpha val="9000"/>
              </a:srgbClr>
            </a:outerShdw>
          </a:effectLst>
        </p:spPr>
        <p:txBody>
          <a:bodyPr/>
          <a:lstStyle/>
          <a:p>
            <a:endParaRPr lang="en-US"/>
          </a:p>
        </p:txBody>
      </p:sp>
      <p:sp>
        <p:nvSpPr>
          <p:cNvPr id="8" name="Shape 5"/>
          <p:cNvSpPr/>
          <p:nvPr/>
        </p:nvSpPr>
        <p:spPr>
          <a:xfrm>
            <a:off x="384048" y="1225296"/>
            <a:ext cx="3429000" cy="548640"/>
          </a:xfrm>
          <a:prstGeom prst="rect">
            <a:avLst/>
          </a:prstGeom>
          <a:solidFill>
            <a:srgbClr val="315D9E"/>
          </a:solidFill>
          <a:ln w="12700">
            <a:solidFill>
              <a:srgbClr val="315D9E"/>
            </a:solidFill>
            <a:prstDash val="solid"/>
          </a:ln>
        </p:spPr>
        <p:txBody>
          <a:bodyPr/>
          <a:lstStyle/>
          <a:p>
            <a:endParaRPr lang="en-US"/>
          </a:p>
        </p:txBody>
      </p:sp>
      <p:sp>
        <p:nvSpPr>
          <p:cNvPr id="9" name="Shape 6"/>
          <p:cNvSpPr/>
          <p:nvPr/>
        </p:nvSpPr>
        <p:spPr>
          <a:xfrm>
            <a:off x="548640" y="1307592"/>
            <a:ext cx="411480" cy="384048"/>
          </a:xfrm>
          <a:prstGeom prst="rect">
            <a:avLst/>
          </a:prstGeom>
          <a:solidFill>
            <a:srgbClr val="315D9E"/>
          </a:solidFill>
          <a:ln w="17780">
            <a:solidFill>
              <a:srgbClr val="FFFFFF"/>
            </a:solidFill>
            <a:prstDash val="solid"/>
          </a:ln>
        </p:spPr>
        <p:txBody>
          <a:bodyPr/>
          <a:lstStyle/>
          <a:p>
            <a:endParaRPr lang="en-US"/>
          </a:p>
        </p:txBody>
      </p:sp>
      <p:sp>
        <p:nvSpPr>
          <p:cNvPr id="10" name="Text 7"/>
          <p:cNvSpPr/>
          <p:nvPr/>
        </p:nvSpPr>
        <p:spPr>
          <a:xfrm>
            <a:off x="585216" y="1335024"/>
            <a:ext cx="329184" cy="329184"/>
          </a:xfrm>
          <a:prstGeom prst="rect">
            <a:avLst/>
          </a:prstGeom>
          <a:noFill/>
          <a:ln/>
        </p:spPr>
        <p:txBody>
          <a:bodyPr wrap="square" lIns="0" tIns="0" rIns="0" bIns="0" rtlCol="0" anchor="ctr"/>
          <a:lstStyle/>
          <a:p>
            <a:pPr marL="0" indent="0" algn="ctr">
              <a:buNone/>
            </a:pPr>
            <a:r>
              <a:rPr lang="en-US" sz="1700" b="1" dirty="0">
                <a:solidFill>
                  <a:srgbClr val="FFFFFF"/>
                </a:solidFill>
              </a:rPr>
              <a:t>1</a:t>
            </a:r>
            <a:endParaRPr lang="en-US" sz="1700" dirty="0"/>
          </a:p>
        </p:txBody>
      </p:sp>
      <p:sp>
        <p:nvSpPr>
          <p:cNvPr id="11" name="Text 8"/>
          <p:cNvSpPr/>
          <p:nvPr/>
        </p:nvSpPr>
        <p:spPr>
          <a:xfrm>
            <a:off x="1097280" y="1325880"/>
            <a:ext cx="2487168" cy="329184"/>
          </a:xfrm>
          <a:prstGeom prst="rect">
            <a:avLst/>
          </a:prstGeom>
          <a:noFill/>
          <a:ln/>
        </p:spPr>
        <p:txBody>
          <a:bodyPr wrap="square" lIns="254" tIns="254" rIns="254" bIns="254" rtlCol="0" anchor="ctr">
            <a:normAutofit/>
          </a:bodyPr>
          <a:lstStyle/>
          <a:p>
            <a:pPr marL="0" indent="0">
              <a:buNone/>
            </a:pPr>
            <a:r>
              <a:rPr lang="en-US" sz="1700" b="1" dirty="0">
                <a:solidFill>
                  <a:srgbClr val="FFFFFF"/>
                </a:solidFill>
              </a:rPr>
              <a:t>Project privileges</a:t>
            </a:r>
            <a:endParaRPr lang="en-US" sz="1700" dirty="0"/>
          </a:p>
        </p:txBody>
      </p:sp>
      <p:sp>
        <p:nvSpPr>
          <p:cNvPr id="12" name="Text 9"/>
          <p:cNvSpPr/>
          <p:nvPr/>
        </p:nvSpPr>
        <p:spPr>
          <a:xfrm>
            <a:off x="3986784" y="1353312"/>
            <a:ext cx="7781544" cy="310896"/>
          </a:xfrm>
          <a:prstGeom prst="rect">
            <a:avLst/>
          </a:prstGeom>
          <a:noFill/>
          <a:ln/>
        </p:spPr>
        <p:txBody>
          <a:bodyPr wrap="square" lIns="127" tIns="127" rIns="127" bIns="127" rtlCol="0" anchor="ctr">
            <a:normAutofit/>
          </a:bodyPr>
          <a:lstStyle/>
          <a:p>
            <a:pPr marL="0" indent="0">
              <a:buNone/>
            </a:pPr>
            <a:r>
              <a:rPr lang="en-US" sz="1600" b="1" dirty="0">
                <a:solidFill>
                  <a:srgbClr val="1F4E96"/>
                </a:solidFill>
              </a:rPr>
              <a:t>Korisnik treba biti dodijeljen projektnom partneru u sekciji „Project privileges”</a:t>
            </a:r>
            <a:endParaRPr lang="en-US" sz="1600" dirty="0"/>
          </a:p>
        </p:txBody>
      </p:sp>
      <p:grpSp>
        <p:nvGrpSpPr>
          <p:cNvPr id="31" name="Group 30">
            <a:extLst>
              <a:ext uri="{FF2B5EF4-FFF2-40B4-BE49-F238E27FC236}">
                <a16:creationId xmlns:a16="http://schemas.microsoft.com/office/drawing/2014/main" id="{57AFCB47-DBD2-5B18-C324-8A8D6B9C2A25}"/>
              </a:ext>
            </a:extLst>
          </p:cNvPr>
          <p:cNvGrpSpPr/>
          <p:nvPr/>
        </p:nvGrpSpPr>
        <p:grpSpPr>
          <a:xfrm>
            <a:off x="612648" y="1938528"/>
            <a:ext cx="3017520" cy="1490472"/>
            <a:chOff x="969264" y="1938528"/>
            <a:chExt cx="3017520" cy="1490472"/>
          </a:xfrm>
        </p:grpSpPr>
        <p:sp>
          <p:nvSpPr>
            <p:cNvPr id="13" name="Shape 10"/>
            <p:cNvSpPr/>
            <p:nvPr/>
          </p:nvSpPr>
          <p:spPr>
            <a:xfrm>
              <a:off x="969264" y="1938528"/>
              <a:ext cx="3017520" cy="1490472"/>
            </a:xfrm>
            <a:prstGeom prst="roundRect">
              <a:avLst>
                <a:gd name="adj" fmla="val 4294"/>
              </a:avLst>
            </a:prstGeom>
            <a:solidFill>
              <a:srgbClr val="FFFFFF"/>
            </a:solidFill>
            <a:ln w="9525">
              <a:solidFill>
                <a:srgbClr val="9FC5E8"/>
              </a:solidFill>
              <a:prstDash val="solid"/>
            </a:ln>
          </p:spPr>
          <p:txBody>
            <a:bodyPr/>
            <a:lstStyle/>
            <a:p>
              <a:endParaRPr lang="en-US"/>
            </a:p>
          </p:txBody>
        </p:sp>
        <p:pic>
          <p:nvPicPr>
            <p:cNvPr id="14" name="Image 1" descr="/mnt/data/assets_jems/s3_Picture_2.jpg"/>
            <p:cNvPicPr>
              <a:picLocks noChangeAspect="1"/>
            </p:cNvPicPr>
            <p:nvPr/>
          </p:nvPicPr>
          <p:blipFill>
            <a:blip r:embed="rId3"/>
            <a:stretch>
              <a:fillRect/>
            </a:stretch>
          </p:blipFill>
          <p:spPr>
            <a:xfrm>
              <a:off x="1001268" y="1970532"/>
              <a:ext cx="2953512" cy="1426464"/>
            </a:xfrm>
            <a:prstGeom prst="rect">
              <a:avLst/>
            </a:prstGeom>
          </p:spPr>
        </p:pic>
      </p:grpSp>
      <p:sp>
        <p:nvSpPr>
          <p:cNvPr id="15" name="Shape 11"/>
          <p:cNvSpPr/>
          <p:nvPr/>
        </p:nvSpPr>
        <p:spPr>
          <a:xfrm>
            <a:off x="4425696" y="1947672"/>
            <a:ext cx="7040880" cy="1371600"/>
          </a:xfrm>
          <a:prstGeom prst="roundRect">
            <a:avLst>
              <a:gd name="adj" fmla="val 5333"/>
            </a:avLst>
          </a:prstGeom>
          <a:solidFill>
            <a:srgbClr val="BFD7EF">
              <a:alpha val="95000"/>
            </a:srgbClr>
          </a:solidFill>
          <a:ln w="12700">
            <a:solidFill>
              <a:srgbClr val="9FC5E8">
                <a:alpha val="0"/>
              </a:srgbClr>
            </a:solidFill>
            <a:prstDash val="solid"/>
          </a:ln>
        </p:spPr>
        <p:txBody>
          <a:bodyPr/>
          <a:lstStyle/>
          <a:p>
            <a:endParaRPr lang="en-US"/>
          </a:p>
        </p:txBody>
      </p:sp>
      <p:sp>
        <p:nvSpPr>
          <p:cNvPr id="16" name="Shape 12"/>
          <p:cNvSpPr/>
          <p:nvPr/>
        </p:nvSpPr>
        <p:spPr>
          <a:xfrm>
            <a:off x="4626864" y="2459736"/>
            <a:ext cx="384048" cy="384048"/>
          </a:xfrm>
          <a:prstGeom prst="ellipse">
            <a:avLst/>
          </a:prstGeom>
          <a:solidFill>
            <a:srgbClr val="315D9E"/>
          </a:solidFill>
          <a:ln w="12700">
            <a:solidFill>
              <a:srgbClr val="315D9E"/>
            </a:solidFill>
            <a:prstDash val="solid"/>
          </a:ln>
        </p:spPr>
        <p:txBody>
          <a:bodyPr/>
          <a:lstStyle/>
          <a:p>
            <a:endParaRPr lang="en-US"/>
          </a:p>
        </p:txBody>
      </p:sp>
      <p:sp>
        <p:nvSpPr>
          <p:cNvPr id="17" name="Text 13"/>
          <p:cNvSpPr/>
          <p:nvPr/>
        </p:nvSpPr>
        <p:spPr>
          <a:xfrm>
            <a:off x="4727448" y="2542032"/>
            <a:ext cx="182880" cy="219456"/>
          </a:xfrm>
          <a:prstGeom prst="rect">
            <a:avLst/>
          </a:prstGeom>
          <a:noFill/>
          <a:ln/>
        </p:spPr>
        <p:txBody>
          <a:bodyPr wrap="square" lIns="0" tIns="0" rIns="0" bIns="0" rtlCol="0" anchor="ctr"/>
          <a:lstStyle/>
          <a:p>
            <a:pPr marL="0" indent="0" algn="ctr">
              <a:buNone/>
            </a:pPr>
            <a:r>
              <a:rPr lang="en-US" sz="1900" b="1" dirty="0">
                <a:solidFill>
                  <a:srgbClr val="FFFFFF"/>
                </a:solidFill>
                <a:latin typeface="Georgia" pitchFamily="34" charset="0"/>
                <a:ea typeface="Georgia" pitchFamily="34" charset="-122"/>
                <a:cs typeface="Georgia" pitchFamily="34" charset="-120"/>
              </a:rPr>
              <a:t>i</a:t>
            </a:r>
            <a:endParaRPr lang="en-US" sz="1900" dirty="0"/>
          </a:p>
        </p:txBody>
      </p:sp>
      <p:sp>
        <p:nvSpPr>
          <p:cNvPr id="18" name="Text 14"/>
          <p:cNvSpPr/>
          <p:nvPr/>
        </p:nvSpPr>
        <p:spPr>
          <a:xfrm>
            <a:off x="5266944" y="2103120"/>
            <a:ext cx="6144768" cy="1051560"/>
          </a:xfrm>
          <a:prstGeom prst="rect">
            <a:avLst/>
          </a:prstGeom>
          <a:noFill/>
          <a:ln/>
        </p:spPr>
        <p:txBody>
          <a:bodyPr wrap="square" lIns="0" tIns="0" rIns="0" bIns="0" rtlCol="0" anchor="ctr">
            <a:noAutofit/>
          </a:bodyPr>
          <a:lstStyle/>
          <a:p>
            <a:r>
              <a:rPr lang="en-US" dirty="0" err="1">
                <a:solidFill>
                  <a:srgbClr val="1E3F72"/>
                </a:solidFill>
              </a:rPr>
              <a:t>Svakom</a:t>
            </a:r>
            <a:r>
              <a:rPr lang="en-US" dirty="0">
                <a:solidFill>
                  <a:srgbClr val="1E3F72"/>
                </a:solidFill>
              </a:rPr>
              <a:t> </a:t>
            </a:r>
            <a:r>
              <a:rPr lang="en-US" dirty="0" err="1">
                <a:solidFill>
                  <a:srgbClr val="1E3F72"/>
                </a:solidFill>
              </a:rPr>
              <a:t>projektnom</a:t>
            </a:r>
            <a:r>
              <a:rPr lang="en-US" dirty="0">
                <a:solidFill>
                  <a:srgbClr val="1E3F72"/>
                </a:solidFill>
              </a:rPr>
              <a:t> </a:t>
            </a:r>
            <a:r>
              <a:rPr lang="en-US" dirty="0" err="1">
                <a:solidFill>
                  <a:srgbClr val="1E3F72"/>
                </a:solidFill>
              </a:rPr>
              <a:t>partneru</a:t>
            </a:r>
            <a:r>
              <a:rPr lang="en-US" dirty="0">
                <a:solidFill>
                  <a:srgbClr val="1E3F72"/>
                </a:solidFill>
              </a:rPr>
              <a:t> je </a:t>
            </a:r>
            <a:r>
              <a:rPr lang="en-US" dirty="0" err="1">
                <a:solidFill>
                  <a:srgbClr val="1E3F72"/>
                </a:solidFill>
              </a:rPr>
              <a:t>potrebno</a:t>
            </a:r>
            <a:r>
              <a:rPr lang="en-US" dirty="0">
                <a:solidFill>
                  <a:srgbClr val="1E3F72"/>
                </a:solidFill>
              </a:rPr>
              <a:t> </a:t>
            </a:r>
            <a:r>
              <a:rPr lang="en-US" dirty="0" err="1">
                <a:solidFill>
                  <a:srgbClr val="1E3F72"/>
                </a:solidFill>
              </a:rPr>
              <a:t>dodati</a:t>
            </a:r>
            <a:r>
              <a:rPr lang="hr-HR" dirty="0">
                <a:solidFill>
                  <a:srgbClr val="1E3F72"/>
                </a:solidFill>
              </a:rPr>
              <a:t> </a:t>
            </a:r>
            <a:r>
              <a:rPr lang="en-US" dirty="0" err="1">
                <a:solidFill>
                  <a:srgbClr val="1E3F72"/>
                </a:solidFill>
              </a:rPr>
              <a:t>barem</a:t>
            </a:r>
            <a:r>
              <a:rPr lang="en-US" dirty="0">
                <a:solidFill>
                  <a:srgbClr val="1E3F72"/>
                </a:solidFill>
              </a:rPr>
              <a:t> </a:t>
            </a:r>
            <a:r>
              <a:rPr lang="en-US" dirty="0" err="1">
                <a:solidFill>
                  <a:srgbClr val="1E3F72"/>
                </a:solidFill>
              </a:rPr>
              <a:t>jednog</a:t>
            </a:r>
            <a:r>
              <a:rPr lang="en-US" dirty="0">
                <a:solidFill>
                  <a:srgbClr val="1E3F72"/>
                </a:solidFill>
              </a:rPr>
              <a:t> </a:t>
            </a:r>
            <a:r>
              <a:rPr lang="en-US" dirty="0" err="1">
                <a:solidFill>
                  <a:srgbClr val="1E3F72"/>
                </a:solidFill>
              </a:rPr>
              <a:t>korisnika</a:t>
            </a:r>
            <a:r>
              <a:rPr lang="en-US" dirty="0">
                <a:solidFill>
                  <a:srgbClr val="1E3F72"/>
                </a:solidFill>
              </a:rPr>
              <a:t> koji </a:t>
            </a:r>
            <a:r>
              <a:rPr lang="en-US" dirty="0" err="1">
                <a:solidFill>
                  <a:srgbClr val="1E3F72"/>
                </a:solidFill>
              </a:rPr>
              <a:t>će</a:t>
            </a:r>
            <a:r>
              <a:rPr lang="en-US" dirty="0">
                <a:solidFill>
                  <a:srgbClr val="1E3F72"/>
                </a:solidFill>
              </a:rPr>
              <a:t> </a:t>
            </a:r>
            <a:r>
              <a:rPr lang="en-US" dirty="0" err="1">
                <a:solidFill>
                  <a:srgbClr val="1E3F72"/>
                </a:solidFill>
              </a:rPr>
              <a:t>pripremati</a:t>
            </a:r>
            <a:r>
              <a:rPr lang="hr-HR" dirty="0">
                <a:solidFill>
                  <a:srgbClr val="1E3F72"/>
                </a:solidFill>
              </a:rPr>
              <a:t> </a:t>
            </a:r>
            <a:r>
              <a:rPr lang="en-US" dirty="0" err="1">
                <a:solidFill>
                  <a:srgbClr val="1E3F72"/>
                </a:solidFill>
              </a:rPr>
              <a:t>partnerske</a:t>
            </a:r>
            <a:r>
              <a:rPr lang="en-US" dirty="0">
                <a:solidFill>
                  <a:srgbClr val="1E3F72"/>
                </a:solidFill>
              </a:rPr>
              <a:t> </a:t>
            </a:r>
            <a:r>
              <a:rPr lang="en-US" dirty="0" err="1">
                <a:solidFill>
                  <a:srgbClr val="1E3F72"/>
                </a:solidFill>
              </a:rPr>
              <a:t>izvještaje</a:t>
            </a:r>
            <a:r>
              <a:rPr lang="en-US" dirty="0">
                <a:solidFill>
                  <a:srgbClr val="1E3F72"/>
                </a:solidFill>
              </a:rPr>
              <a:t> </a:t>
            </a:r>
            <a:r>
              <a:rPr lang="hr-HR" dirty="0">
                <a:solidFill>
                  <a:srgbClr val="1E3F72"/>
                </a:solidFill>
              </a:rPr>
              <a:t>(pravo „</a:t>
            </a:r>
            <a:r>
              <a:rPr lang="hr-HR" dirty="0" err="1">
                <a:solidFill>
                  <a:srgbClr val="1E3F72"/>
                </a:solidFill>
              </a:rPr>
              <a:t>edit</a:t>
            </a:r>
            <a:r>
              <a:rPr lang="hr-HR" dirty="0">
                <a:solidFill>
                  <a:srgbClr val="1E3F72"/>
                </a:solidFill>
              </a:rPr>
              <a:t>”).</a:t>
            </a:r>
            <a:endParaRPr lang="en-US" dirty="0"/>
          </a:p>
          <a:p>
            <a:r>
              <a:rPr lang="en-US" dirty="0" err="1">
                <a:solidFill>
                  <a:srgbClr val="1E3F72"/>
                </a:solidFill>
              </a:rPr>
              <a:t>Dodaje</a:t>
            </a:r>
            <a:r>
              <a:rPr lang="en-US" dirty="0">
                <a:solidFill>
                  <a:srgbClr val="1E3F72"/>
                </a:solidFill>
              </a:rPr>
              <a:t> ih korisnik koji </a:t>
            </a:r>
            <a:r>
              <a:rPr lang="hr-HR" dirty="0">
                <a:solidFill>
                  <a:srgbClr val="1E3F72"/>
                </a:solidFill>
              </a:rPr>
              <a:t>je kreirao samu aplikaciju (ima ovlasti „</a:t>
            </a:r>
            <a:r>
              <a:rPr lang="hr-HR" dirty="0" err="1">
                <a:solidFill>
                  <a:srgbClr val="1E3F72"/>
                </a:solidFill>
              </a:rPr>
              <a:t>manage</a:t>
            </a:r>
            <a:r>
              <a:rPr lang="hr-HR" dirty="0">
                <a:solidFill>
                  <a:srgbClr val="1E3F72"/>
                </a:solidFill>
              </a:rPr>
              <a:t>”.</a:t>
            </a:r>
            <a:endParaRPr lang="en-US" dirty="0"/>
          </a:p>
        </p:txBody>
      </p:sp>
      <p:sp>
        <p:nvSpPr>
          <p:cNvPr id="19" name="Shape 15"/>
          <p:cNvSpPr/>
          <p:nvPr/>
        </p:nvSpPr>
        <p:spPr>
          <a:xfrm>
            <a:off x="384048" y="3822192"/>
            <a:ext cx="11411712" cy="2359152"/>
          </a:xfrm>
          <a:prstGeom prst="roundRect">
            <a:avLst>
              <a:gd name="adj" fmla="val 4264"/>
            </a:avLst>
          </a:prstGeom>
          <a:solidFill>
            <a:srgbClr val="FFFFFF"/>
          </a:solidFill>
          <a:ln w="10795">
            <a:solidFill>
              <a:srgbClr val="A8C7E8"/>
            </a:solidFill>
            <a:prstDash val="solid"/>
          </a:ln>
          <a:effectLst>
            <a:outerShdw blurRad="13970" dist="7620" dir="2700000" algn="bl" rotWithShape="0">
              <a:srgbClr val="000000">
                <a:alpha val="9000"/>
              </a:srgbClr>
            </a:outerShdw>
          </a:effectLst>
        </p:spPr>
        <p:txBody>
          <a:bodyPr/>
          <a:lstStyle/>
          <a:p>
            <a:endParaRPr lang="en-US"/>
          </a:p>
        </p:txBody>
      </p:sp>
      <p:sp>
        <p:nvSpPr>
          <p:cNvPr id="20" name="Shape 16"/>
          <p:cNvSpPr/>
          <p:nvPr/>
        </p:nvSpPr>
        <p:spPr>
          <a:xfrm>
            <a:off x="384048" y="3822192"/>
            <a:ext cx="3429000" cy="548640"/>
          </a:xfrm>
          <a:prstGeom prst="rect">
            <a:avLst/>
          </a:prstGeom>
          <a:solidFill>
            <a:srgbClr val="315D9E"/>
          </a:solidFill>
          <a:ln w="12700">
            <a:solidFill>
              <a:srgbClr val="315D9E"/>
            </a:solidFill>
            <a:prstDash val="solid"/>
          </a:ln>
        </p:spPr>
        <p:txBody>
          <a:bodyPr/>
          <a:lstStyle/>
          <a:p>
            <a:endParaRPr lang="en-US"/>
          </a:p>
        </p:txBody>
      </p:sp>
      <p:sp>
        <p:nvSpPr>
          <p:cNvPr id="21" name="Shape 17"/>
          <p:cNvSpPr/>
          <p:nvPr/>
        </p:nvSpPr>
        <p:spPr>
          <a:xfrm>
            <a:off x="548640" y="3904488"/>
            <a:ext cx="411480" cy="384048"/>
          </a:xfrm>
          <a:prstGeom prst="rect">
            <a:avLst/>
          </a:prstGeom>
          <a:solidFill>
            <a:srgbClr val="315D9E"/>
          </a:solidFill>
          <a:ln w="17780">
            <a:solidFill>
              <a:srgbClr val="FFFFFF"/>
            </a:solidFill>
            <a:prstDash val="solid"/>
          </a:ln>
        </p:spPr>
        <p:txBody>
          <a:bodyPr/>
          <a:lstStyle/>
          <a:p>
            <a:endParaRPr lang="en-US"/>
          </a:p>
        </p:txBody>
      </p:sp>
      <p:sp>
        <p:nvSpPr>
          <p:cNvPr id="22" name="Text 18"/>
          <p:cNvSpPr/>
          <p:nvPr/>
        </p:nvSpPr>
        <p:spPr>
          <a:xfrm>
            <a:off x="585216" y="3931920"/>
            <a:ext cx="329184" cy="329184"/>
          </a:xfrm>
          <a:prstGeom prst="rect">
            <a:avLst/>
          </a:prstGeom>
          <a:noFill/>
          <a:ln/>
        </p:spPr>
        <p:txBody>
          <a:bodyPr wrap="square" lIns="0" tIns="0" rIns="0" bIns="0" rtlCol="0" anchor="ctr"/>
          <a:lstStyle/>
          <a:p>
            <a:pPr marL="0" indent="0" algn="ctr">
              <a:buNone/>
            </a:pPr>
            <a:r>
              <a:rPr lang="en-US" sz="1700" b="1" dirty="0">
                <a:solidFill>
                  <a:srgbClr val="FFFFFF"/>
                </a:solidFill>
              </a:rPr>
              <a:t>2</a:t>
            </a:r>
            <a:endParaRPr lang="en-US" sz="1700" dirty="0"/>
          </a:p>
        </p:txBody>
      </p:sp>
      <p:sp>
        <p:nvSpPr>
          <p:cNvPr id="23" name="Text 19"/>
          <p:cNvSpPr/>
          <p:nvPr/>
        </p:nvSpPr>
        <p:spPr>
          <a:xfrm>
            <a:off x="1097280" y="3922776"/>
            <a:ext cx="2487168" cy="329184"/>
          </a:xfrm>
          <a:prstGeom prst="rect">
            <a:avLst/>
          </a:prstGeom>
          <a:noFill/>
          <a:ln/>
        </p:spPr>
        <p:txBody>
          <a:bodyPr wrap="square" lIns="254" tIns="254" rIns="254" bIns="254" rtlCol="0" anchor="ctr">
            <a:normAutofit/>
          </a:bodyPr>
          <a:lstStyle/>
          <a:p>
            <a:pPr marL="0" indent="0">
              <a:buNone/>
            </a:pPr>
            <a:r>
              <a:rPr lang="en-US" sz="1700" b="1" dirty="0">
                <a:solidFill>
                  <a:srgbClr val="FFFFFF"/>
                </a:solidFill>
              </a:rPr>
              <a:t>Project Managers</a:t>
            </a:r>
            <a:endParaRPr lang="en-US" sz="1700" dirty="0"/>
          </a:p>
        </p:txBody>
      </p:sp>
      <p:sp>
        <p:nvSpPr>
          <p:cNvPr id="24" name="Text 20"/>
          <p:cNvSpPr/>
          <p:nvPr/>
        </p:nvSpPr>
        <p:spPr>
          <a:xfrm>
            <a:off x="3986784" y="3950208"/>
            <a:ext cx="7424928" cy="310896"/>
          </a:xfrm>
          <a:prstGeom prst="rect">
            <a:avLst/>
          </a:prstGeom>
          <a:noFill/>
          <a:ln/>
        </p:spPr>
        <p:txBody>
          <a:bodyPr wrap="square" lIns="127" tIns="127" rIns="127" bIns="127" rtlCol="0" anchor="ctr">
            <a:normAutofit/>
          </a:bodyPr>
          <a:lstStyle/>
          <a:p>
            <a:pPr marL="0" indent="0">
              <a:buNone/>
            </a:pPr>
            <a:r>
              <a:rPr lang="en-US" sz="1600" b="1" dirty="0">
                <a:solidFill>
                  <a:srgbClr val="1F4E96"/>
                </a:solidFill>
              </a:rPr>
              <a:t>Ispuniti tražene podatke za glavne članove projektnog tima</a:t>
            </a:r>
            <a:endParaRPr lang="en-US" sz="1600" dirty="0"/>
          </a:p>
        </p:txBody>
      </p:sp>
      <p:grpSp>
        <p:nvGrpSpPr>
          <p:cNvPr id="32" name="Group 31">
            <a:extLst>
              <a:ext uri="{FF2B5EF4-FFF2-40B4-BE49-F238E27FC236}">
                <a16:creationId xmlns:a16="http://schemas.microsoft.com/office/drawing/2014/main" id="{8DB0AE62-A7B5-E411-2CED-02658721535A}"/>
              </a:ext>
            </a:extLst>
          </p:cNvPr>
          <p:cNvGrpSpPr/>
          <p:nvPr/>
        </p:nvGrpSpPr>
        <p:grpSpPr>
          <a:xfrm>
            <a:off x="644652" y="4544568"/>
            <a:ext cx="3017520" cy="1490472"/>
            <a:chOff x="969264" y="4535424"/>
            <a:chExt cx="3017520" cy="1490472"/>
          </a:xfrm>
        </p:grpSpPr>
        <p:sp>
          <p:nvSpPr>
            <p:cNvPr id="25" name="Shape 21"/>
            <p:cNvSpPr/>
            <p:nvPr/>
          </p:nvSpPr>
          <p:spPr>
            <a:xfrm>
              <a:off x="969264" y="4535424"/>
              <a:ext cx="3017520" cy="1490472"/>
            </a:xfrm>
            <a:prstGeom prst="roundRect">
              <a:avLst>
                <a:gd name="adj" fmla="val 4294"/>
              </a:avLst>
            </a:prstGeom>
            <a:solidFill>
              <a:srgbClr val="FFFFFF"/>
            </a:solidFill>
            <a:ln w="9525">
              <a:solidFill>
                <a:srgbClr val="9FC5E8"/>
              </a:solidFill>
              <a:prstDash val="solid"/>
            </a:ln>
          </p:spPr>
          <p:txBody>
            <a:bodyPr/>
            <a:lstStyle/>
            <a:p>
              <a:endParaRPr lang="en-US"/>
            </a:p>
          </p:txBody>
        </p:sp>
        <p:pic>
          <p:nvPicPr>
            <p:cNvPr id="26" name="Image 2" descr="/mnt/data/assets_jems/s3_Picture_1.jpg"/>
            <p:cNvPicPr>
              <a:picLocks noChangeAspect="1"/>
            </p:cNvPicPr>
            <p:nvPr/>
          </p:nvPicPr>
          <p:blipFill>
            <a:blip r:embed="rId4"/>
            <a:stretch>
              <a:fillRect/>
            </a:stretch>
          </p:blipFill>
          <p:spPr>
            <a:xfrm>
              <a:off x="1001268" y="4567428"/>
              <a:ext cx="2953512" cy="1426464"/>
            </a:xfrm>
            <a:prstGeom prst="rect">
              <a:avLst/>
            </a:prstGeom>
          </p:spPr>
        </p:pic>
      </p:grpSp>
      <p:sp>
        <p:nvSpPr>
          <p:cNvPr id="27" name="Shape 22"/>
          <p:cNvSpPr/>
          <p:nvPr/>
        </p:nvSpPr>
        <p:spPr>
          <a:xfrm>
            <a:off x="4425696" y="4544568"/>
            <a:ext cx="7040880" cy="1371600"/>
          </a:xfrm>
          <a:prstGeom prst="roundRect">
            <a:avLst>
              <a:gd name="adj" fmla="val 5333"/>
            </a:avLst>
          </a:prstGeom>
          <a:solidFill>
            <a:srgbClr val="BFD7EF">
              <a:alpha val="95000"/>
            </a:srgbClr>
          </a:solidFill>
          <a:ln w="12700">
            <a:solidFill>
              <a:srgbClr val="9FC5E8">
                <a:alpha val="0"/>
              </a:srgbClr>
            </a:solidFill>
            <a:prstDash val="solid"/>
          </a:ln>
        </p:spPr>
        <p:txBody>
          <a:bodyPr/>
          <a:lstStyle/>
          <a:p>
            <a:endParaRPr lang="en-US"/>
          </a:p>
        </p:txBody>
      </p:sp>
      <p:sp>
        <p:nvSpPr>
          <p:cNvPr id="28" name="Shape 23"/>
          <p:cNvSpPr/>
          <p:nvPr/>
        </p:nvSpPr>
        <p:spPr>
          <a:xfrm>
            <a:off x="4626864" y="5029200"/>
            <a:ext cx="384048" cy="384048"/>
          </a:xfrm>
          <a:prstGeom prst="ellipse">
            <a:avLst/>
          </a:prstGeom>
          <a:solidFill>
            <a:srgbClr val="315D9E"/>
          </a:solidFill>
          <a:ln w="12700">
            <a:solidFill>
              <a:srgbClr val="315D9E"/>
            </a:solidFill>
            <a:prstDash val="solid"/>
          </a:ln>
        </p:spPr>
        <p:txBody>
          <a:bodyPr/>
          <a:lstStyle/>
          <a:p>
            <a:endParaRPr lang="en-US"/>
          </a:p>
        </p:txBody>
      </p:sp>
      <p:sp>
        <p:nvSpPr>
          <p:cNvPr id="29" name="Text 24"/>
          <p:cNvSpPr/>
          <p:nvPr/>
        </p:nvSpPr>
        <p:spPr>
          <a:xfrm>
            <a:off x="4736592" y="5111496"/>
            <a:ext cx="182880" cy="219456"/>
          </a:xfrm>
          <a:prstGeom prst="rect">
            <a:avLst/>
          </a:prstGeom>
          <a:noFill/>
          <a:ln/>
        </p:spPr>
        <p:txBody>
          <a:bodyPr wrap="square" lIns="0" tIns="0" rIns="0" bIns="0" rtlCol="0" anchor="ctr"/>
          <a:lstStyle/>
          <a:p>
            <a:pPr marL="0" indent="0" algn="ctr">
              <a:buNone/>
            </a:pPr>
            <a:r>
              <a:rPr lang="en-US" sz="1900" b="1" dirty="0">
                <a:solidFill>
                  <a:srgbClr val="FFFFFF"/>
                </a:solidFill>
                <a:latin typeface="Georgia" pitchFamily="34" charset="0"/>
                <a:ea typeface="Georgia" pitchFamily="34" charset="-122"/>
                <a:cs typeface="Georgia" pitchFamily="34" charset="-120"/>
              </a:rPr>
              <a:t>i</a:t>
            </a:r>
            <a:endParaRPr lang="en-US" sz="1900" dirty="0"/>
          </a:p>
        </p:txBody>
      </p:sp>
      <p:sp>
        <p:nvSpPr>
          <p:cNvPr id="30" name="Text 25"/>
          <p:cNvSpPr/>
          <p:nvPr/>
        </p:nvSpPr>
        <p:spPr>
          <a:xfrm>
            <a:off x="5266944" y="4700016"/>
            <a:ext cx="5742432" cy="1051560"/>
          </a:xfrm>
          <a:prstGeom prst="rect">
            <a:avLst/>
          </a:prstGeom>
          <a:noFill/>
          <a:ln/>
        </p:spPr>
        <p:txBody>
          <a:bodyPr wrap="square" lIns="0" tIns="0" rIns="0" bIns="0" rtlCol="0" anchor="ctr">
            <a:normAutofit/>
          </a:bodyPr>
          <a:lstStyle/>
          <a:p>
            <a:r>
              <a:rPr lang="en-US" dirty="0">
                <a:solidFill>
                  <a:srgbClr val="1E3F72"/>
                </a:solidFill>
              </a:rPr>
              <a:t>LP</a:t>
            </a:r>
            <a:r>
              <a:rPr lang="hr-HR" dirty="0">
                <a:solidFill>
                  <a:srgbClr val="1E3F72"/>
                </a:solidFill>
              </a:rPr>
              <a:t> treba</a:t>
            </a:r>
            <a:r>
              <a:rPr lang="en-US" dirty="0">
                <a:solidFill>
                  <a:srgbClr val="1E3F72"/>
                </a:solidFill>
              </a:rPr>
              <a:t> ispuniti kontakt podatke za Project </a:t>
            </a:r>
            <a:r>
              <a:rPr lang="en-US" dirty="0" err="1">
                <a:solidFill>
                  <a:srgbClr val="1E3F72"/>
                </a:solidFill>
              </a:rPr>
              <a:t>managera</a:t>
            </a:r>
            <a:r>
              <a:rPr lang="hr-HR" dirty="0">
                <a:solidFill>
                  <a:srgbClr val="1E3F72"/>
                </a:solidFill>
              </a:rPr>
              <a:t>.</a:t>
            </a:r>
            <a:endParaRPr lang="en-US" dirty="0"/>
          </a:p>
          <a:p>
            <a:r>
              <a:rPr lang="en-US" dirty="0">
                <a:solidFill>
                  <a:srgbClr val="1E3F72"/>
                </a:solidFill>
              </a:rPr>
              <a:t>LP </a:t>
            </a:r>
            <a:r>
              <a:rPr lang="en-US" dirty="0" err="1">
                <a:solidFill>
                  <a:srgbClr val="1E3F72"/>
                </a:solidFill>
              </a:rPr>
              <a:t>ili</a:t>
            </a:r>
            <a:r>
              <a:rPr lang="en-US" dirty="0">
                <a:solidFill>
                  <a:srgbClr val="1E3F72"/>
                </a:solidFill>
              </a:rPr>
              <a:t> </a:t>
            </a:r>
            <a:r>
              <a:rPr lang="en-US" dirty="0" err="1">
                <a:solidFill>
                  <a:srgbClr val="1E3F72"/>
                </a:solidFill>
              </a:rPr>
              <a:t>ostali</a:t>
            </a:r>
            <a:r>
              <a:rPr lang="en-US" dirty="0">
                <a:solidFill>
                  <a:srgbClr val="1E3F72"/>
                </a:solidFill>
              </a:rPr>
              <a:t> partner</a:t>
            </a:r>
            <a:r>
              <a:rPr lang="hr-HR" dirty="0">
                <a:solidFill>
                  <a:srgbClr val="1E3F72"/>
                </a:solidFill>
              </a:rPr>
              <a:t> trebaju</a:t>
            </a:r>
            <a:r>
              <a:rPr lang="en-US" dirty="0">
                <a:solidFill>
                  <a:srgbClr val="1E3F72"/>
                </a:solidFill>
              </a:rPr>
              <a:t> ispuniti </a:t>
            </a:r>
            <a:r>
              <a:rPr lang="en-US" dirty="0" err="1">
                <a:solidFill>
                  <a:srgbClr val="1E3F72"/>
                </a:solidFill>
              </a:rPr>
              <a:t>podatke</a:t>
            </a:r>
            <a:r>
              <a:rPr lang="en-US" dirty="0">
                <a:solidFill>
                  <a:srgbClr val="1E3F72"/>
                </a:solidFill>
              </a:rPr>
              <a:t> za</a:t>
            </a:r>
            <a:r>
              <a:rPr lang="hr-HR" dirty="0">
                <a:solidFill>
                  <a:srgbClr val="1E3F72"/>
                </a:solidFill>
              </a:rPr>
              <a:t> </a:t>
            </a:r>
            <a:r>
              <a:rPr lang="en-US" dirty="0">
                <a:solidFill>
                  <a:srgbClr val="1E3F72"/>
                </a:solidFill>
              </a:rPr>
              <a:t>Communication i Financial </a:t>
            </a:r>
            <a:r>
              <a:rPr lang="en-US" dirty="0" err="1">
                <a:solidFill>
                  <a:srgbClr val="1E3F72"/>
                </a:solidFill>
              </a:rPr>
              <a:t>managera</a:t>
            </a:r>
            <a:r>
              <a:rPr lang="en-US" dirty="0">
                <a:solidFill>
                  <a:srgbClr val="1E3F72"/>
                </a:solidFill>
              </a:rPr>
              <a:t> </a:t>
            </a:r>
            <a:r>
              <a:rPr lang="en-US" dirty="0" err="1">
                <a:solidFill>
                  <a:srgbClr val="1E3F72"/>
                </a:solidFill>
              </a:rPr>
              <a:t>projekta</a:t>
            </a:r>
            <a:r>
              <a:rPr lang="hr-HR" dirty="0">
                <a:solidFill>
                  <a:srgbClr val="1E3F72"/>
                </a:solidFill>
              </a:rPr>
              <a:t>.</a:t>
            </a:r>
            <a:endParaRPr lang="en-US" dirty="0"/>
          </a:p>
        </p:txBody>
      </p:sp>
      <p:pic>
        <p:nvPicPr>
          <p:cNvPr id="33" name="Picture 32">
            <a:extLst>
              <a:ext uri="{FF2B5EF4-FFF2-40B4-BE49-F238E27FC236}">
                <a16:creationId xmlns:a16="http://schemas.microsoft.com/office/drawing/2014/main" id="{30B1274A-889B-CC8C-D396-6AF06082010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305" y="0"/>
            <a:ext cx="12191695" cy="6858000"/>
          </a:xfrm>
          <a:prstGeom prst="rect">
            <a:avLst/>
          </a:prstGeom>
          <a:solidFill>
            <a:srgbClr val="F8FBFF"/>
          </a:solidFill>
          <a:ln w="12700">
            <a:solidFill>
              <a:srgbClr val="F8FBFF">
                <a:alpha val="0"/>
              </a:srgbClr>
            </a:solidFill>
            <a:prstDash val="solid"/>
          </a:ln>
        </p:spPr>
        <p:txBody>
          <a:bodyPr/>
          <a:lstStyle/>
          <a:p>
            <a:endParaRPr lang="en-US"/>
          </a:p>
        </p:txBody>
      </p:sp>
      <p:sp>
        <p:nvSpPr>
          <p:cNvPr id="4" name="Shape 1"/>
          <p:cNvSpPr/>
          <p:nvPr/>
        </p:nvSpPr>
        <p:spPr>
          <a:xfrm>
            <a:off x="420624" y="151257"/>
            <a:ext cx="6784848" cy="566928"/>
          </a:xfrm>
          <a:prstGeom prst="rect">
            <a:avLst/>
          </a:prstGeom>
          <a:solidFill>
            <a:srgbClr val="315D9E"/>
          </a:solidFill>
          <a:ln w="12700">
            <a:solidFill>
              <a:srgbClr val="315D9E"/>
            </a:solidFill>
            <a:prstDash val="solid"/>
          </a:ln>
        </p:spPr>
        <p:txBody>
          <a:bodyPr/>
          <a:lstStyle/>
          <a:p>
            <a:endParaRPr lang="en-US"/>
          </a:p>
        </p:txBody>
      </p:sp>
      <p:sp>
        <p:nvSpPr>
          <p:cNvPr id="5" name="Text 2"/>
          <p:cNvSpPr/>
          <p:nvPr/>
        </p:nvSpPr>
        <p:spPr>
          <a:xfrm>
            <a:off x="548640" y="247215"/>
            <a:ext cx="4466082" cy="448056"/>
          </a:xfrm>
          <a:prstGeom prst="rect">
            <a:avLst/>
          </a:prstGeom>
          <a:noFill/>
          <a:ln/>
        </p:spPr>
        <p:txBody>
          <a:bodyPr wrap="square" lIns="381" tIns="381" rIns="381" bIns="381" rtlCol="0" anchor="ctr">
            <a:normAutofit lnSpcReduction="10000"/>
          </a:bodyPr>
          <a:lstStyle/>
          <a:p>
            <a:pPr marL="0" indent="0" algn="r">
              <a:buNone/>
            </a:pPr>
            <a:r>
              <a:rPr lang="en-US" sz="2800" b="1" dirty="0">
                <a:solidFill>
                  <a:srgbClr val="FFFFFF"/>
                </a:solidFill>
                <a:latin typeface="Aptos Display" pitchFamily="34" charset="0"/>
                <a:ea typeface="Aptos Display" pitchFamily="34" charset="-122"/>
                <a:cs typeface="Aptos Display" pitchFamily="34" charset="-120"/>
              </a:rPr>
              <a:t>KLJUČNI KORACI I </a:t>
            </a:r>
            <a:r>
              <a:rPr lang="en-US" sz="3000" b="1" dirty="0">
                <a:solidFill>
                  <a:srgbClr val="FFFFFF"/>
                </a:solidFill>
                <a:latin typeface="Aptos Display" pitchFamily="34" charset="0"/>
                <a:ea typeface="Aptos Display" pitchFamily="34" charset="-122"/>
                <a:cs typeface="Aptos Display" pitchFamily="34" charset="-120"/>
              </a:rPr>
              <a:t>OBAVEZE</a:t>
            </a:r>
            <a:endParaRPr lang="en-US" sz="3000" dirty="0"/>
          </a:p>
        </p:txBody>
      </p:sp>
      <p:sp>
        <p:nvSpPr>
          <p:cNvPr id="6" name="Shape 3"/>
          <p:cNvSpPr/>
          <p:nvPr/>
        </p:nvSpPr>
        <p:spPr>
          <a:xfrm>
            <a:off x="3401568" y="1088136"/>
            <a:ext cx="8394192" cy="22860"/>
          </a:xfrm>
          <a:prstGeom prst="rect">
            <a:avLst/>
          </a:prstGeom>
          <a:solidFill>
            <a:srgbClr val="315D9E">
              <a:alpha val="60000"/>
            </a:srgbClr>
          </a:solidFill>
          <a:ln w="12700">
            <a:solidFill>
              <a:srgbClr val="315D9E">
                <a:alpha val="0"/>
              </a:srgbClr>
            </a:solidFill>
            <a:prstDash val="solid"/>
          </a:ln>
        </p:spPr>
        <p:txBody>
          <a:bodyPr/>
          <a:lstStyle/>
          <a:p>
            <a:endParaRPr lang="en-US"/>
          </a:p>
        </p:txBody>
      </p:sp>
      <p:sp>
        <p:nvSpPr>
          <p:cNvPr id="7" name="Shape 4"/>
          <p:cNvSpPr/>
          <p:nvPr/>
        </p:nvSpPr>
        <p:spPr>
          <a:xfrm>
            <a:off x="384048" y="1225296"/>
            <a:ext cx="11411712" cy="2359152"/>
          </a:xfrm>
          <a:prstGeom prst="roundRect">
            <a:avLst>
              <a:gd name="adj" fmla="val 4264"/>
            </a:avLst>
          </a:prstGeom>
          <a:solidFill>
            <a:srgbClr val="FFFFFF"/>
          </a:solidFill>
          <a:ln w="10795">
            <a:solidFill>
              <a:srgbClr val="A8C7E8"/>
            </a:solidFill>
            <a:prstDash val="solid"/>
          </a:ln>
          <a:effectLst>
            <a:outerShdw blurRad="13970" dist="7620" dir="2700000" algn="bl" rotWithShape="0">
              <a:srgbClr val="000000">
                <a:alpha val="9000"/>
              </a:srgbClr>
            </a:outerShdw>
          </a:effectLst>
        </p:spPr>
        <p:txBody>
          <a:bodyPr/>
          <a:lstStyle/>
          <a:p>
            <a:endParaRPr lang="en-US"/>
          </a:p>
        </p:txBody>
      </p:sp>
      <p:sp>
        <p:nvSpPr>
          <p:cNvPr id="8" name="Shape 5"/>
          <p:cNvSpPr/>
          <p:nvPr/>
        </p:nvSpPr>
        <p:spPr>
          <a:xfrm>
            <a:off x="384048" y="1225296"/>
            <a:ext cx="3429000" cy="548640"/>
          </a:xfrm>
          <a:prstGeom prst="rect">
            <a:avLst/>
          </a:prstGeom>
          <a:solidFill>
            <a:srgbClr val="315D9E"/>
          </a:solidFill>
          <a:ln w="12700">
            <a:solidFill>
              <a:srgbClr val="315D9E"/>
            </a:solidFill>
            <a:prstDash val="solid"/>
          </a:ln>
        </p:spPr>
        <p:txBody>
          <a:bodyPr/>
          <a:lstStyle/>
          <a:p>
            <a:endParaRPr lang="en-US"/>
          </a:p>
        </p:txBody>
      </p:sp>
      <p:sp>
        <p:nvSpPr>
          <p:cNvPr id="9" name="Shape 6"/>
          <p:cNvSpPr/>
          <p:nvPr/>
        </p:nvSpPr>
        <p:spPr>
          <a:xfrm>
            <a:off x="548640" y="1307592"/>
            <a:ext cx="411480" cy="384048"/>
          </a:xfrm>
          <a:prstGeom prst="rect">
            <a:avLst/>
          </a:prstGeom>
          <a:solidFill>
            <a:srgbClr val="315D9E"/>
          </a:solidFill>
          <a:ln w="17780">
            <a:solidFill>
              <a:srgbClr val="FFFFFF"/>
            </a:solidFill>
            <a:prstDash val="solid"/>
          </a:ln>
        </p:spPr>
        <p:txBody>
          <a:bodyPr/>
          <a:lstStyle/>
          <a:p>
            <a:endParaRPr lang="en-US"/>
          </a:p>
        </p:txBody>
      </p:sp>
      <p:sp>
        <p:nvSpPr>
          <p:cNvPr id="10" name="Text 7"/>
          <p:cNvSpPr/>
          <p:nvPr/>
        </p:nvSpPr>
        <p:spPr>
          <a:xfrm>
            <a:off x="585216" y="1335024"/>
            <a:ext cx="329184" cy="329184"/>
          </a:xfrm>
          <a:prstGeom prst="rect">
            <a:avLst/>
          </a:prstGeom>
          <a:noFill/>
          <a:ln/>
        </p:spPr>
        <p:txBody>
          <a:bodyPr wrap="square" lIns="0" tIns="0" rIns="0" bIns="0" rtlCol="0" anchor="ctr"/>
          <a:lstStyle/>
          <a:p>
            <a:pPr marL="0" indent="0" algn="ctr">
              <a:buNone/>
            </a:pPr>
            <a:r>
              <a:rPr lang="en-US" sz="1700" b="1" dirty="0">
                <a:solidFill>
                  <a:srgbClr val="FFFFFF"/>
                </a:solidFill>
              </a:rPr>
              <a:t>3</a:t>
            </a:r>
            <a:endParaRPr lang="en-US" sz="1700" dirty="0"/>
          </a:p>
        </p:txBody>
      </p:sp>
      <p:sp>
        <p:nvSpPr>
          <p:cNvPr id="11" name="Text 8"/>
          <p:cNvSpPr/>
          <p:nvPr/>
        </p:nvSpPr>
        <p:spPr>
          <a:xfrm>
            <a:off x="1097280" y="1325880"/>
            <a:ext cx="2487168" cy="329184"/>
          </a:xfrm>
          <a:prstGeom prst="rect">
            <a:avLst/>
          </a:prstGeom>
          <a:noFill/>
          <a:ln/>
        </p:spPr>
        <p:txBody>
          <a:bodyPr wrap="square" lIns="254" tIns="254" rIns="254" bIns="254" rtlCol="0" anchor="ctr">
            <a:normAutofit/>
          </a:bodyPr>
          <a:lstStyle/>
          <a:p>
            <a:pPr marL="0" indent="0">
              <a:buNone/>
            </a:pPr>
            <a:r>
              <a:rPr lang="en-US" sz="1550" b="1" dirty="0">
                <a:solidFill>
                  <a:srgbClr val="FFFFFF"/>
                </a:solidFill>
              </a:rPr>
              <a:t>Project reporting schedule</a:t>
            </a:r>
            <a:endParaRPr lang="en-US" sz="1550" dirty="0"/>
          </a:p>
        </p:txBody>
      </p:sp>
      <p:sp>
        <p:nvSpPr>
          <p:cNvPr id="12" name="Text 9"/>
          <p:cNvSpPr/>
          <p:nvPr/>
        </p:nvSpPr>
        <p:spPr>
          <a:xfrm>
            <a:off x="3986784" y="1353312"/>
            <a:ext cx="7424928" cy="310896"/>
          </a:xfrm>
          <a:prstGeom prst="rect">
            <a:avLst/>
          </a:prstGeom>
          <a:noFill/>
          <a:ln/>
        </p:spPr>
        <p:txBody>
          <a:bodyPr wrap="square" lIns="127" tIns="127" rIns="127" bIns="127" rtlCol="0" anchor="ctr">
            <a:normAutofit/>
          </a:bodyPr>
          <a:lstStyle/>
          <a:p>
            <a:pPr marL="0" indent="0">
              <a:buNone/>
            </a:pPr>
            <a:r>
              <a:rPr lang="en-US" sz="1600" b="1" dirty="0">
                <a:solidFill>
                  <a:srgbClr val="1F4E96"/>
                </a:solidFill>
              </a:rPr>
              <a:t>Ispunjava LP u suradnji s JS Project managerom</a:t>
            </a:r>
            <a:endParaRPr lang="en-US" sz="1600" dirty="0"/>
          </a:p>
        </p:txBody>
      </p:sp>
      <p:grpSp>
        <p:nvGrpSpPr>
          <p:cNvPr id="31" name="Group 30">
            <a:extLst>
              <a:ext uri="{FF2B5EF4-FFF2-40B4-BE49-F238E27FC236}">
                <a16:creationId xmlns:a16="http://schemas.microsoft.com/office/drawing/2014/main" id="{F567FD3A-72B7-D638-B127-91D5B5E32564}"/>
              </a:ext>
            </a:extLst>
          </p:cNvPr>
          <p:cNvGrpSpPr/>
          <p:nvPr/>
        </p:nvGrpSpPr>
        <p:grpSpPr>
          <a:xfrm>
            <a:off x="713232" y="1938528"/>
            <a:ext cx="3017520" cy="1490472"/>
            <a:chOff x="969264" y="1938528"/>
            <a:chExt cx="3017520" cy="1490472"/>
          </a:xfrm>
        </p:grpSpPr>
        <p:sp>
          <p:nvSpPr>
            <p:cNvPr id="13" name="Shape 10"/>
            <p:cNvSpPr/>
            <p:nvPr/>
          </p:nvSpPr>
          <p:spPr>
            <a:xfrm>
              <a:off x="969264" y="1938528"/>
              <a:ext cx="3017520" cy="1490472"/>
            </a:xfrm>
            <a:prstGeom prst="roundRect">
              <a:avLst>
                <a:gd name="adj" fmla="val 4294"/>
              </a:avLst>
            </a:prstGeom>
            <a:solidFill>
              <a:srgbClr val="FFFFFF"/>
            </a:solidFill>
            <a:ln w="9525">
              <a:solidFill>
                <a:srgbClr val="9FC5E8"/>
              </a:solidFill>
              <a:prstDash val="solid"/>
            </a:ln>
          </p:spPr>
          <p:txBody>
            <a:bodyPr/>
            <a:lstStyle/>
            <a:p>
              <a:endParaRPr lang="en-US"/>
            </a:p>
          </p:txBody>
        </p:sp>
        <p:pic>
          <p:nvPicPr>
            <p:cNvPr id="14" name="Image 1" descr="/mnt/data/assets_jems/s4_Picture_2.png"/>
            <p:cNvPicPr>
              <a:picLocks noChangeAspect="1"/>
            </p:cNvPicPr>
            <p:nvPr/>
          </p:nvPicPr>
          <p:blipFill>
            <a:blip r:embed="rId3"/>
            <a:stretch>
              <a:fillRect/>
            </a:stretch>
          </p:blipFill>
          <p:spPr>
            <a:xfrm>
              <a:off x="1001268" y="1970532"/>
              <a:ext cx="2953512" cy="1426464"/>
            </a:xfrm>
            <a:prstGeom prst="rect">
              <a:avLst/>
            </a:prstGeom>
          </p:spPr>
        </p:pic>
      </p:grpSp>
      <p:sp>
        <p:nvSpPr>
          <p:cNvPr id="15" name="Shape 11"/>
          <p:cNvSpPr/>
          <p:nvPr/>
        </p:nvSpPr>
        <p:spPr>
          <a:xfrm>
            <a:off x="4425696" y="1947672"/>
            <a:ext cx="7040880" cy="1371600"/>
          </a:xfrm>
          <a:prstGeom prst="roundRect">
            <a:avLst>
              <a:gd name="adj" fmla="val 5333"/>
            </a:avLst>
          </a:prstGeom>
          <a:solidFill>
            <a:srgbClr val="BFD7EF">
              <a:alpha val="95000"/>
            </a:srgbClr>
          </a:solidFill>
          <a:ln w="12700">
            <a:solidFill>
              <a:srgbClr val="9FC5E8">
                <a:alpha val="0"/>
              </a:srgbClr>
            </a:solidFill>
            <a:prstDash val="solid"/>
          </a:ln>
        </p:spPr>
        <p:txBody>
          <a:bodyPr/>
          <a:lstStyle/>
          <a:p>
            <a:endParaRPr lang="en-US"/>
          </a:p>
        </p:txBody>
      </p:sp>
      <p:sp>
        <p:nvSpPr>
          <p:cNvPr id="16" name="Shape 12"/>
          <p:cNvSpPr/>
          <p:nvPr/>
        </p:nvSpPr>
        <p:spPr>
          <a:xfrm>
            <a:off x="4630674" y="2432304"/>
            <a:ext cx="384048" cy="384048"/>
          </a:xfrm>
          <a:prstGeom prst="ellipse">
            <a:avLst/>
          </a:prstGeom>
          <a:solidFill>
            <a:srgbClr val="315D9E"/>
          </a:solidFill>
          <a:ln w="12700">
            <a:solidFill>
              <a:srgbClr val="315D9E"/>
            </a:solidFill>
            <a:prstDash val="solid"/>
          </a:ln>
        </p:spPr>
        <p:txBody>
          <a:bodyPr/>
          <a:lstStyle/>
          <a:p>
            <a:endParaRPr lang="en-US"/>
          </a:p>
        </p:txBody>
      </p:sp>
      <p:sp>
        <p:nvSpPr>
          <p:cNvPr id="17" name="Text 13"/>
          <p:cNvSpPr/>
          <p:nvPr/>
        </p:nvSpPr>
        <p:spPr>
          <a:xfrm>
            <a:off x="4736592" y="2514600"/>
            <a:ext cx="182880" cy="219456"/>
          </a:xfrm>
          <a:prstGeom prst="rect">
            <a:avLst/>
          </a:prstGeom>
          <a:noFill/>
          <a:ln/>
        </p:spPr>
        <p:txBody>
          <a:bodyPr wrap="square" lIns="0" tIns="0" rIns="0" bIns="0" rtlCol="0" anchor="ctr"/>
          <a:lstStyle/>
          <a:p>
            <a:pPr marL="0" indent="0" algn="ctr">
              <a:buNone/>
            </a:pPr>
            <a:r>
              <a:rPr lang="en-US" sz="1900" b="1" dirty="0">
                <a:solidFill>
                  <a:srgbClr val="FFFFFF"/>
                </a:solidFill>
                <a:latin typeface="Georgia" pitchFamily="34" charset="0"/>
                <a:ea typeface="Georgia" pitchFamily="34" charset="-122"/>
                <a:cs typeface="Georgia" pitchFamily="34" charset="-120"/>
              </a:rPr>
              <a:t>i</a:t>
            </a:r>
            <a:endParaRPr lang="en-US" sz="1900" dirty="0"/>
          </a:p>
        </p:txBody>
      </p:sp>
      <p:sp>
        <p:nvSpPr>
          <p:cNvPr id="18" name="Text 14"/>
          <p:cNvSpPr/>
          <p:nvPr/>
        </p:nvSpPr>
        <p:spPr>
          <a:xfrm>
            <a:off x="5266944" y="2103120"/>
            <a:ext cx="5923570" cy="1051560"/>
          </a:xfrm>
          <a:prstGeom prst="rect">
            <a:avLst/>
          </a:prstGeom>
          <a:noFill/>
          <a:ln/>
        </p:spPr>
        <p:txBody>
          <a:bodyPr wrap="square" lIns="0" tIns="0" rIns="0" bIns="0" rtlCol="0" anchor="ctr">
            <a:noAutofit/>
          </a:bodyPr>
          <a:lstStyle/>
          <a:p>
            <a:pPr>
              <a:lnSpc>
                <a:spcPct val="120000"/>
              </a:lnSpc>
            </a:pPr>
            <a:r>
              <a:rPr lang="en-US" sz="1600" dirty="0" err="1">
                <a:solidFill>
                  <a:schemeClr val="accent1">
                    <a:lumMod val="50000"/>
                  </a:schemeClr>
                </a:solidFill>
              </a:rPr>
              <a:t>Ispunjava</a:t>
            </a:r>
            <a:r>
              <a:rPr lang="en-US" sz="1600" dirty="0">
                <a:solidFill>
                  <a:schemeClr val="accent1">
                    <a:lumMod val="50000"/>
                  </a:schemeClr>
                </a:solidFill>
              </a:rPr>
              <a:t> LP</a:t>
            </a:r>
            <a:r>
              <a:rPr lang="hr-HR" sz="1600" dirty="0">
                <a:solidFill>
                  <a:schemeClr val="accent1">
                    <a:lumMod val="50000"/>
                  </a:schemeClr>
                </a:solidFill>
              </a:rPr>
              <a:t> i/ili JS PM.</a:t>
            </a:r>
            <a:endParaRPr lang="en-US" sz="1600" dirty="0">
              <a:solidFill>
                <a:schemeClr val="accent1">
                  <a:lumMod val="50000"/>
                </a:schemeClr>
              </a:solidFill>
            </a:endParaRPr>
          </a:p>
          <a:p>
            <a:pPr>
              <a:lnSpc>
                <a:spcPct val="120000"/>
              </a:lnSpc>
            </a:pPr>
            <a:r>
              <a:rPr lang="en-US" sz="1600" dirty="0">
                <a:solidFill>
                  <a:schemeClr val="accent1">
                    <a:lumMod val="50000"/>
                  </a:schemeClr>
                </a:solidFill>
              </a:rPr>
              <a:t>Periodi izvještavanja </a:t>
            </a:r>
            <a:r>
              <a:rPr lang="en-US" sz="1600" dirty="0" err="1">
                <a:solidFill>
                  <a:schemeClr val="accent1">
                    <a:lumMod val="50000"/>
                  </a:schemeClr>
                </a:solidFill>
              </a:rPr>
              <a:t>traju</a:t>
            </a:r>
            <a:r>
              <a:rPr lang="en-US" sz="1600" dirty="0">
                <a:solidFill>
                  <a:schemeClr val="accent1">
                    <a:lumMod val="50000"/>
                  </a:schemeClr>
                </a:solidFill>
              </a:rPr>
              <a:t> </a:t>
            </a:r>
            <a:r>
              <a:rPr lang="hr-HR" sz="1600" dirty="0">
                <a:solidFill>
                  <a:schemeClr val="accent1">
                    <a:lumMod val="50000"/>
                  </a:schemeClr>
                </a:solidFill>
              </a:rPr>
              <a:t>6</a:t>
            </a:r>
            <a:r>
              <a:rPr lang="en-US" sz="1600" dirty="0">
                <a:solidFill>
                  <a:schemeClr val="accent1">
                    <a:lumMod val="50000"/>
                  </a:schemeClr>
                </a:solidFill>
              </a:rPr>
              <a:t> </a:t>
            </a:r>
            <a:r>
              <a:rPr lang="en-US" sz="1600" dirty="0" err="1">
                <a:solidFill>
                  <a:schemeClr val="accent1">
                    <a:lumMod val="50000"/>
                  </a:schemeClr>
                </a:solidFill>
              </a:rPr>
              <a:t>mjeseca</a:t>
            </a:r>
            <a:r>
              <a:rPr lang="hr-HR" sz="1600" dirty="0">
                <a:solidFill>
                  <a:schemeClr val="accent1">
                    <a:lumMod val="50000"/>
                  </a:schemeClr>
                </a:solidFill>
              </a:rPr>
              <a:t>.</a:t>
            </a:r>
          </a:p>
          <a:p>
            <a:pPr>
              <a:lnSpc>
                <a:spcPct val="120000"/>
              </a:lnSpc>
            </a:pPr>
            <a:r>
              <a:rPr lang="en-US" sz="1600" dirty="0">
                <a:solidFill>
                  <a:schemeClr val="accent1">
                    <a:lumMod val="50000"/>
                  </a:schemeClr>
                </a:solidFill>
              </a:rPr>
              <a:t>U polje Date </a:t>
            </a:r>
            <a:r>
              <a:rPr lang="hr-HR" sz="1600" dirty="0">
                <a:solidFill>
                  <a:schemeClr val="accent1">
                    <a:lumMod val="50000"/>
                  </a:schemeClr>
                </a:solidFill>
              </a:rPr>
              <a:t>unijeti </a:t>
            </a:r>
            <a:r>
              <a:rPr lang="en-US" sz="1600" dirty="0" err="1">
                <a:solidFill>
                  <a:schemeClr val="accent1">
                    <a:lumMod val="50000"/>
                  </a:schemeClr>
                </a:solidFill>
              </a:rPr>
              <a:t>rok</a:t>
            </a:r>
            <a:r>
              <a:rPr lang="en-US" sz="1600" dirty="0">
                <a:solidFill>
                  <a:schemeClr val="accent1">
                    <a:lumMod val="50000"/>
                  </a:schemeClr>
                </a:solidFill>
              </a:rPr>
              <a:t> za </a:t>
            </a:r>
            <a:r>
              <a:rPr lang="en-US" sz="1600" dirty="0" err="1">
                <a:solidFill>
                  <a:schemeClr val="accent1">
                    <a:lumMod val="50000"/>
                  </a:schemeClr>
                </a:solidFill>
              </a:rPr>
              <a:t>dostavu</a:t>
            </a:r>
            <a:r>
              <a:rPr lang="hr-HR" sz="1600" dirty="0">
                <a:solidFill>
                  <a:schemeClr val="accent1">
                    <a:lumMod val="50000"/>
                  </a:schemeClr>
                </a:solidFill>
              </a:rPr>
              <a:t> </a:t>
            </a:r>
            <a:r>
              <a:rPr lang="en-US" sz="1600" dirty="0" err="1">
                <a:solidFill>
                  <a:schemeClr val="accent1">
                    <a:lumMod val="50000"/>
                  </a:schemeClr>
                </a:solidFill>
              </a:rPr>
              <a:t>projektnog</a:t>
            </a:r>
            <a:r>
              <a:rPr lang="en-US" sz="1600" dirty="0">
                <a:solidFill>
                  <a:schemeClr val="accent1">
                    <a:lumMod val="50000"/>
                  </a:schemeClr>
                </a:solidFill>
              </a:rPr>
              <a:t> </a:t>
            </a:r>
            <a:r>
              <a:rPr lang="en-US" sz="1600" dirty="0" err="1">
                <a:solidFill>
                  <a:schemeClr val="accent1">
                    <a:lumMod val="50000"/>
                  </a:schemeClr>
                </a:solidFill>
              </a:rPr>
              <a:t>izvještaja</a:t>
            </a:r>
            <a:r>
              <a:rPr lang="en-US" sz="1600" dirty="0">
                <a:solidFill>
                  <a:schemeClr val="accent1">
                    <a:lumMod val="50000"/>
                  </a:schemeClr>
                </a:solidFill>
              </a:rPr>
              <a:t> </a:t>
            </a:r>
            <a:r>
              <a:rPr lang="en-US" sz="1600" dirty="0" err="1">
                <a:solidFill>
                  <a:schemeClr val="accent1">
                    <a:lumMod val="50000"/>
                  </a:schemeClr>
                </a:solidFill>
              </a:rPr>
              <a:t>prema</a:t>
            </a:r>
            <a:r>
              <a:rPr lang="en-US" sz="1600" dirty="0">
                <a:solidFill>
                  <a:schemeClr val="accent1">
                    <a:lumMod val="50000"/>
                  </a:schemeClr>
                </a:solidFill>
              </a:rPr>
              <a:t> </a:t>
            </a:r>
            <a:r>
              <a:rPr lang="en-US" sz="1600" dirty="0" err="1">
                <a:solidFill>
                  <a:schemeClr val="accent1">
                    <a:lumMod val="50000"/>
                  </a:schemeClr>
                </a:solidFill>
              </a:rPr>
              <a:t>Ugovoru</a:t>
            </a:r>
            <a:r>
              <a:rPr lang="en-US" sz="1600" dirty="0">
                <a:solidFill>
                  <a:schemeClr val="accent1">
                    <a:lumMod val="50000"/>
                  </a:schemeClr>
                </a:solidFill>
              </a:rPr>
              <a:t> o </a:t>
            </a:r>
            <a:r>
              <a:rPr lang="en-US" sz="1600" dirty="0" err="1">
                <a:solidFill>
                  <a:schemeClr val="accent1">
                    <a:lumMod val="50000"/>
                  </a:schemeClr>
                </a:solidFill>
              </a:rPr>
              <a:t>financiranju</a:t>
            </a:r>
            <a:r>
              <a:rPr lang="hr-HR" sz="1600" dirty="0">
                <a:solidFill>
                  <a:schemeClr val="accent1">
                    <a:lumMod val="50000"/>
                  </a:schemeClr>
                </a:solidFill>
              </a:rPr>
              <a:t> (30 dana nakon isteka izvještajnog perioda).</a:t>
            </a:r>
            <a:endParaRPr lang="en-US" sz="1600" dirty="0">
              <a:solidFill>
                <a:schemeClr val="accent1">
                  <a:lumMod val="50000"/>
                </a:schemeClr>
              </a:solidFill>
            </a:endParaRPr>
          </a:p>
        </p:txBody>
      </p:sp>
      <p:sp>
        <p:nvSpPr>
          <p:cNvPr id="19" name="Shape 15"/>
          <p:cNvSpPr/>
          <p:nvPr/>
        </p:nvSpPr>
        <p:spPr>
          <a:xfrm>
            <a:off x="384048" y="3822192"/>
            <a:ext cx="11411712" cy="2359152"/>
          </a:xfrm>
          <a:prstGeom prst="roundRect">
            <a:avLst>
              <a:gd name="adj" fmla="val 4264"/>
            </a:avLst>
          </a:prstGeom>
          <a:solidFill>
            <a:srgbClr val="FFFFFF"/>
          </a:solidFill>
          <a:ln w="10795">
            <a:solidFill>
              <a:srgbClr val="A8C7E8"/>
            </a:solidFill>
            <a:prstDash val="solid"/>
          </a:ln>
          <a:effectLst>
            <a:outerShdw blurRad="13970" dist="7620" dir="2700000" algn="bl" rotWithShape="0">
              <a:srgbClr val="000000">
                <a:alpha val="9000"/>
              </a:srgbClr>
            </a:outerShdw>
          </a:effectLst>
        </p:spPr>
        <p:txBody>
          <a:bodyPr/>
          <a:lstStyle/>
          <a:p>
            <a:endParaRPr lang="en-US"/>
          </a:p>
        </p:txBody>
      </p:sp>
      <p:sp>
        <p:nvSpPr>
          <p:cNvPr id="20" name="Shape 16"/>
          <p:cNvSpPr/>
          <p:nvPr/>
        </p:nvSpPr>
        <p:spPr>
          <a:xfrm>
            <a:off x="384048" y="3822192"/>
            <a:ext cx="3429000" cy="548640"/>
          </a:xfrm>
          <a:prstGeom prst="rect">
            <a:avLst/>
          </a:prstGeom>
          <a:solidFill>
            <a:srgbClr val="315D9E"/>
          </a:solidFill>
          <a:ln w="12700">
            <a:solidFill>
              <a:srgbClr val="315D9E"/>
            </a:solidFill>
            <a:prstDash val="solid"/>
          </a:ln>
        </p:spPr>
        <p:txBody>
          <a:bodyPr/>
          <a:lstStyle/>
          <a:p>
            <a:endParaRPr lang="en-US"/>
          </a:p>
        </p:txBody>
      </p:sp>
      <p:sp>
        <p:nvSpPr>
          <p:cNvPr id="21" name="Shape 17"/>
          <p:cNvSpPr/>
          <p:nvPr/>
        </p:nvSpPr>
        <p:spPr>
          <a:xfrm>
            <a:off x="548640" y="3904488"/>
            <a:ext cx="411480" cy="384048"/>
          </a:xfrm>
          <a:prstGeom prst="rect">
            <a:avLst/>
          </a:prstGeom>
          <a:solidFill>
            <a:srgbClr val="315D9E"/>
          </a:solidFill>
          <a:ln w="17780">
            <a:solidFill>
              <a:srgbClr val="FFFFFF"/>
            </a:solidFill>
            <a:prstDash val="solid"/>
          </a:ln>
        </p:spPr>
        <p:txBody>
          <a:bodyPr/>
          <a:lstStyle/>
          <a:p>
            <a:endParaRPr lang="en-US"/>
          </a:p>
        </p:txBody>
      </p:sp>
      <p:sp>
        <p:nvSpPr>
          <p:cNvPr id="22" name="Text 18"/>
          <p:cNvSpPr/>
          <p:nvPr/>
        </p:nvSpPr>
        <p:spPr>
          <a:xfrm>
            <a:off x="585216" y="3931920"/>
            <a:ext cx="329184" cy="329184"/>
          </a:xfrm>
          <a:prstGeom prst="rect">
            <a:avLst/>
          </a:prstGeom>
          <a:noFill/>
          <a:ln/>
        </p:spPr>
        <p:txBody>
          <a:bodyPr wrap="square" lIns="0" tIns="0" rIns="0" bIns="0" rtlCol="0" anchor="ctr"/>
          <a:lstStyle/>
          <a:p>
            <a:pPr marL="0" indent="0" algn="ctr">
              <a:buNone/>
            </a:pPr>
            <a:r>
              <a:rPr lang="en-US" sz="1700" b="1" dirty="0">
                <a:solidFill>
                  <a:srgbClr val="FFFFFF"/>
                </a:solidFill>
              </a:rPr>
              <a:t>4</a:t>
            </a:r>
            <a:endParaRPr lang="en-US" sz="1700" dirty="0"/>
          </a:p>
        </p:txBody>
      </p:sp>
      <p:sp>
        <p:nvSpPr>
          <p:cNvPr id="23" name="Text 19"/>
          <p:cNvSpPr/>
          <p:nvPr/>
        </p:nvSpPr>
        <p:spPr>
          <a:xfrm>
            <a:off x="1097280" y="3922776"/>
            <a:ext cx="2487168" cy="329184"/>
          </a:xfrm>
          <a:prstGeom prst="rect">
            <a:avLst/>
          </a:prstGeom>
          <a:noFill/>
          <a:ln/>
        </p:spPr>
        <p:txBody>
          <a:bodyPr wrap="square" lIns="254" tIns="254" rIns="254" bIns="254" rtlCol="0" anchor="ctr">
            <a:noAutofit/>
          </a:bodyPr>
          <a:lstStyle/>
          <a:p>
            <a:pPr marL="0" indent="0">
              <a:buNone/>
            </a:pPr>
            <a:r>
              <a:rPr lang="en-US" sz="1600" b="1" dirty="0">
                <a:solidFill>
                  <a:srgbClr val="FFFFFF"/>
                </a:solidFill>
              </a:rPr>
              <a:t>Bank details and Location of documents</a:t>
            </a:r>
            <a:endParaRPr lang="en-US" sz="1600" dirty="0"/>
          </a:p>
        </p:txBody>
      </p:sp>
      <p:sp>
        <p:nvSpPr>
          <p:cNvPr id="24" name="Text 20"/>
          <p:cNvSpPr/>
          <p:nvPr/>
        </p:nvSpPr>
        <p:spPr>
          <a:xfrm>
            <a:off x="3986784" y="3950208"/>
            <a:ext cx="7656576" cy="310896"/>
          </a:xfrm>
          <a:prstGeom prst="rect">
            <a:avLst/>
          </a:prstGeom>
          <a:noFill/>
          <a:ln/>
        </p:spPr>
        <p:txBody>
          <a:bodyPr wrap="square" lIns="127" tIns="127" rIns="127" bIns="127" rtlCol="0" anchor="ctr">
            <a:normAutofit/>
          </a:bodyPr>
          <a:lstStyle/>
          <a:p>
            <a:pPr marL="0" indent="0">
              <a:buNone/>
            </a:pPr>
            <a:r>
              <a:rPr lang="en-US" sz="1600" b="1" dirty="0">
                <a:solidFill>
                  <a:srgbClr val="1F4E96"/>
                </a:solidFill>
              </a:rPr>
              <a:t>Bankovne podatke ispunjava samo LP, lokaciju dokumenata ispunjavaju svi partneri</a:t>
            </a:r>
            <a:endParaRPr lang="en-US" sz="1600" dirty="0"/>
          </a:p>
        </p:txBody>
      </p:sp>
      <p:grpSp>
        <p:nvGrpSpPr>
          <p:cNvPr id="32" name="Group 31">
            <a:extLst>
              <a:ext uri="{FF2B5EF4-FFF2-40B4-BE49-F238E27FC236}">
                <a16:creationId xmlns:a16="http://schemas.microsoft.com/office/drawing/2014/main" id="{4615C797-B75A-187C-8D6C-2AED3F641781}"/>
              </a:ext>
            </a:extLst>
          </p:cNvPr>
          <p:cNvGrpSpPr/>
          <p:nvPr/>
        </p:nvGrpSpPr>
        <p:grpSpPr>
          <a:xfrm>
            <a:off x="713232" y="4535424"/>
            <a:ext cx="3017520" cy="1490472"/>
            <a:chOff x="969264" y="4535424"/>
            <a:chExt cx="3017520" cy="1490472"/>
          </a:xfrm>
        </p:grpSpPr>
        <p:sp>
          <p:nvSpPr>
            <p:cNvPr id="25" name="Shape 21"/>
            <p:cNvSpPr/>
            <p:nvPr/>
          </p:nvSpPr>
          <p:spPr>
            <a:xfrm>
              <a:off x="969264" y="4535424"/>
              <a:ext cx="3017520" cy="1490472"/>
            </a:xfrm>
            <a:prstGeom prst="roundRect">
              <a:avLst>
                <a:gd name="adj" fmla="val 4294"/>
              </a:avLst>
            </a:prstGeom>
            <a:solidFill>
              <a:srgbClr val="FFFFFF"/>
            </a:solidFill>
            <a:ln w="9525">
              <a:solidFill>
                <a:srgbClr val="9FC5E8"/>
              </a:solidFill>
              <a:prstDash val="solid"/>
            </a:ln>
          </p:spPr>
          <p:txBody>
            <a:bodyPr/>
            <a:lstStyle/>
            <a:p>
              <a:endParaRPr lang="en-US"/>
            </a:p>
          </p:txBody>
        </p:sp>
        <p:pic>
          <p:nvPicPr>
            <p:cNvPr id="26" name="Image 2" descr="/mnt/data/assets_jems/s4_Picture_1.jpg"/>
            <p:cNvPicPr>
              <a:picLocks noChangeAspect="1"/>
            </p:cNvPicPr>
            <p:nvPr/>
          </p:nvPicPr>
          <p:blipFill>
            <a:blip r:embed="rId4"/>
            <a:stretch>
              <a:fillRect/>
            </a:stretch>
          </p:blipFill>
          <p:spPr>
            <a:xfrm>
              <a:off x="1001268" y="4567428"/>
              <a:ext cx="2953512" cy="1426464"/>
            </a:xfrm>
            <a:prstGeom prst="rect">
              <a:avLst/>
            </a:prstGeom>
          </p:spPr>
        </p:pic>
      </p:grpSp>
      <p:sp>
        <p:nvSpPr>
          <p:cNvPr id="27" name="Shape 22"/>
          <p:cNvSpPr/>
          <p:nvPr/>
        </p:nvSpPr>
        <p:spPr>
          <a:xfrm>
            <a:off x="4425696" y="4544568"/>
            <a:ext cx="7040880" cy="1371600"/>
          </a:xfrm>
          <a:prstGeom prst="roundRect">
            <a:avLst>
              <a:gd name="adj" fmla="val 5333"/>
            </a:avLst>
          </a:prstGeom>
          <a:solidFill>
            <a:srgbClr val="BFD7EF">
              <a:alpha val="95000"/>
            </a:srgbClr>
          </a:solidFill>
          <a:ln w="12700">
            <a:solidFill>
              <a:srgbClr val="9FC5E8">
                <a:alpha val="0"/>
              </a:srgbClr>
            </a:solidFill>
            <a:prstDash val="solid"/>
          </a:ln>
        </p:spPr>
        <p:txBody>
          <a:bodyPr/>
          <a:lstStyle/>
          <a:p>
            <a:endParaRPr lang="en-US"/>
          </a:p>
        </p:txBody>
      </p:sp>
      <p:sp>
        <p:nvSpPr>
          <p:cNvPr id="28" name="Shape 23"/>
          <p:cNvSpPr/>
          <p:nvPr/>
        </p:nvSpPr>
        <p:spPr>
          <a:xfrm>
            <a:off x="4626864" y="5038344"/>
            <a:ext cx="384048" cy="384048"/>
          </a:xfrm>
          <a:prstGeom prst="ellipse">
            <a:avLst/>
          </a:prstGeom>
          <a:solidFill>
            <a:srgbClr val="315D9E"/>
          </a:solidFill>
          <a:ln w="12700">
            <a:solidFill>
              <a:srgbClr val="315D9E"/>
            </a:solidFill>
            <a:prstDash val="solid"/>
          </a:ln>
        </p:spPr>
        <p:txBody>
          <a:bodyPr/>
          <a:lstStyle/>
          <a:p>
            <a:endParaRPr lang="en-US"/>
          </a:p>
        </p:txBody>
      </p:sp>
      <p:sp>
        <p:nvSpPr>
          <p:cNvPr id="29" name="Text 24"/>
          <p:cNvSpPr/>
          <p:nvPr/>
        </p:nvSpPr>
        <p:spPr>
          <a:xfrm>
            <a:off x="4727448" y="5122926"/>
            <a:ext cx="182880" cy="219456"/>
          </a:xfrm>
          <a:prstGeom prst="rect">
            <a:avLst/>
          </a:prstGeom>
          <a:noFill/>
          <a:ln/>
        </p:spPr>
        <p:txBody>
          <a:bodyPr wrap="square" lIns="0" tIns="0" rIns="0" bIns="0" rtlCol="0" anchor="ctr"/>
          <a:lstStyle/>
          <a:p>
            <a:pPr marL="0" indent="0" algn="ctr">
              <a:buNone/>
            </a:pPr>
            <a:r>
              <a:rPr lang="en-US" sz="1900" b="1" dirty="0">
                <a:solidFill>
                  <a:srgbClr val="FFFFFF"/>
                </a:solidFill>
                <a:latin typeface="Georgia" pitchFamily="34" charset="0"/>
                <a:ea typeface="Georgia" pitchFamily="34" charset="-122"/>
                <a:cs typeface="Georgia" pitchFamily="34" charset="-120"/>
              </a:rPr>
              <a:t>i</a:t>
            </a:r>
            <a:endParaRPr lang="en-US" sz="1900" dirty="0"/>
          </a:p>
        </p:txBody>
      </p:sp>
      <p:sp>
        <p:nvSpPr>
          <p:cNvPr id="30" name="Text 25"/>
          <p:cNvSpPr/>
          <p:nvPr/>
        </p:nvSpPr>
        <p:spPr>
          <a:xfrm>
            <a:off x="5266944" y="4700016"/>
            <a:ext cx="5742432" cy="1051560"/>
          </a:xfrm>
          <a:prstGeom prst="rect">
            <a:avLst/>
          </a:prstGeom>
          <a:noFill/>
          <a:ln/>
        </p:spPr>
        <p:txBody>
          <a:bodyPr wrap="square" lIns="0" tIns="0" rIns="0" bIns="0" rtlCol="0" anchor="ctr">
            <a:normAutofit/>
          </a:bodyPr>
          <a:lstStyle/>
          <a:p>
            <a:r>
              <a:rPr lang="en-US" dirty="0">
                <a:solidFill>
                  <a:srgbClr val="1E3F72"/>
                </a:solidFill>
              </a:rPr>
              <a:t>Bankovne podatke popuniti zbog </a:t>
            </a:r>
            <a:r>
              <a:rPr lang="en-US" dirty="0" err="1">
                <a:solidFill>
                  <a:srgbClr val="1E3F72"/>
                </a:solidFill>
              </a:rPr>
              <a:t>isplate</a:t>
            </a:r>
            <a:r>
              <a:rPr lang="en-US" dirty="0">
                <a:solidFill>
                  <a:srgbClr val="1E3F72"/>
                </a:solidFill>
              </a:rPr>
              <a:t> </a:t>
            </a:r>
            <a:r>
              <a:rPr lang="en-US" dirty="0" err="1">
                <a:solidFill>
                  <a:srgbClr val="1E3F72"/>
                </a:solidFill>
              </a:rPr>
              <a:t>pretfinanciranja</a:t>
            </a:r>
            <a:r>
              <a:rPr lang="hr-HR" dirty="0">
                <a:solidFill>
                  <a:srgbClr val="1E3F72"/>
                </a:solidFill>
              </a:rPr>
              <a:t>.</a:t>
            </a:r>
            <a:endParaRPr lang="en-US" dirty="0"/>
          </a:p>
          <a:p>
            <a:r>
              <a:rPr lang="en-US" dirty="0">
                <a:solidFill>
                  <a:srgbClr val="1E3F72"/>
                </a:solidFill>
              </a:rPr>
              <a:t>Dodaje ih korisnik koji je </a:t>
            </a:r>
            <a:r>
              <a:rPr lang="en-US" dirty="0" err="1">
                <a:solidFill>
                  <a:srgbClr val="1E3F72"/>
                </a:solidFill>
              </a:rPr>
              <a:t>kreirao</a:t>
            </a:r>
            <a:r>
              <a:rPr lang="en-US" dirty="0">
                <a:solidFill>
                  <a:srgbClr val="1E3F72"/>
                </a:solidFill>
              </a:rPr>
              <a:t> </a:t>
            </a:r>
            <a:r>
              <a:rPr lang="en-US" dirty="0" err="1">
                <a:solidFill>
                  <a:srgbClr val="1E3F72"/>
                </a:solidFill>
              </a:rPr>
              <a:t>aplikaciju</a:t>
            </a:r>
            <a:r>
              <a:rPr lang="hr-HR" dirty="0">
                <a:solidFill>
                  <a:srgbClr val="1E3F72"/>
                </a:solidFill>
              </a:rPr>
              <a:t>.</a:t>
            </a:r>
            <a:endParaRPr lang="en-US" dirty="0"/>
          </a:p>
          <a:p>
            <a:r>
              <a:rPr lang="en-US" dirty="0">
                <a:solidFill>
                  <a:srgbClr val="1E3F72"/>
                </a:solidFill>
              </a:rPr>
              <a:t>Ako se mijenja račun ili banka, ažurirati </a:t>
            </a:r>
            <a:r>
              <a:rPr lang="en-US" dirty="0" err="1">
                <a:solidFill>
                  <a:srgbClr val="1E3F72"/>
                </a:solidFill>
              </a:rPr>
              <a:t>podatke</a:t>
            </a:r>
            <a:r>
              <a:rPr lang="en-US" dirty="0">
                <a:solidFill>
                  <a:srgbClr val="1E3F72"/>
                </a:solidFill>
              </a:rPr>
              <a:t> </a:t>
            </a:r>
            <a:r>
              <a:rPr lang="en-US" dirty="0" err="1">
                <a:solidFill>
                  <a:srgbClr val="1E3F72"/>
                </a:solidFill>
              </a:rPr>
              <a:t>ovdje</a:t>
            </a:r>
            <a:r>
              <a:rPr lang="hr-HR" dirty="0">
                <a:solidFill>
                  <a:srgbClr val="1E3F72"/>
                </a:solidFill>
              </a:rPr>
              <a:t>.</a:t>
            </a:r>
            <a:endParaRPr lang="en-US" dirty="0"/>
          </a:p>
        </p:txBody>
      </p:sp>
      <p:pic>
        <p:nvPicPr>
          <p:cNvPr id="33" name="Picture 32">
            <a:extLst>
              <a:ext uri="{FF2B5EF4-FFF2-40B4-BE49-F238E27FC236}">
                <a16:creationId xmlns:a16="http://schemas.microsoft.com/office/drawing/2014/main" id="{51AEE0E4-DC2C-1A74-FB31-A0344ED4D99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615587" y="61715"/>
            <a:ext cx="3463555" cy="104470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6" name="Rectangle 7">
            <a:extLst>
              <a:ext uri="{FF2B5EF4-FFF2-40B4-BE49-F238E27FC236}">
                <a16:creationId xmlns:a16="http://schemas.microsoft.com/office/drawing/2014/main" id="{A1D2266A-AFBE-F328-6BBD-CDC221D7BC2A}"/>
              </a:ext>
            </a:extLst>
          </p:cNvPr>
          <p:cNvSpPr/>
          <p:nvPr/>
        </p:nvSpPr>
        <p:spPr>
          <a:xfrm>
            <a:off x="1642697" y="1691367"/>
            <a:ext cx="4720583" cy="41782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EEEC7ECB-45E5-1290-2050-34859C04C8C6}"/>
              </a:ext>
            </a:extLst>
          </p:cNvPr>
          <p:cNvSpPr txBox="1">
            <a:spLocks/>
          </p:cNvSpPr>
          <p:nvPr/>
        </p:nvSpPr>
        <p:spPr>
          <a:xfrm>
            <a:off x="1752648" y="2968340"/>
            <a:ext cx="4500680" cy="16242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ctr" defTabSz="740664" rtl="0" eaLnBrk="1" fontAlgn="auto" latinLnBrk="0" hangingPunct="1">
              <a:lnSpc>
                <a:spcPct val="90000"/>
              </a:lnSpc>
              <a:spcBef>
                <a:spcPct val="0"/>
              </a:spcBef>
              <a:spcAft>
                <a:spcPts val="0"/>
              </a:spcAft>
              <a:buClrTx/>
              <a:buSzTx/>
              <a:buFontTx/>
              <a:buNone/>
              <a:tabLst/>
              <a:defRPr/>
            </a:pPr>
            <a:r>
              <a:rPr kumimoji="0" lang="hr-HR" sz="3240" b="1" i="0" u="none" strike="noStrike" kern="1200" cap="none" spc="0" normalizeH="0" baseline="0" noProof="0">
                <a:ln>
                  <a:noFill/>
                </a:ln>
                <a:solidFill>
                  <a:prstClr val="white"/>
                </a:solidFill>
                <a:effectLst/>
                <a:uLnTx/>
                <a:uFillTx/>
                <a:latin typeface="Calibri" panose="020F0502020204030204"/>
                <a:ea typeface="+mj-ea"/>
                <a:cs typeface="+mj-cs"/>
              </a:rPr>
              <a:t>Komunikacije i vidljivost</a:t>
            </a:r>
            <a:endParaRPr kumimoji="0" lang="hr-HR" sz="4000" b="1" i="0" u="none" strike="noStrike" kern="1200" cap="none" spc="0" normalizeH="0" baseline="0" noProof="0">
              <a:ln>
                <a:noFill/>
              </a:ln>
              <a:solidFill>
                <a:prstClr val="white"/>
              </a:solidFill>
              <a:effectLst/>
              <a:uLnTx/>
              <a:uFillTx/>
              <a:latin typeface="Calibri" panose="020F0502020204030204"/>
              <a:ea typeface="+mj-ea"/>
              <a:cs typeface="+mj-cs"/>
            </a:endParaRPr>
          </a:p>
        </p:txBody>
      </p:sp>
      <p:pic>
        <p:nvPicPr>
          <p:cNvPr id="3" name="Picture 2" descr="A person sitting on a megaphone&#10;&#10;Description automatically generated">
            <a:extLst>
              <a:ext uri="{FF2B5EF4-FFF2-40B4-BE49-F238E27FC236}">
                <a16:creationId xmlns:a16="http://schemas.microsoft.com/office/drawing/2014/main" id="{99BEE3A6-BE18-A6A0-2791-A19BB79B93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1064" y="1691367"/>
            <a:ext cx="4178239" cy="4178239"/>
          </a:xfrm>
          <a:prstGeom prst="rect">
            <a:avLst/>
          </a:prstGeom>
          <a:ln>
            <a:solidFill>
              <a:schemeClr val="accent1"/>
            </a:solidFill>
          </a:ln>
        </p:spPr>
      </p:pic>
    </p:spTree>
    <p:extLst>
      <p:ext uri="{BB962C8B-B14F-4D97-AF65-F5344CB8AC3E}">
        <p14:creationId xmlns:p14="http://schemas.microsoft.com/office/powerpoint/2010/main" val="3167796760"/>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7" name="Title 3">
            <a:extLst>
              <a:ext uri="{FF2B5EF4-FFF2-40B4-BE49-F238E27FC236}">
                <a16:creationId xmlns:a16="http://schemas.microsoft.com/office/drawing/2014/main" id="{2EEC8E05-9FF5-9FEA-A1BE-D174C5983BC0}"/>
              </a:ext>
            </a:extLst>
          </p:cNvPr>
          <p:cNvSpPr txBox="1">
            <a:spLocks/>
          </p:cNvSpPr>
          <p:nvPr/>
        </p:nvSpPr>
        <p:spPr>
          <a:xfrm>
            <a:off x="6096000" y="279154"/>
            <a:ext cx="5858714" cy="8432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a:ln>
                  <a:noFill/>
                </a:ln>
                <a:solidFill>
                  <a:prstClr val="white"/>
                </a:solidFill>
                <a:effectLst/>
                <a:uLnTx/>
                <a:uFillTx/>
                <a:latin typeface="Calibri" panose="020F0502020204030204"/>
                <a:ea typeface="+mj-ea"/>
                <a:cs typeface="+mj-cs"/>
              </a:rPr>
              <a:t>KOMUNIKACIJE I VIDLJIVOST</a:t>
            </a:r>
            <a:endParaRPr kumimoji="0" lang="en-US" sz="3600" b="1" i="0" u="none" strike="noStrike" kern="1200" cap="none" spc="0" normalizeH="0" baseline="0" noProof="0">
              <a:ln>
                <a:noFill/>
              </a:ln>
              <a:solidFill>
                <a:prstClr val="white"/>
              </a:solidFill>
              <a:effectLst/>
              <a:uLnTx/>
              <a:uFillTx/>
              <a:latin typeface="Calibri" panose="020F0502020204030204"/>
              <a:ea typeface="+mj-ea"/>
              <a:cs typeface="+mj-cs"/>
            </a:endParaRPr>
          </a:p>
        </p:txBody>
      </p:sp>
      <p:sp>
        <p:nvSpPr>
          <p:cNvPr id="19" name="TextBox 8">
            <a:extLst>
              <a:ext uri="{FF2B5EF4-FFF2-40B4-BE49-F238E27FC236}">
                <a16:creationId xmlns:a16="http://schemas.microsoft.com/office/drawing/2014/main" id="{507E1E57-921F-39F4-A87A-9E924DE5057D}"/>
              </a:ext>
            </a:extLst>
          </p:cNvPr>
          <p:cNvSpPr txBox="1"/>
          <p:nvPr/>
        </p:nvSpPr>
        <p:spPr>
          <a:xfrm>
            <a:off x="441857" y="1356441"/>
            <a:ext cx="9182100" cy="615553"/>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hr-HR" sz="34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Pravni okvir</a:t>
            </a:r>
            <a:endParaRPr kumimoji="0" lang="en-US" sz="34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
        <p:nvSpPr>
          <p:cNvPr id="24" name="TextBox 9">
            <a:extLst>
              <a:ext uri="{FF2B5EF4-FFF2-40B4-BE49-F238E27FC236}">
                <a16:creationId xmlns:a16="http://schemas.microsoft.com/office/drawing/2014/main" id="{4E072194-A404-E01F-47D2-DFE7DBF2D374}"/>
              </a:ext>
            </a:extLst>
          </p:cNvPr>
          <p:cNvSpPr txBox="1"/>
          <p:nvPr/>
        </p:nvSpPr>
        <p:spPr>
          <a:xfrm>
            <a:off x="441857" y="2290648"/>
            <a:ext cx="9182100" cy="4104713"/>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400" b="1" i="0" u="none" strike="noStrike" kern="1200" cap="none" spc="0" normalizeH="0" baseline="0" noProof="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2600" b="0" i="0" u="none" strike="noStrike" kern="1200" cap="none" spc="0" normalizeH="0" baseline="0" noProof="0" err="1">
                <a:ln>
                  <a:noFill/>
                </a:ln>
                <a:solidFill>
                  <a:srgbClr val="2F5597"/>
                </a:solidFill>
                <a:effectLst/>
                <a:uLnTx/>
                <a:uFillTx/>
                <a:latin typeface="Calibri" panose="020F0502020204030204"/>
                <a:ea typeface="+mn-ea"/>
                <a:cs typeface="+mn-cs"/>
              </a:rPr>
              <a:t>Common</a:t>
            </a:r>
            <a:r>
              <a:rPr kumimoji="0" lang="hr-HR" sz="2600" b="0" i="0" u="none" strike="noStrike" kern="1200" cap="none" spc="0" normalizeH="0" baseline="0" noProof="0">
                <a:ln>
                  <a:noFill/>
                </a:ln>
                <a:solidFill>
                  <a:srgbClr val="2F5597"/>
                </a:solidFill>
                <a:effectLst/>
                <a:uLnTx/>
                <a:uFillTx/>
                <a:latin typeface="Calibri" panose="020F0502020204030204"/>
                <a:ea typeface="+mn-ea"/>
                <a:cs typeface="+mn-cs"/>
              </a:rPr>
              <a:t> </a:t>
            </a:r>
            <a:r>
              <a:rPr kumimoji="0" lang="hr-HR" sz="2600" b="0" i="0" u="none" strike="noStrike" kern="1200" cap="none" spc="0" normalizeH="0" baseline="0" noProof="0" err="1">
                <a:ln>
                  <a:noFill/>
                </a:ln>
                <a:solidFill>
                  <a:srgbClr val="2F5597"/>
                </a:solidFill>
                <a:effectLst/>
                <a:uLnTx/>
                <a:uFillTx/>
                <a:latin typeface="Calibri" panose="020F0502020204030204"/>
                <a:ea typeface="+mn-ea"/>
                <a:cs typeface="+mn-cs"/>
              </a:rPr>
              <a:t>Provisions</a:t>
            </a:r>
            <a:r>
              <a:rPr kumimoji="0" lang="hr-HR" sz="2600" b="0" i="0" u="none" strike="noStrike" kern="1200" cap="none" spc="0" normalizeH="0" baseline="0" noProof="0">
                <a:ln>
                  <a:noFill/>
                </a:ln>
                <a:solidFill>
                  <a:srgbClr val="2F5597"/>
                </a:solidFill>
                <a:effectLst/>
                <a:uLnTx/>
                <a:uFillTx/>
                <a:latin typeface="Calibri" panose="020F0502020204030204"/>
                <a:ea typeface="+mn-ea"/>
                <a:cs typeface="+mn-cs"/>
              </a:rPr>
              <a:t> </a:t>
            </a:r>
            <a:r>
              <a:rPr kumimoji="0" lang="hr-HR" sz="2600" b="0" i="0" u="none" strike="noStrike" kern="1200" cap="none" spc="0" normalizeH="0" baseline="0" noProof="0" err="1">
                <a:ln>
                  <a:noFill/>
                </a:ln>
                <a:solidFill>
                  <a:srgbClr val="2F5597"/>
                </a:solidFill>
                <a:effectLst/>
                <a:uLnTx/>
                <a:uFillTx/>
                <a:latin typeface="Calibri" panose="020F0502020204030204"/>
                <a:ea typeface="+mn-ea"/>
                <a:cs typeface="+mn-cs"/>
              </a:rPr>
              <a:t>Regulations</a:t>
            </a:r>
            <a:r>
              <a:rPr kumimoji="0" lang="hr-HR" sz="2600" b="0" i="0" u="none" strike="noStrike" kern="1200" cap="none" spc="0" normalizeH="0" baseline="0" noProof="0">
                <a:ln>
                  <a:noFill/>
                </a:ln>
                <a:solidFill>
                  <a:srgbClr val="2F5597"/>
                </a:solidFill>
                <a:effectLst/>
                <a:uLnTx/>
                <a:uFillTx/>
                <a:latin typeface="Calibri" panose="020F0502020204030204"/>
                <a:ea typeface="+mn-ea"/>
                <a:cs typeface="+mn-cs"/>
              </a:rPr>
              <a:t> (čl. 47 i 50, </a:t>
            </a:r>
            <a:r>
              <a:rPr kumimoji="0" lang="hr-HR" sz="2600" b="0" i="0" u="none" strike="noStrike" kern="1200" cap="none" spc="0" normalizeH="0" baseline="0" noProof="0" err="1">
                <a:ln>
                  <a:noFill/>
                </a:ln>
                <a:solidFill>
                  <a:srgbClr val="2F5597"/>
                </a:solidFill>
                <a:effectLst/>
                <a:uLnTx/>
                <a:uFillTx/>
                <a:latin typeface="Calibri" panose="020F0502020204030204"/>
                <a:ea typeface="+mn-ea"/>
                <a:cs typeface="+mn-cs"/>
              </a:rPr>
              <a:t>Annex</a:t>
            </a:r>
            <a:r>
              <a:rPr kumimoji="0" lang="hr-HR" sz="2600" b="0" i="0" u="none" strike="noStrike" kern="1200" cap="none" spc="0" normalizeH="0" baseline="0" noProof="0">
                <a:ln>
                  <a:noFill/>
                </a:ln>
                <a:solidFill>
                  <a:srgbClr val="2F5597"/>
                </a:solidFill>
                <a:effectLst/>
                <a:uLnTx/>
                <a:uFillTx/>
                <a:latin typeface="Calibri" panose="020F0502020204030204"/>
                <a:ea typeface="+mn-ea"/>
                <a:cs typeface="+mn-cs"/>
              </a:rPr>
              <a:t> IX)</a:t>
            </a:r>
          </a:p>
          <a:p>
            <a:pPr marL="342900" marR="0" lvl="0" indent="-34290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2600" b="0" i="0" u="none" strike="noStrike" kern="1200" cap="none" spc="0" normalizeH="0" baseline="0" noProof="0">
                <a:ln>
                  <a:noFill/>
                </a:ln>
                <a:solidFill>
                  <a:srgbClr val="2F5597"/>
                </a:solidFill>
                <a:effectLst/>
                <a:uLnTx/>
                <a:uFillTx/>
                <a:latin typeface="Calibri" panose="020F0502020204030204"/>
                <a:ea typeface="+mn-ea"/>
                <a:cs typeface="+mn-cs"/>
              </a:rPr>
              <a:t>Interreg </a:t>
            </a:r>
            <a:r>
              <a:rPr kumimoji="0" lang="hr-HR" sz="2600" b="0" i="0" u="none" strike="noStrike" kern="1200" cap="none" spc="0" normalizeH="0" baseline="0" noProof="0" err="1">
                <a:ln>
                  <a:noFill/>
                </a:ln>
                <a:solidFill>
                  <a:srgbClr val="2F5597"/>
                </a:solidFill>
                <a:effectLst/>
                <a:uLnTx/>
                <a:uFillTx/>
                <a:latin typeface="Calibri" panose="020F0502020204030204"/>
                <a:ea typeface="+mn-ea"/>
                <a:cs typeface="+mn-cs"/>
              </a:rPr>
              <a:t>Regulation</a:t>
            </a:r>
            <a:r>
              <a:rPr kumimoji="0" lang="hr-HR" sz="2600" b="0" i="0" u="none" strike="noStrike" kern="1200" cap="none" spc="0" normalizeH="0" baseline="0" noProof="0">
                <a:ln>
                  <a:noFill/>
                </a:ln>
                <a:solidFill>
                  <a:srgbClr val="2F5597"/>
                </a:solidFill>
                <a:effectLst/>
                <a:uLnTx/>
                <a:uFillTx/>
                <a:latin typeface="Calibri" panose="020F0502020204030204"/>
                <a:ea typeface="+mn-ea"/>
                <a:cs typeface="+mn-cs"/>
              </a:rPr>
              <a:t> (čl. 36)</a:t>
            </a:r>
          </a:p>
          <a:p>
            <a:pPr marL="342900" marR="0" lvl="0" indent="-34290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2600" b="0" i="0" u="none" strike="noStrike" kern="1200" cap="none" spc="0" normalizeH="0" baseline="0" noProof="0">
                <a:ln>
                  <a:noFill/>
                </a:ln>
                <a:solidFill>
                  <a:srgbClr val="2F5597"/>
                </a:solidFill>
                <a:effectLst/>
                <a:uLnTx/>
                <a:uFillTx/>
                <a:latin typeface="Calibri" panose="020F0502020204030204"/>
                <a:ea typeface="+mn-ea"/>
                <a:cs typeface="+mn-cs"/>
              </a:rPr>
              <a:t>Interreg Brand Design Manual </a:t>
            </a:r>
            <a:r>
              <a:rPr kumimoji="0" lang="hr-HR" sz="2600" b="0" i="0" u="none" strike="noStrike" kern="1200" cap="none" spc="0" normalizeH="0" baseline="0" noProof="0">
                <a:ln>
                  <a:noFill/>
                </a:ln>
                <a:solidFill>
                  <a:srgbClr val="003399"/>
                </a:solidFill>
                <a:effectLst/>
                <a:uLnTx/>
                <a:uFillTx/>
                <a:latin typeface="Calibri" panose="020F0502020204030204"/>
                <a:ea typeface="+mn-ea"/>
                <a:cs typeface="+mn-cs"/>
              </a:rPr>
              <a:t>(</a:t>
            </a:r>
            <a:r>
              <a:rPr kumimoji="0" lang="hr-HR" sz="2600" b="0" i="0" u="none" strike="noStrike" kern="1200" cap="none" spc="0" normalizeH="0" baseline="0" noProof="0">
                <a:ln>
                  <a:noFill/>
                </a:ln>
                <a:solidFill>
                  <a:srgbClr val="003399"/>
                </a:solidFill>
                <a:effectLst/>
                <a:uLnTx/>
                <a:uFillTx/>
                <a:latin typeface="Calibri" panose="020F0502020204030204"/>
                <a:ea typeface="Calibri" panose="020F0502020204030204" pitchFamily="34" charset="0"/>
                <a:cs typeface="+mn-cs"/>
                <a:hlinkClick r:id="rId4"/>
              </a:rPr>
              <a:t>https://interreg-hr-ba-me.eu/wp-content/uploads/2024/06/Interreg-brand-Design-Manual.pdf</a:t>
            </a:r>
            <a:r>
              <a:rPr kumimoji="0" lang="hr-HR" sz="2600" b="0" i="0" u="none" strike="noStrike" kern="1200" cap="none" spc="0" normalizeH="0" baseline="0" noProof="0">
                <a:ln>
                  <a:noFill/>
                </a:ln>
                <a:solidFill>
                  <a:srgbClr val="003399"/>
                </a:solidFill>
                <a:effectLst/>
                <a:uLnTx/>
                <a:uFillTx/>
                <a:latin typeface="Calibri" panose="020F0502020204030204"/>
                <a:ea typeface="Calibri" panose="020F0502020204030204" pitchFamily="34" charset="0"/>
                <a:cs typeface="+mn-cs"/>
              </a:rPr>
              <a:t>) </a:t>
            </a:r>
          </a:p>
          <a:p>
            <a:pPr marL="342900" marR="0" lvl="0" indent="-34290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2600" b="0" i="0" u="none" strike="noStrike" kern="1200" cap="none" spc="0" normalizeH="0" baseline="0" noProof="0">
                <a:ln>
                  <a:noFill/>
                </a:ln>
                <a:solidFill>
                  <a:srgbClr val="2F5597"/>
                </a:solidFill>
                <a:effectLst/>
                <a:uLnTx/>
                <a:uFillTx/>
                <a:latin typeface="Calibri" panose="020F0502020204030204"/>
                <a:ea typeface="+mn-ea"/>
                <a:cs typeface="+mn-cs"/>
              </a:rPr>
              <a:t>Project Implementation Manual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400" b="0" i="0" u="none" strike="noStrike" kern="1200" cap="none" spc="0" normalizeH="0" baseline="0" noProof="0">
              <a:ln>
                <a:noFill/>
              </a:ln>
              <a:solidFill>
                <a:srgbClr val="2F5597"/>
              </a:solidFill>
              <a:effectLst/>
              <a:uLnTx/>
              <a:uFillTx/>
              <a:latin typeface="Calibri" panose="020F0502020204030204"/>
              <a:ea typeface="+mn-ea"/>
              <a:cs typeface="+mn-cs"/>
            </a:endParaRPr>
          </a:p>
        </p:txBody>
      </p:sp>
      <p:pic>
        <p:nvPicPr>
          <p:cNvPr id="3" name="Picture 2" descr="A black scale of justice&#10;&#10;Description automatically generated">
            <a:extLst>
              <a:ext uri="{FF2B5EF4-FFF2-40B4-BE49-F238E27FC236}">
                <a16:creationId xmlns:a16="http://schemas.microsoft.com/office/drawing/2014/main" id="{E84C5FD8-E764-67E5-2B87-D54306FD32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19234" y="1402607"/>
            <a:ext cx="1935480" cy="1897380"/>
          </a:xfrm>
          <a:prstGeom prst="rect">
            <a:avLst/>
          </a:prstGeom>
        </p:spPr>
      </p:pic>
    </p:spTree>
    <p:extLst>
      <p:ext uri="{BB962C8B-B14F-4D97-AF65-F5344CB8AC3E}">
        <p14:creationId xmlns:p14="http://schemas.microsoft.com/office/powerpoint/2010/main" val="2558498948"/>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34AF48F-CF6E-9EE6-7D7A-F89346B93F9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5130581"/>
            <a:ext cx="12192001" cy="1829015"/>
          </a:xfrm>
          <a:prstGeom prst="rect">
            <a:avLst/>
          </a:prstGeom>
        </p:spPr>
      </p:pic>
      <p:graphicFrame>
        <p:nvGraphicFramePr>
          <p:cNvPr id="11" name="Content Placeholder 5">
            <a:extLst>
              <a:ext uri="{FF2B5EF4-FFF2-40B4-BE49-F238E27FC236}">
                <a16:creationId xmlns:a16="http://schemas.microsoft.com/office/drawing/2014/main" id="{545FE92C-5EC5-CD2F-C9C3-86B20A638EF2}"/>
              </a:ext>
            </a:extLst>
          </p:cNvPr>
          <p:cNvGraphicFramePr>
            <a:graphicFrameLocks noGrp="1"/>
          </p:cNvGraphicFramePr>
          <p:nvPr>
            <p:ph idx="1"/>
          </p:nvPr>
        </p:nvGraphicFramePr>
        <p:xfrm>
          <a:off x="970671" y="1701735"/>
          <a:ext cx="10716846" cy="45562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10" name="Title 3">
            <a:extLst>
              <a:ext uri="{FF2B5EF4-FFF2-40B4-BE49-F238E27FC236}">
                <a16:creationId xmlns:a16="http://schemas.microsoft.com/office/drawing/2014/main" id="{F4CAFB5B-AF58-F770-2685-6910B9F527A4}"/>
              </a:ext>
            </a:extLst>
          </p:cNvPr>
          <p:cNvSpPr txBox="1">
            <a:spLocks/>
          </p:cNvSpPr>
          <p:nvPr/>
        </p:nvSpPr>
        <p:spPr>
          <a:xfrm>
            <a:off x="6096000" y="279154"/>
            <a:ext cx="5858714" cy="8432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a:ln>
                  <a:noFill/>
                </a:ln>
                <a:solidFill>
                  <a:prstClr val="white"/>
                </a:solidFill>
                <a:effectLst/>
                <a:uLnTx/>
                <a:uFillTx/>
                <a:latin typeface="Calibri" panose="020F0502020204030204"/>
                <a:ea typeface="+mj-ea"/>
                <a:cs typeface="+mj-cs"/>
              </a:rPr>
              <a:t>KOMUNIKACIJE I VIDLJIVOST</a:t>
            </a:r>
            <a:endParaRPr kumimoji="0" lang="en-US" sz="3600" b="1" i="0" u="none" strike="noStrike" kern="1200" cap="none" spc="0" normalizeH="0" baseline="0" noProof="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3088460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9" name="TextBox 8">
            <a:extLst>
              <a:ext uri="{FF2B5EF4-FFF2-40B4-BE49-F238E27FC236}">
                <a16:creationId xmlns:a16="http://schemas.microsoft.com/office/drawing/2014/main" id="{507E1E57-921F-39F4-A87A-9E924DE5057D}"/>
              </a:ext>
            </a:extLst>
          </p:cNvPr>
          <p:cNvSpPr txBox="1"/>
          <p:nvPr/>
        </p:nvSpPr>
        <p:spPr>
          <a:xfrm>
            <a:off x="378010" y="1378448"/>
            <a:ext cx="11222586" cy="1138773"/>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hr-HR" sz="3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Obvezni elementi osiguravanja vidljivosti: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34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
        <p:nvSpPr>
          <p:cNvPr id="24" name="TextBox 9">
            <a:extLst>
              <a:ext uri="{FF2B5EF4-FFF2-40B4-BE49-F238E27FC236}">
                <a16:creationId xmlns:a16="http://schemas.microsoft.com/office/drawing/2014/main" id="{4E072194-A404-E01F-47D2-DFE7DBF2D374}"/>
              </a:ext>
            </a:extLst>
          </p:cNvPr>
          <p:cNvSpPr txBox="1"/>
          <p:nvPr/>
        </p:nvSpPr>
        <p:spPr>
          <a:xfrm>
            <a:off x="378011" y="2277449"/>
            <a:ext cx="11222586" cy="4317079"/>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400" b="1" i="0" u="none" strike="noStrike" kern="1200" cap="none" spc="0" normalizeH="0" baseline="0" noProof="0">
              <a:ln>
                <a:noFill/>
              </a:ln>
              <a:solidFill>
                <a:srgbClr val="2F5597"/>
              </a:solidFill>
              <a:effectLst/>
              <a:uLnTx/>
              <a:uFillTx/>
              <a:latin typeface="Calibri" panose="020F0502020204030204"/>
              <a:ea typeface="+mn-ea"/>
              <a:cs typeface="+mn-cs"/>
            </a:endParaRP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2100" b="0" i="0" u="none" strike="noStrike" kern="1200" cap="none" spc="0" normalizeH="0" baseline="0" noProof="0">
                <a:ln>
                  <a:noFill/>
                </a:ln>
                <a:solidFill>
                  <a:srgbClr val="003399"/>
                </a:solidFill>
                <a:effectLst/>
                <a:uLnTx/>
                <a:uFillTx/>
                <a:latin typeface="Calibri" panose="020F0502020204030204"/>
                <a:ea typeface="Calibri" panose="020F0502020204030204" pitchFamily="34" charset="0"/>
                <a:cs typeface="+mn-cs"/>
              </a:rPr>
              <a:t>Korištenje programskog logotipa</a:t>
            </a: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2100" b="0" i="0" u="none" strike="noStrike" kern="1200" cap="none" spc="0" normalizeH="0" baseline="0" noProof="0">
                <a:ln>
                  <a:noFill/>
                </a:ln>
                <a:solidFill>
                  <a:srgbClr val="003399"/>
                </a:solidFill>
                <a:effectLst/>
                <a:uLnTx/>
                <a:uFillTx/>
                <a:latin typeface="Calibri" panose="020F0502020204030204"/>
                <a:ea typeface="Calibri" panose="020F0502020204030204" pitchFamily="34" charset="0"/>
                <a:cs typeface="+mn-cs"/>
              </a:rPr>
              <a:t>Osnovne informacije o projektu na postojećim web stranicama i društvenim medijima svih PP-a (kratak opis sa ciljevima i očekivanim rezultatima)</a:t>
            </a: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2100" b="0" i="0" u="none" strike="noStrike" kern="1200" cap="none" spc="0" normalizeH="0" baseline="0" noProof="0">
                <a:ln>
                  <a:noFill/>
                </a:ln>
                <a:solidFill>
                  <a:srgbClr val="003399"/>
                </a:solidFill>
                <a:effectLst/>
                <a:uLnTx/>
                <a:uFillTx/>
                <a:latin typeface="Calibri" panose="020F0502020204030204"/>
                <a:ea typeface="Calibri" panose="020F0502020204030204" pitchFamily="34" charset="0"/>
                <a:cs typeface="+mn-cs"/>
              </a:rPr>
              <a:t>Billboard ili ploča u slučaju radova i nabave tematske opreme (naziv aktivnosti, akronim projekta, kratak opis projekta, datum početka/završetka projekta, iznos proračuna/EU sufinanciranja, logotip, prostor za ostale logotipe partnera, slika, referenca na programsku web stranicu)</a:t>
            </a: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2100" b="0" i="0" u="none" strike="noStrike" kern="1200" cap="none" spc="0" normalizeH="0" baseline="0" noProof="0">
                <a:ln>
                  <a:noFill/>
                </a:ln>
                <a:solidFill>
                  <a:srgbClr val="003399"/>
                </a:solidFill>
                <a:effectLst/>
                <a:uLnTx/>
                <a:uFillTx/>
                <a:latin typeface="Calibri" panose="020F0502020204030204"/>
                <a:ea typeface="Calibri" panose="020F0502020204030204" pitchFamily="34" charset="0"/>
                <a:cs typeface="+mn-cs"/>
              </a:rPr>
              <a:t>Poster u min. A3 formatu (naziv projekta, akronim, datum početka/završetka projekta, iznos proračuna/EU sufinanciranja, logotip, kontaktni podatci odgovornog partnera, glavni cilj projekta)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400" b="0" i="0" u="none" strike="noStrike" kern="1200" cap="none" spc="0" normalizeH="0" baseline="0" noProof="0">
              <a:ln>
                <a:noFill/>
              </a:ln>
              <a:solidFill>
                <a:srgbClr val="2F5597"/>
              </a:solidFill>
              <a:effectLst/>
              <a:uLnTx/>
              <a:uFillTx/>
              <a:latin typeface="Calibri" panose="020F0502020204030204"/>
              <a:ea typeface="+mn-ea"/>
              <a:cs typeface="+mn-cs"/>
            </a:endParaRPr>
          </a:p>
        </p:txBody>
      </p:sp>
      <p:sp>
        <p:nvSpPr>
          <p:cNvPr id="2" name="Title 3">
            <a:extLst>
              <a:ext uri="{FF2B5EF4-FFF2-40B4-BE49-F238E27FC236}">
                <a16:creationId xmlns:a16="http://schemas.microsoft.com/office/drawing/2014/main" id="{355B3FC6-FDE8-53B3-4252-B07AE7331543}"/>
              </a:ext>
            </a:extLst>
          </p:cNvPr>
          <p:cNvSpPr txBox="1">
            <a:spLocks/>
          </p:cNvSpPr>
          <p:nvPr/>
        </p:nvSpPr>
        <p:spPr>
          <a:xfrm>
            <a:off x="6096000" y="279154"/>
            <a:ext cx="5858714" cy="8432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a:ln>
                  <a:noFill/>
                </a:ln>
                <a:solidFill>
                  <a:prstClr val="white"/>
                </a:solidFill>
                <a:effectLst/>
                <a:uLnTx/>
                <a:uFillTx/>
                <a:latin typeface="Calibri" panose="020F0502020204030204"/>
                <a:ea typeface="+mj-ea"/>
                <a:cs typeface="+mj-cs"/>
              </a:rPr>
              <a:t>KOMUNIKACIJE I VIDLJIVOST</a:t>
            </a:r>
            <a:endParaRPr kumimoji="0" lang="en-US" sz="3600" b="1" i="0" u="none" strike="noStrike" kern="1200" cap="none" spc="0" normalizeH="0" baseline="0" noProof="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4137771669"/>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9" name="TextBox 8">
            <a:extLst>
              <a:ext uri="{FF2B5EF4-FFF2-40B4-BE49-F238E27FC236}">
                <a16:creationId xmlns:a16="http://schemas.microsoft.com/office/drawing/2014/main" id="{507E1E57-921F-39F4-A87A-9E924DE5057D}"/>
              </a:ext>
            </a:extLst>
          </p:cNvPr>
          <p:cNvSpPr txBox="1"/>
          <p:nvPr/>
        </p:nvSpPr>
        <p:spPr>
          <a:xfrm>
            <a:off x="378010" y="1378448"/>
            <a:ext cx="11222586" cy="1138773"/>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hr-HR" sz="3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Preporučeni elementi osiguravanja vidljivosti: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34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
        <p:nvSpPr>
          <p:cNvPr id="24" name="TextBox 9">
            <a:extLst>
              <a:ext uri="{FF2B5EF4-FFF2-40B4-BE49-F238E27FC236}">
                <a16:creationId xmlns:a16="http://schemas.microsoft.com/office/drawing/2014/main" id="{4E072194-A404-E01F-47D2-DFE7DBF2D374}"/>
              </a:ext>
            </a:extLst>
          </p:cNvPr>
          <p:cNvSpPr txBox="1"/>
          <p:nvPr/>
        </p:nvSpPr>
        <p:spPr>
          <a:xfrm>
            <a:off x="378010" y="2340250"/>
            <a:ext cx="11222586" cy="4126771"/>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400" b="1" i="0" u="none" strike="noStrike" kern="1200" cap="none" spc="0" normalizeH="0" baseline="0" noProof="0">
              <a:ln>
                <a:noFill/>
              </a:ln>
              <a:solidFill>
                <a:srgbClr val="2F5597"/>
              </a:solidFill>
              <a:effectLst/>
              <a:uLnTx/>
              <a:uFillTx/>
              <a:latin typeface="Calibri" panose="020F0502020204030204"/>
              <a:ea typeface="+mn-ea"/>
              <a:cs typeface="+mn-cs"/>
            </a:endParaRP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3000" b="0" i="0" u="none" strike="noStrike" kern="1200" cap="none" spc="0" normalizeH="0" baseline="0" noProof="0">
                <a:ln>
                  <a:noFill/>
                </a:ln>
                <a:solidFill>
                  <a:srgbClr val="003399"/>
                </a:solidFill>
                <a:effectLst/>
                <a:uLnTx/>
                <a:uFillTx/>
                <a:latin typeface="Calibri" panose="020F0502020204030204"/>
                <a:ea typeface="Calibri" panose="020F0502020204030204" pitchFamily="34" charset="0"/>
                <a:cs typeface="+mn-cs"/>
              </a:rPr>
              <a:t>Publikacije</a:t>
            </a: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3000" b="0" i="0" u="none" strike="noStrike" kern="1200" cap="none" spc="0" normalizeH="0" baseline="0" noProof="0">
                <a:ln>
                  <a:noFill/>
                </a:ln>
                <a:solidFill>
                  <a:srgbClr val="003399"/>
                </a:solidFill>
                <a:effectLst/>
                <a:uLnTx/>
                <a:uFillTx/>
                <a:latin typeface="Calibri" panose="020F0502020204030204"/>
                <a:ea typeface="Calibri" panose="020F0502020204030204" pitchFamily="34" charset="0"/>
                <a:cs typeface="+mn-cs"/>
              </a:rPr>
              <a:t>Promocijski materijali</a:t>
            </a: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3000" b="0" i="0" u="none" strike="noStrike" kern="1200" cap="none" spc="0" normalizeH="0" baseline="0" noProof="0">
                <a:ln>
                  <a:noFill/>
                </a:ln>
                <a:solidFill>
                  <a:srgbClr val="003399"/>
                </a:solidFill>
                <a:effectLst/>
                <a:uLnTx/>
                <a:uFillTx/>
                <a:latin typeface="Calibri" panose="020F0502020204030204"/>
                <a:ea typeface="Calibri" panose="020F0502020204030204" pitchFamily="34" charset="0"/>
                <a:cs typeface="+mn-cs"/>
              </a:rPr>
              <a:t>Eventi</a:t>
            </a: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3000" b="0" i="0" u="none" strike="noStrike" kern="1200" cap="none" spc="0" normalizeH="0" baseline="0" noProof="0">
                <a:ln>
                  <a:noFill/>
                </a:ln>
                <a:solidFill>
                  <a:srgbClr val="003399"/>
                </a:solidFill>
                <a:effectLst/>
                <a:uLnTx/>
                <a:uFillTx/>
                <a:latin typeface="Calibri" panose="020F0502020204030204"/>
                <a:ea typeface="Calibri" panose="020F0502020204030204" pitchFamily="34" charset="0"/>
                <a:cs typeface="+mn-cs"/>
              </a:rPr>
              <a:t>Društveni mediji</a:t>
            </a: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3000" b="0" i="0" u="none" strike="noStrike" kern="1200" cap="none" spc="0" normalizeH="0" baseline="0" noProof="0">
                <a:ln>
                  <a:noFill/>
                </a:ln>
                <a:solidFill>
                  <a:srgbClr val="003399"/>
                </a:solidFill>
                <a:effectLst/>
                <a:uLnTx/>
                <a:uFillTx/>
                <a:latin typeface="Calibri" panose="020F0502020204030204"/>
                <a:ea typeface="Calibri" panose="020F0502020204030204" pitchFamily="34" charset="0"/>
                <a:cs typeface="+mn-cs"/>
              </a:rPr>
              <a:t>Video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400" b="0" i="0" u="none" strike="noStrike" kern="1200" cap="none" spc="0" normalizeH="0" baseline="0" noProof="0">
              <a:ln>
                <a:noFill/>
              </a:ln>
              <a:solidFill>
                <a:srgbClr val="2F5597"/>
              </a:solidFill>
              <a:effectLst/>
              <a:uLnTx/>
              <a:uFillTx/>
              <a:latin typeface="Calibri" panose="020F0502020204030204"/>
              <a:ea typeface="+mn-ea"/>
              <a:cs typeface="+mn-cs"/>
            </a:endParaRPr>
          </a:p>
        </p:txBody>
      </p:sp>
      <p:sp>
        <p:nvSpPr>
          <p:cNvPr id="2" name="Title 3">
            <a:extLst>
              <a:ext uri="{FF2B5EF4-FFF2-40B4-BE49-F238E27FC236}">
                <a16:creationId xmlns:a16="http://schemas.microsoft.com/office/drawing/2014/main" id="{58988E0C-44AD-9320-6612-88E7D962EAF5}"/>
              </a:ext>
            </a:extLst>
          </p:cNvPr>
          <p:cNvSpPr txBox="1">
            <a:spLocks/>
          </p:cNvSpPr>
          <p:nvPr/>
        </p:nvSpPr>
        <p:spPr>
          <a:xfrm>
            <a:off x="6096000" y="279154"/>
            <a:ext cx="5858714" cy="8432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a:ln>
                  <a:noFill/>
                </a:ln>
                <a:solidFill>
                  <a:prstClr val="white"/>
                </a:solidFill>
                <a:effectLst/>
                <a:uLnTx/>
                <a:uFillTx/>
                <a:latin typeface="Calibri" panose="020F0502020204030204"/>
                <a:ea typeface="+mj-ea"/>
                <a:cs typeface="+mj-cs"/>
              </a:rPr>
              <a:t>KOMUNIKACIJE I VIDLJIVOST</a:t>
            </a:r>
            <a:endParaRPr kumimoji="0" lang="en-US" sz="3600" b="1" i="0" u="none" strike="noStrike" kern="1200" cap="none" spc="0" normalizeH="0" baseline="0" noProof="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544643808"/>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34AF48F-CF6E-9EE6-7D7A-F89346B93F9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5130581"/>
            <a:ext cx="12192001" cy="1829015"/>
          </a:xfrm>
          <a:prstGeom prst="rect">
            <a:avLst/>
          </a:prstGeom>
        </p:spPr>
      </p:pic>
      <p:graphicFrame>
        <p:nvGraphicFramePr>
          <p:cNvPr id="11" name="Content Placeholder 5">
            <a:extLst>
              <a:ext uri="{FF2B5EF4-FFF2-40B4-BE49-F238E27FC236}">
                <a16:creationId xmlns:a16="http://schemas.microsoft.com/office/drawing/2014/main" id="{1186F8B0-78DA-A582-D5C2-2F9DCD5FEA7E}"/>
              </a:ext>
            </a:extLst>
          </p:cNvPr>
          <p:cNvGraphicFramePr>
            <a:graphicFrameLocks noGrp="1"/>
          </p:cNvGraphicFramePr>
          <p:nvPr>
            <p:ph idx="1"/>
          </p:nvPr>
        </p:nvGraphicFramePr>
        <p:xfrm>
          <a:off x="970671" y="1701735"/>
          <a:ext cx="10716846" cy="45562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8" name="Title 3">
            <a:extLst>
              <a:ext uri="{FF2B5EF4-FFF2-40B4-BE49-F238E27FC236}">
                <a16:creationId xmlns:a16="http://schemas.microsoft.com/office/drawing/2014/main" id="{AF36B4B4-8924-3433-1153-BB314C64E04F}"/>
              </a:ext>
            </a:extLst>
          </p:cNvPr>
          <p:cNvSpPr txBox="1">
            <a:spLocks/>
          </p:cNvSpPr>
          <p:nvPr/>
        </p:nvSpPr>
        <p:spPr>
          <a:xfrm>
            <a:off x="6096000" y="279154"/>
            <a:ext cx="5858714" cy="8432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a:ln>
                  <a:noFill/>
                </a:ln>
                <a:solidFill>
                  <a:prstClr val="white"/>
                </a:solidFill>
                <a:effectLst/>
                <a:uLnTx/>
                <a:uFillTx/>
                <a:latin typeface="Calibri" panose="020F0502020204030204"/>
                <a:ea typeface="+mj-ea"/>
                <a:cs typeface="+mj-cs"/>
              </a:rPr>
              <a:t>KOMUNIKACIJE I VIDLJIVOST</a:t>
            </a:r>
            <a:endParaRPr kumimoji="0" lang="en-US" sz="3600" b="1" i="0" u="none" strike="noStrike" kern="1200" cap="none" spc="0" normalizeH="0" baseline="0" noProof="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4118742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6" name="Rectangle 7">
            <a:extLst>
              <a:ext uri="{FF2B5EF4-FFF2-40B4-BE49-F238E27FC236}">
                <a16:creationId xmlns:a16="http://schemas.microsoft.com/office/drawing/2014/main" id="{A1D2266A-AFBE-F328-6BBD-CDC221D7BC2A}"/>
              </a:ext>
            </a:extLst>
          </p:cNvPr>
          <p:cNvSpPr/>
          <p:nvPr/>
        </p:nvSpPr>
        <p:spPr>
          <a:xfrm>
            <a:off x="1159828" y="1641195"/>
            <a:ext cx="4868841" cy="45733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118,341 Reporting Stock Photos - Free &amp; Royalty-Free Stock ...">
            <a:extLst>
              <a:ext uri="{FF2B5EF4-FFF2-40B4-BE49-F238E27FC236}">
                <a16:creationId xmlns:a16="http://schemas.microsoft.com/office/drawing/2014/main" id="{C49EAE7D-595B-9227-C1C1-5E79CC1D7DD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845" r="22634"/>
          <a:stretch/>
        </p:blipFill>
        <p:spPr bwMode="auto">
          <a:xfrm>
            <a:off x="5780305" y="1641196"/>
            <a:ext cx="5132070" cy="4573337"/>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EEEC7ECB-45E5-1290-2050-34859C04C8C6}"/>
              </a:ext>
            </a:extLst>
          </p:cNvPr>
          <p:cNvSpPr txBox="1">
            <a:spLocks/>
          </p:cNvSpPr>
          <p:nvPr/>
        </p:nvSpPr>
        <p:spPr>
          <a:xfrm>
            <a:off x="1159828" y="2852834"/>
            <a:ext cx="4500680" cy="16242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ctr" defTabSz="740664" rtl="0" eaLnBrk="1" fontAlgn="auto" latinLnBrk="0" hangingPunct="1">
              <a:lnSpc>
                <a:spcPct val="90000"/>
              </a:lnSpc>
              <a:spcBef>
                <a:spcPct val="0"/>
              </a:spcBef>
              <a:spcAft>
                <a:spcPts val="0"/>
              </a:spcAft>
              <a:buClrTx/>
              <a:buSzTx/>
              <a:buFontTx/>
              <a:buNone/>
              <a:tabLst/>
              <a:defRPr/>
            </a:pPr>
            <a:r>
              <a:rPr kumimoji="0" lang="hr-HR" sz="3240" b="1" i="0" u="none" strike="noStrike" kern="1200" cap="none" spc="0" normalizeH="0" baseline="0" noProof="0">
                <a:ln>
                  <a:noFill/>
                </a:ln>
                <a:solidFill>
                  <a:prstClr val="white"/>
                </a:solidFill>
                <a:effectLst/>
                <a:uLnTx/>
                <a:uFillTx/>
                <a:latin typeface="Calibri" panose="020F0502020204030204"/>
                <a:ea typeface="+mj-ea"/>
                <a:cs typeface="+mj-cs"/>
              </a:rPr>
              <a:t>Izvještavanje</a:t>
            </a:r>
            <a:endParaRPr kumimoji="0" lang="hr-HR" sz="4000" b="1" i="0" u="none" strike="noStrike" kern="1200" cap="none" spc="0" normalizeH="0" baseline="0" noProof="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60068364"/>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35F488-D11C-6CAC-8706-13716622DA8B}"/>
              </a:ext>
            </a:extLst>
          </p:cNvPr>
          <p:cNvSpPr>
            <a:spLocks noGrp="1"/>
          </p:cNvSpPr>
          <p:nvPr>
            <p:ph type="title"/>
          </p:nvPr>
        </p:nvSpPr>
        <p:spPr>
          <a:xfrm>
            <a:off x="6255947" y="315843"/>
            <a:ext cx="5257800" cy="568325"/>
          </a:xfrm>
          <a:solidFill>
            <a:schemeClr val="accent1">
              <a:lumMod val="75000"/>
            </a:schemeClr>
          </a:solidFill>
        </p:spPr>
        <p:txBody>
          <a:bodyPr>
            <a:noAutofit/>
          </a:bodyPr>
          <a:lstStyle/>
          <a:p>
            <a:pPr algn="r"/>
            <a:r>
              <a:rPr lang="hr-HR" sz="3600" b="1" dirty="0">
                <a:solidFill>
                  <a:schemeClr val="bg1"/>
                </a:solidFill>
                <a:latin typeface="+mn-lt"/>
              </a:rPr>
              <a:t>IZVJEŠTAVANJE</a:t>
            </a:r>
            <a:endParaRPr lang="en-US" sz="3600" b="1" dirty="0">
              <a:solidFill>
                <a:schemeClr val="bg1"/>
              </a:solidFill>
              <a:latin typeface="+mn-lt"/>
            </a:endParaRPr>
          </a:p>
        </p:txBody>
      </p:sp>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grpSp>
        <p:nvGrpSpPr>
          <p:cNvPr id="18" name="Group 17">
            <a:extLst>
              <a:ext uri="{FF2B5EF4-FFF2-40B4-BE49-F238E27FC236}">
                <a16:creationId xmlns:a16="http://schemas.microsoft.com/office/drawing/2014/main" id="{2269B175-3185-7BF0-6203-199089E37DBD}"/>
              </a:ext>
            </a:extLst>
          </p:cNvPr>
          <p:cNvGrpSpPr/>
          <p:nvPr/>
        </p:nvGrpSpPr>
        <p:grpSpPr>
          <a:xfrm>
            <a:off x="829273" y="4927447"/>
            <a:ext cx="10713308" cy="1614709"/>
            <a:chOff x="3313568" y="1475715"/>
            <a:chExt cx="7813141" cy="878186"/>
          </a:xfrm>
        </p:grpSpPr>
        <p:sp>
          <p:nvSpPr>
            <p:cNvPr id="20" name="Rectangle 19">
              <a:extLst>
                <a:ext uri="{FF2B5EF4-FFF2-40B4-BE49-F238E27FC236}">
                  <a16:creationId xmlns:a16="http://schemas.microsoft.com/office/drawing/2014/main" id="{64C0510F-73B3-31A4-19B9-A4E25FE9AE07}"/>
                </a:ext>
              </a:extLst>
            </p:cNvPr>
            <p:cNvSpPr/>
            <p:nvPr/>
          </p:nvSpPr>
          <p:spPr>
            <a:xfrm>
              <a:off x="3313568" y="1475715"/>
              <a:ext cx="7813141" cy="878186"/>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2A3F81E3-DA7E-5AF1-4CD2-4DF24C46B1CA}"/>
                </a:ext>
              </a:extLst>
            </p:cNvPr>
            <p:cNvSpPr txBox="1"/>
            <p:nvPr/>
          </p:nvSpPr>
          <p:spPr>
            <a:xfrm>
              <a:off x="3361547" y="1495425"/>
              <a:ext cx="7737628" cy="719774"/>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Izvještavanje omogućuje praćenje implementacije projekta u skladu sa </a:t>
              </a:r>
              <a:r>
                <a:rPr kumimoji="0" lang="hr-HR" sz="2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aplikacijom</a:t>
              </a:r>
              <a:r>
                <a:rPr kumimoji="0" lang="hr-HR"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i </a:t>
              </a:r>
              <a:r>
                <a:rPr kumimoji="0" lang="hr-HR" sz="2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ugovorom o sufinanciranju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popunjavaju se na </a:t>
              </a:r>
              <a:r>
                <a:rPr kumimoji="0" lang="hr-HR" sz="2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engleskom jeziku</a:t>
              </a:r>
              <a:r>
                <a:rPr kumimoji="0" lang="hr-HR"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generiraju isključivo putem </a:t>
              </a:r>
              <a:r>
                <a:rPr kumimoji="0" lang="hr-HR" sz="2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JEMS-a</a:t>
              </a:r>
              <a:r>
                <a:rPr kumimoji="0" lang="hr-HR"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zajedno sa svom popratnom dokumentacijom</a:t>
              </a:r>
            </a:p>
          </p:txBody>
        </p:sp>
      </p:grpSp>
      <p:grpSp>
        <p:nvGrpSpPr>
          <p:cNvPr id="33" name="Group 32">
            <a:extLst>
              <a:ext uri="{FF2B5EF4-FFF2-40B4-BE49-F238E27FC236}">
                <a16:creationId xmlns:a16="http://schemas.microsoft.com/office/drawing/2014/main" id="{43BF57C3-4784-2E21-0545-41A0A9C05571}"/>
              </a:ext>
            </a:extLst>
          </p:cNvPr>
          <p:cNvGrpSpPr/>
          <p:nvPr/>
        </p:nvGrpSpPr>
        <p:grpSpPr>
          <a:xfrm>
            <a:off x="791517" y="1483671"/>
            <a:ext cx="10713309" cy="1577627"/>
            <a:chOff x="851026" y="1474354"/>
            <a:chExt cx="10275683" cy="1016723"/>
          </a:xfrm>
        </p:grpSpPr>
        <p:sp>
          <p:nvSpPr>
            <p:cNvPr id="34" name="Rectangle 33">
              <a:extLst>
                <a:ext uri="{FF2B5EF4-FFF2-40B4-BE49-F238E27FC236}">
                  <a16:creationId xmlns:a16="http://schemas.microsoft.com/office/drawing/2014/main" id="{184E38ED-FCE9-2E33-E90A-450380C4688B}"/>
                </a:ext>
              </a:extLst>
            </p:cNvPr>
            <p:cNvSpPr/>
            <p:nvPr/>
          </p:nvSpPr>
          <p:spPr>
            <a:xfrm>
              <a:off x="851026" y="1474354"/>
              <a:ext cx="2462542" cy="878186"/>
            </a:xfrm>
            <a:prstGeom prst="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38F1A342-570F-2EDA-29F1-9E26A779D3D5}"/>
                </a:ext>
              </a:extLst>
            </p:cNvPr>
            <p:cNvSpPr/>
            <p:nvPr/>
          </p:nvSpPr>
          <p:spPr>
            <a:xfrm>
              <a:off x="3313568" y="1475715"/>
              <a:ext cx="7813141" cy="878186"/>
            </a:xfrm>
            <a:prstGeom prst="rect">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4B2D5358-CA7D-206F-AAC6-181980596396}"/>
                </a:ext>
              </a:extLst>
            </p:cNvPr>
            <p:cNvSpPr txBox="1"/>
            <p:nvPr/>
          </p:nvSpPr>
          <p:spPr>
            <a:xfrm>
              <a:off x="923451" y="1475258"/>
              <a:ext cx="2317687" cy="2578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2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Partnersko izvješće</a:t>
              </a:r>
              <a:endParaRPr kumimoji="0" lang="hr-HR"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922FCAB5-F084-C427-1B01-26B656369F27}"/>
                </a:ext>
              </a:extLst>
            </p:cNvPr>
            <p:cNvSpPr txBox="1"/>
            <p:nvPr/>
          </p:nvSpPr>
          <p:spPr>
            <a:xfrm>
              <a:off x="3449369" y="1538993"/>
              <a:ext cx="7541538" cy="95208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preduvjet na osnovi kojeg korisnici traže i dobivaju nadoknadu sredstava za provedene aktivnosti i </a:t>
              </a:r>
              <a:r>
                <a:rPr kumimoji="0" lang="hr-HR" sz="1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troškove</a:t>
              </a:r>
              <a:r>
                <a:rPr kumimoji="0" lang="hr-HR"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koji su </a:t>
              </a:r>
              <a:r>
                <a:rPr kumimoji="0" lang="hr-HR" sz="1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nastali, plaćeni i prijavljeni </a:t>
              </a:r>
              <a:r>
                <a:rPr kumimoji="0" lang="hr-HR"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u izvještajnom razdoblju</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popunjavaju i predaju svi projektni partneri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endParaRPr>
            </a:p>
          </p:txBody>
        </p:sp>
      </p:grpSp>
      <p:grpSp>
        <p:nvGrpSpPr>
          <p:cNvPr id="38" name="Group 37">
            <a:extLst>
              <a:ext uri="{FF2B5EF4-FFF2-40B4-BE49-F238E27FC236}">
                <a16:creationId xmlns:a16="http://schemas.microsoft.com/office/drawing/2014/main" id="{D53DB3E1-52F9-A732-7674-8DA005B45803}"/>
              </a:ext>
            </a:extLst>
          </p:cNvPr>
          <p:cNvGrpSpPr/>
          <p:nvPr/>
        </p:nvGrpSpPr>
        <p:grpSpPr>
          <a:xfrm>
            <a:off x="791517" y="3088606"/>
            <a:ext cx="10713309" cy="1458097"/>
            <a:chOff x="851026" y="1474354"/>
            <a:chExt cx="10275683" cy="879547"/>
          </a:xfrm>
        </p:grpSpPr>
        <p:sp>
          <p:nvSpPr>
            <p:cNvPr id="39" name="Rectangle 38">
              <a:extLst>
                <a:ext uri="{FF2B5EF4-FFF2-40B4-BE49-F238E27FC236}">
                  <a16:creationId xmlns:a16="http://schemas.microsoft.com/office/drawing/2014/main" id="{296A5F56-6919-E587-43C1-E2D467BCA7F8}"/>
                </a:ext>
              </a:extLst>
            </p:cNvPr>
            <p:cNvSpPr/>
            <p:nvPr/>
          </p:nvSpPr>
          <p:spPr>
            <a:xfrm>
              <a:off x="851026" y="1474354"/>
              <a:ext cx="2462542" cy="878186"/>
            </a:xfrm>
            <a:prstGeom prst="rect">
              <a:avLst/>
            </a:prstGeom>
            <a:solidFill>
              <a:schemeClr val="bg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5238C75D-E290-32B5-3BF9-C0AA30914B37}"/>
                </a:ext>
              </a:extLst>
            </p:cNvPr>
            <p:cNvSpPr/>
            <p:nvPr/>
          </p:nvSpPr>
          <p:spPr>
            <a:xfrm>
              <a:off x="3313568" y="1475715"/>
              <a:ext cx="7813141" cy="878186"/>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TextBox 40">
              <a:extLst>
                <a:ext uri="{FF2B5EF4-FFF2-40B4-BE49-F238E27FC236}">
                  <a16:creationId xmlns:a16="http://schemas.microsoft.com/office/drawing/2014/main" id="{E70E7BB7-8B94-1866-2FEE-BA07E097D887}"/>
                </a:ext>
              </a:extLst>
            </p:cNvPr>
            <p:cNvSpPr txBox="1"/>
            <p:nvPr/>
          </p:nvSpPr>
          <p:spPr>
            <a:xfrm>
              <a:off x="887240" y="1483240"/>
              <a:ext cx="2317687" cy="2413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20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Projektno izvješće</a:t>
              </a:r>
              <a:endParaRPr kumimoji="0" lang="hr-HR" sz="2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42" name="TextBox 41">
              <a:extLst>
                <a:ext uri="{FF2B5EF4-FFF2-40B4-BE49-F238E27FC236}">
                  <a16:creationId xmlns:a16="http://schemas.microsoft.com/office/drawing/2014/main" id="{16FA5E5E-7FCA-2C97-7D7E-89E3E161E342}"/>
                </a:ext>
              </a:extLst>
            </p:cNvPr>
            <p:cNvSpPr txBox="1"/>
            <p:nvPr/>
          </p:nvSpPr>
          <p:spPr>
            <a:xfrm>
              <a:off x="3448876" y="1617361"/>
              <a:ext cx="7541538" cy="72405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praćenje provedbe </a:t>
              </a:r>
              <a:r>
                <a:rPr kumimoji="0" lang="hr-HR" sz="1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aktivnosti projekta </a:t>
              </a:r>
              <a:r>
                <a:rPr kumimoji="0" lang="hr-HR"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i postizanje specifičnih </a:t>
              </a:r>
              <a:r>
                <a:rPr kumimoji="0" lang="hr-HR" sz="1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ciljeva projekta, učinaka i rezultata </a:t>
              </a:r>
              <a:r>
                <a:rPr kumimoji="0" lang="hr-HR"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kao i doprinosa </a:t>
              </a:r>
              <a:r>
                <a:rPr kumimoji="0" lang="hr-HR" sz="1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programskim indikatorima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služi kao zahtjev za plaćanje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popunjava i predaje samo vodeći partner (LP)</a:t>
              </a:r>
            </a:p>
          </p:txBody>
        </p:sp>
      </p:grpSp>
    </p:spTree>
    <p:extLst>
      <p:ext uri="{BB962C8B-B14F-4D97-AF65-F5344CB8AC3E}">
        <p14:creationId xmlns:p14="http://schemas.microsoft.com/office/powerpoint/2010/main" val="901726219"/>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D79B5-607E-CC55-ACF4-7B2F2B8001EF}"/>
            </a:ext>
          </a:extLst>
        </p:cNvPr>
        <p:cNvGrpSpPr/>
        <p:nvPr/>
      </p:nvGrpSpPr>
      <p:grpSpPr>
        <a:xfrm>
          <a:off x="0" y="0"/>
          <a:ext cx="0" cy="0"/>
          <a:chOff x="0" y="0"/>
          <a:chExt cx="0" cy="0"/>
        </a:xfrm>
      </p:grpSpPr>
      <p:sp>
        <p:nvSpPr>
          <p:cNvPr id="6" name="Pravokutnik: zaobljeni kutovi 5">
            <a:extLst>
              <a:ext uri="{FF2B5EF4-FFF2-40B4-BE49-F238E27FC236}">
                <a16:creationId xmlns:a16="http://schemas.microsoft.com/office/drawing/2014/main" id="{89493B34-9C16-D0D2-19DC-CB0A99031D30}"/>
              </a:ext>
            </a:extLst>
          </p:cNvPr>
          <p:cNvSpPr/>
          <p:nvPr/>
        </p:nvSpPr>
        <p:spPr>
          <a:xfrm>
            <a:off x="62334" y="1104531"/>
            <a:ext cx="2902600" cy="4914687"/>
          </a:xfrm>
          <a:prstGeom prst="roundRect">
            <a:avLst/>
          </a:prstGeom>
          <a:solidFill>
            <a:srgbClr val="EBF7FF">
              <a:alpha val="65882"/>
            </a:srgbClr>
          </a:solidFill>
          <a:ln>
            <a:solidFill>
              <a:srgbClr val="DBE4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r-HR" dirty="0"/>
          </a:p>
        </p:txBody>
      </p:sp>
      <p:sp>
        <p:nvSpPr>
          <p:cNvPr id="79" name="Rectangle 54">
            <a:extLst>
              <a:ext uri="{FF2B5EF4-FFF2-40B4-BE49-F238E27FC236}">
                <a16:creationId xmlns:a16="http://schemas.microsoft.com/office/drawing/2014/main" id="{B53EBDD7-B581-79F5-4874-A7BDC64F18C5}"/>
              </a:ext>
            </a:extLst>
          </p:cNvPr>
          <p:cNvSpPr/>
          <p:nvPr/>
        </p:nvSpPr>
        <p:spPr>
          <a:xfrm flipH="1">
            <a:off x="250959" y="2741039"/>
            <a:ext cx="45719" cy="191198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5" name="Slika 64">
            <a:extLst>
              <a:ext uri="{FF2B5EF4-FFF2-40B4-BE49-F238E27FC236}">
                <a16:creationId xmlns:a16="http://schemas.microsoft.com/office/drawing/2014/main" id="{2899F3D2-D12F-1949-A241-6A0FA54E8FE8}"/>
              </a:ext>
            </a:extLst>
          </p:cNvPr>
          <p:cNvPicPr>
            <a:picLocks noChangeAspect="1"/>
          </p:cNvPicPr>
          <p:nvPr/>
        </p:nvPicPr>
        <p:blipFill>
          <a:blip r:embed="rId3"/>
          <a:stretch>
            <a:fillRect/>
          </a:stretch>
        </p:blipFill>
        <p:spPr>
          <a:xfrm>
            <a:off x="2896194" y="967299"/>
            <a:ext cx="369333" cy="369333"/>
          </a:xfrm>
          <a:prstGeom prst="rect">
            <a:avLst/>
          </a:prstGeom>
        </p:spPr>
      </p:pic>
      <p:pic>
        <p:nvPicPr>
          <p:cNvPr id="67" name="Slika 66">
            <a:extLst>
              <a:ext uri="{FF2B5EF4-FFF2-40B4-BE49-F238E27FC236}">
                <a16:creationId xmlns:a16="http://schemas.microsoft.com/office/drawing/2014/main" id="{9997EECF-0ED1-6C1B-74F3-E567EAD1E14B}"/>
              </a:ext>
            </a:extLst>
          </p:cNvPr>
          <p:cNvPicPr>
            <a:picLocks noChangeAspect="1"/>
          </p:cNvPicPr>
          <p:nvPr/>
        </p:nvPicPr>
        <p:blipFill>
          <a:blip r:embed="rId3"/>
          <a:stretch>
            <a:fillRect/>
          </a:stretch>
        </p:blipFill>
        <p:spPr>
          <a:xfrm>
            <a:off x="2931553" y="3949551"/>
            <a:ext cx="369333" cy="369333"/>
          </a:xfrm>
          <a:prstGeom prst="rect">
            <a:avLst/>
          </a:prstGeom>
        </p:spPr>
      </p:pic>
      <p:grpSp>
        <p:nvGrpSpPr>
          <p:cNvPr id="19" name="Group 21">
            <a:extLst>
              <a:ext uri="{FF2B5EF4-FFF2-40B4-BE49-F238E27FC236}">
                <a16:creationId xmlns:a16="http://schemas.microsoft.com/office/drawing/2014/main" id="{B8DC3F50-936D-8B84-EC97-4FA55CE06782}"/>
              </a:ext>
            </a:extLst>
          </p:cNvPr>
          <p:cNvGrpSpPr/>
          <p:nvPr/>
        </p:nvGrpSpPr>
        <p:grpSpPr>
          <a:xfrm>
            <a:off x="3165709" y="1134385"/>
            <a:ext cx="8779233" cy="1758704"/>
            <a:chOff x="482370" y="1475397"/>
            <a:chExt cx="7408682" cy="1336437"/>
          </a:xfrm>
        </p:grpSpPr>
        <p:sp>
          <p:nvSpPr>
            <p:cNvPr id="27" name="Freeform: Shape 17">
              <a:extLst>
                <a:ext uri="{FF2B5EF4-FFF2-40B4-BE49-F238E27FC236}">
                  <a16:creationId xmlns:a16="http://schemas.microsoft.com/office/drawing/2014/main" id="{A7A8D153-3667-C768-F583-AD8D5CBB2CBA}"/>
                </a:ext>
              </a:extLst>
            </p:cNvPr>
            <p:cNvSpPr/>
            <p:nvPr/>
          </p:nvSpPr>
          <p:spPr>
            <a:xfrm>
              <a:off x="5680202" y="1640205"/>
              <a:ext cx="2210850" cy="1171629"/>
            </a:xfrm>
            <a:custGeom>
              <a:avLst/>
              <a:gdLst>
                <a:gd name="connsiteX0" fmla="*/ 0 w 1440838"/>
                <a:gd name="connsiteY0" fmla="*/ 144084 h 2352796"/>
                <a:gd name="connsiteX1" fmla="*/ 144084 w 1440838"/>
                <a:gd name="connsiteY1" fmla="*/ 0 h 2352796"/>
                <a:gd name="connsiteX2" fmla="*/ 1296754 w 1440838"/>
                <a:gd name="connsiteY2" fmla="*/ 0 h 2352796"/>
                <a:gd name="connsiteX3" fmla="*/ 1440838 w 1440838"/>
                <a:gd name="connsiteY3" fmla="*/ 144084 h 2352796"/>
                <a:gd name="connsiteX4" fmla="*/ 1440838 w 1440838"/>
                <a:gd name="connsiteY4" fmla="*/ 2208712 h 2352796"/>
                <a:gd name="connsiteX5" fmla="*/ 1296754 w 1440838"/>
                <a:gd name="connsiteY5" fmla="*/ 2352796 h 2352796"/>
                <a:gd name="connsiteX6" fmla="*/ 144084 w 1440838"/>
                <a:gd name="connsiteY6" fmla="*/ 2352796 h 2352796"/>
                <a:gd name="connsiteX7" fmla="*/ 0 w 1440838"/>
                <a:gd name="connsiteY7" fmla="*/ 2208712 h 2352796"/>
                <a:gd name="connsiteX8" fmla="*/ 0 w 1440838"/>
                <a:gd name="connsiteY8" fmla="*/ 144084 h 2352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838" h="2352796">
                  <a:moveTo>
                    <a:pt x="0" y="144084"/>
                  </a:moveTo>
                  <a:cubicBezTo>
                    <a:pt x="0" y="64509"/>
                    <a:pt x="64509" y="0"/>
                    <a:pt x="144084" y="0"/>
                  </a:cubicBezTo>
                  <a:lnTo>
                    <a:pt x="1296754" y="0"/>
                  </a:lnTo>
                  <a:cubicBezTo>
                    <a:pt x="1376329" y="0"/>
                    <a:pt x="1440838" y="64509"/>
                    <a:pt x="1440838" y="144084"/>
                  </a:cubicBezTo>
                  <a:lnTo>
                    <a:pt x="1440838" y="2208712"/>
                  </a:lnTo>
                  <a:cubicBezTo>
                    <a:pt x="1440838" y="2288287"/>
                    <a:pt x="1376329" y="2352796"/>
                    <a:pt x="1296754" y="2352796"/>
                  </a:cubicBezTo>
                  <a:lnTo>
                    <a:pt x="144084" y="2352796"/>
                  </a:lnTo>
                  <a:cubicBezTo>
                    <a:pt x="64509" y="2352796"/>
                    <a:pt x="0" y="2288287"/>
                    <a:pt x="0" y="2208712"/>
                  </a:cubicBezTo>
                  <a:lnTo>
                    <a:pt x="0" y="144084"/>
                  </a:lnTo>
                  <a:close/>
                </a:path>
              </a:pathLst>
            </a:custGeom>
            <a:noFill/>
            <a:ln w="25400" cap="flat" cmpd="sng" algn="ctr">
              <a:solidFill>
                <a:schemeClr val="bg2"/>
              </a:solidFill>
              <a:prstDash val="solid"/>
            </a:ln>
            <a:effectLst/>
          </p:spPr>
          <p:txBody>
            <a:bodyPr spcFirstLastPara="0" vert="horz" wrap="square" lIns="120433" tIns="120433" rIns="120433" bIns="120433" numCol="1" spcCol="1270" anchor="t" anchorCtr="0">
              <a:noAutofit/>
            </a:bodyPr>
            <a:lstStyle/>
            <a:p>
              <a:pPr marL="0" marR="0" lvl="1" indent="0" algn="l" defTabSz="488950" rtl="0" eaLnBrk="1" fontAlgn="auto" latinLnBrk="0" hangingPunct="1">
                <a:lnSpc>
                  <a:spcPct val="90000"/>
                </a:lnSpc>
                <a:spcBef>
                  <a:spcPct val="0"/>
                </a:spcBef>
                <a:spcAft>
                  <a:spcPct val="15000"/>
                </a:spcAft>
                <a:buClrTx/>
                <a:buSzTx/>
                <a:buFontTx/>
                <a:buNone/>
                <a:tabLst/>
                <a:defRPr/>
              </a:pPr>
              <a:endParaRPr kumimoji="0" lang="hr-HR" sz="1400" b="0" i="0" u="none" strike="noStrike" kern="0" cap="none" spc="0" normalizeH="0" baseline="0" noProof="0" dirty="0">
                <a:ln>
                  <a:noFill/>
                </a:ln>
                <a:solidFill>
                  <a:srgbClr val="3F3E3E"/>
                </a:solidFill>
                <a:effectLst/>
                <a:uLnTx/>
                <a:uFillTx/>
                <a:latin typeface="Calibri" panose="020F0502020204030204"/>
                <a:ea typeface="+mn-ea"/>
                <a:cs typeface="+mn-cs"/>
              </a:endParaRPr>
            </a:p>
            <a:p>
              <a:pPr marL="0" marR="0" lvl="1" indent="0" algn="l" defTabSz="488950" rtl="0" eaLnBrk="1" fontAlgn="auto" latinLnBrk="0" hangingPunct="1">
                <a:lnSpc>
                  <a:spcPct val="90000"/>
                </a:lnSpc>
                <a:spcBef>
                  <a:spcPct val="0"/>
                </a:spcBef>
                <a:spcAft>
                  <a:spcPct val="15000"/>
                </a:spcAft>
                <a:buClrTx/>
                <a:buSzTx/>
                <a:buFontTx/>
                <a:buNone/>
                <a:tabLst/>
                <a:defRPr/>
              </a:pPr>
              <a:endParaRPr kumimoji="0" lang="en-GB" sz="1600" b="0" i="0" u="none" strike="noStrike" kern="0" cap="none" spc="0" normalizeH="0" baseline="0" noProof="0" dirty="0">
                <a:ln>
                  <a:noFill/>
                </a:ln>
                <a:solidFill>
                  <a:sysClr val="windowText" lastClr="000000">
                    <a:hueOff val="0"/>
                    <a:satOff val="0"/>
                    <a:lumOff val="0"/>
                    <a:alphaOff val="0"/>
                  </a:sysClr>
                </a:solidFill>
                <a:effectLst/>
                <a:uLnTx/>
                <a:uFillTx/>
                <a:latin typeface="Calibri" panose="020F0502020204030204"/>
                <a:ea typeface="+mn-ea"/>
                <a:cs typeface="+mn-cs"/>
              </a:endParaRPr>
            </a:p>
          </p:txBody>
        </p:sp>
        <p:sp>
          <p:nvSpPr>
            <p:cNvPr id="24" name="Freeform: Shape 14">
              <a:extLst>
                <a:ext uri="{FF2B5EF4-FFF2-40B4-BE49-F238E27FC236}">
                  <a16:creationId xmlns:a16="http://schemas.microsoft.com/office/drawing/2014/main" id="{29877FC8-2BF3-C356-B09D-24586D644E8A}"/>
                </a:ext>
              </a:extLst>
            </p:cNvPr>
            <p:cNvSpPr/>
            <p:nvPr/>
          </p:nvSpPr>
          <p:spPr>
            <a:xfrm>
              <a:off x="3358749" y="1684131"/>
              <a:ext cx="2167251" cy="1127703"/>
            </a:xfrm>
            <a:custGeom>
              <a:avLst/>
              <a:gdLst>
                <a:gd name="connsiteX0" fmla="*/ 0 w 1440838"/>
                <a:gd name="connsiteY0" fmla="*/ 144084 h 2352796"/>
                <a:gd name="connsiteX1" fmla="*/ 144084 w 1440838"/>
                <a:gd name="connsiteY1" fmla="*/ 0 h 2352796"/>
                <a:gd name="connsiteX2" fmla="*/ 1296754 w 1440838"/>
                <a:gd name="connsiteY2" fmla="*/ 0 h 2352796"/>
                <a:gd name="connsiteX3" fmla="*/ 1440838 w 1440838"/>
                <a:gd name="connsiteY3" fmla="*/ 144084 h 2352796"/>
                <a:gd name="connsiteX4" fmla="*/ 1440838 w 1440838"/>
                <a:gd name="connsiteY4" fmla="*/ 2208712 h 2352796"/>
                <a:gd name="connsiteX5" fmla="*/ 1296754 w 1440838"/>
                <a:gd name="connsiteY5" fmla="*/ 2352796 h 2352796"/>
                <a:gd name="connsiteX6" fmla="*/ 144084 w 1440838"/>
                <a:gd name="connsiteY6" fmla="*/ 2352796 h 2352796"/>
                <a:gd name="connsiteX7" fmla="*/ 0 w 1440838"/>
                <a:gd name="connsiteY7" fmla="*/ 2208712 h 2352796"/>
                <a:gd name="connsiteX8" fmla="*/ 0 w 1440838"/>
                <a:gd name="connsiteY8" fmla="*/ 144084 h 2352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838" h="2352796">
                  <a:moveTo>
                    <a:pt x="0" y="144084"/>
                  </a:moveTo>
                  <a:cubicBezTo>
                    <a:pt x="0" y="64509"/>
                    <a:pt x="64509" y="0"/>
                    <a:pt x="144084" y="0"/>
                  </a:cubicBezTo>
                  <a:lnTo>
                    <a:pt x="1296754" y="0"/>
                  </a:lnTo>
                  <a:cubicBezTo>
                    <a:pt x="1376329" y="0"/>
                    <a:pt x="1440838" y="64509"/>
                    <a:pt x="1440838" y="144084"/>
                  </a:cubicBezTo>
                  <a:lnTo>
                    <a:pt x="1440838" y="2208712"/>
                  </a:lnTo>
                  <a:cubicBezTo>
                    <a:pt x="1440838" y="2288287"/>
                    <a:pt x="1376329" y="2352796"/>
                    <a:pt x="1296754" y="2352796"/>
                  </a:cubicBezTo>
                  <a:lnTo>
                    <a:pt x="144084" y="2352796"/>
                  </a:lnTo>
                  <a:cubicBezTo>
                    <a:pt x="64509" y="2352796"/>
                    <a:pt x="0" y="2288287"/>
                    <a:pt x="0" y="2208712"/>
                  </a:cubicBezTo>
                  <a:lnTo>
                    <a:pt x="0" y="144084"/>
                  </a:lnTo>
                  <a:close/>
                </a:path>
              </a:pathLst>
            </a:custGeom>
            <a:noFill/>
            <a:ln w="25400" cap="flat" cmpd="sng" algn="ctr">
              <a:solidFill>
                <a:schemeClr val="bg2"/>
              </a:solidFill>
              <a:prstDash val="solid"/>
            </a:ln>
            <a:effectLst/>
          </p:spPr>
          <p:txBody>
            <a:bodyPr spcFirstLastPara="0" vert="horz" wrap="square" lIns="120433" tIns="120433" rIns="120433" bIns="120433" numCol="1" spcCol="1270" anchor="t" anchorCtr="0">
              <a:noAutofit/>
            </a:bodyPr>
            <a:lstStyle/>
            <a:p>
              <a:pPr marL="0" marR="0" lvl="1" indent="0" algn="l" defTabSz="488950" rtl="0" eaLnBrk="1" fontAlgn="auto" latinLnBrk="0" hangingPunct="1">
                <a:lnSpc>
                  <a:spcPct val="90000"/>
                </a:lnSpc>
                <a:spcBef>
                  <a:spcPct val="0"/>
                </a:spcBef>
                <a:spcAft>
                  <a:spcPct val="15000"/>
                </a:spcAft>
                <a:buClrTx/>
                <a:buSzTx/>
                <a:buFontTx/>
                <a:buNone/>
                <a:tabLst/>
                <a:defRPr/>
              </a:pPr>
              <a:endParaRPr kumimoji="0" lang="hr-HR" sz="1400" b="0" i="0" u="none" strike="noStrike" kern="0" cap="none" spc="0" normalizeH="0" baseline="0" noProof="0" dirty="0">
                <a:ln>
                  <a:noFill/>
                </a:ln>
                <a:solidFill>
                  <a:srgbClr val="3F3E3E"/>
                </a:solidFill>
                <a:effectLst/>
                <a:uLnTx/>
                <a:uFillTx/>
                <a:latin typeface="Calibri" panose="020F0502020204030204"/>
                <a:ea typeface="+mn-ea"/>
                <a:cs typeface="+mn-cs"/>
              </a:endParaRPr>
            </a:p>
          </p:txBody>
        </p:sp>
        <p:sp>
          <p:nvSpPr>
            <p:cNvPr id="21" name="Freeform: Shape 11">
              <a:extLst>
                <a:ext uri="{FF2B5EF4-FFF2-40B4-BE49-F238E27FC236}">
                  <a16:creationId xmlns:a16="http://schemas.microsoft.com/office/drawing/2014/main" id="{C0E40124-03D3-6544-E39C-681AD692B3EC}"/>
                </a:ext>
              </a:extLst>
            </p:cNvPr>
            <p:cNvSpPr/>
            <p:nvPr/>
          </p:nvSpPr>
          <p:spPr>
            <a:xfrm>
              <a:off x="504790" y="1684131"/>
              <a:ext cx="2683926" cy="1127703"/>
            </a:xfrm>
            <a:custGeom>
              <a:avLst/>
              <a:gdLst>
                <a:gd name="connsiteX0" fmla="*/ 0 w 1440838"/>
                <a:gd name="connsiteY0" fmla="*/ 144084 h 2352796"/>
                <a:gd name="connsiteX1" fmla="*/ 144084 w 1440838"/>
                <a:gd name="connsiteY1" fmla="*/ 0 h 2352796"/>
                <a:gd name="connsiteX2" fmla="*/ 1296754 w 1440838"/>
                <a:gd name="connsiteY2" fmla="*/ 0 h 2352796"/>
                <a:gd name="connsiteX3" fmla="*/ 1440838 w 1440838"/>
                <a:gd name="connsiteY3" fmla="*/ 144084 h 2352796"/>
                <a:gd name="connsiteX4" fmla="*/ 1440838 w 1440838"/>
                <a:gd name="connsiteY4" fmla="*/ 2208712 h 2352796"/>
                <a:gd name="connsiteX5" fmla="*/ 1296754 w 1440838"/>
                <a:gd name="connsiteY5" fmla="*/ 2352796 h 2352796"/>
                <a:gd name="connsiteX6" fmla="*/ 144084 w 1440838"/>
                <a:gd name="connsiteY6" fmla="*/ 2352796 h 2352796"/>
                <a:gd name="connsiteX7" fmla="*/ 0 w 1440838"/>
                <a:gd name="connsiteY7" fmla="*/ 2208712 h 2352796"/>
                <a:gd name="connsiteX8" fmla="*/ 0 w 1440838"/>
                <a:gd name="connsiteY8" fmla="*/ 144084 h 2352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838" h="2352796">
                  <a:moveTo>
                    <a:pt x="0" y="144084"/>
                  </a:moveTo>
                  <a:cubicBezTo>
                    <a:pt x="0" y="64509"/>
                    <a:pt x="64509" y="0"/>
                    <a:pt x="144084" y="0"/>
                  </a:cubicBezTo>
                  <a:lnTo>
                    <a:pt x="1296754" y="0"/>
                  </a:lnTo>
                  <a:cubicBezTo>
                    <a:pt x="1376329" y="0"/>
                    <a:pt x="1440838" y="64509"/>
                    <a:pt x="1440838" y="144084"/>
                  </a:cubicBezTo>
                  <a:lnTo>
                    <a:pt x="1440838" y="2208712"/>
                  </a:lnTo>
                  <a:cubicBezTo>
                    <a:pt x="1440838" y="2288287"/>
                    <a:pt x="1376329" y="2352796"/>
                    <a:pt x="1296754" y="2352796"/>
                  </a:cubicBezTo>
                  <a:lnTo>
                    <a:pt x="144084" y="2352796"/>
                  </a:lnTo>
                  <a:cubicBezTo>
                    <a:pt x="64509" y="2352796"/>
                    <a:pt x="0" y="2288287"/>
                    <a:pt x="0" y="2208712"/>
                  </a:cubicBezTo>
                  <a:lnTo>
                    <a:pt x="0" y="144084"/>
                  </a:lnTo>
                  <a:close/>
                </a:path>
              </a:pathLst>
            </a:custGeom>
            <a:noFill/>
            <a:ln w="25400" cap="flat" cmpd="sng" algn="ctr">
              <a:solidFill>
                <a:schemeClr val="bg2"/>
              </a:solidFill>
              <a:prstDash val="solid"/>
            </a:ln>
            <a:effectLst/>
          </p:spPr>
          <p:txBody>
            <a:bodyPr spcFirstLastPara="0" vert="horz" wrap="square" lIns="120433" tIns="120433" rIns="120433" bIns="120433" numCol="1" spcCol="1270" anchor="t" anchorCtr="0">
              <a:noAutofit/>
            </a:bodyPr>
            <a:lstStyle/>
            <a:p>
              <a:pPr marL="0" marR="0" lvl="1" indent="0" defTabSz="488950" rtl="0" eaLnBrk="1" fontAlgn="auto" latinLnBrk="0" hangingPunct="1">
                <a:lnSpc>
                  <a:spcPct val="90000"/>
                </a:lnSpc>
                <a:spcBef>
                  <a:spcPct val="0"/>
                </a:spcBef>
                <a:spcAft>
                  <a:spcPct val="15000"/>
                </a:spcAft>
                <a:buClrTx/>
                <a:buSzTx/>
                <a:buFontTx/>
                <a:buNone/>
                <a:tabLst/>
                <a:defRPr/>
              </a:pPr>
              <a:endParaRPr kumimoji="0" lang="hr-HR" sz="1600" b="0" i="0" u="none" strike="noStrike" kern="0" cap="none" spc="0" normalizeH="0" baseline="0" noProof="0" dirty="0">
                <a:ln>
                  <a:noFill/>
                </a:ln>
                <a:solidFill>
                  <a:srgbClr val="3F3E3E"/>
                </a:solidFill>
                <a:effectLst/>
                <a:uLnTx/>
                <a:uFillTx/>
                <a:latin typeface="Calibri" panose="020F0502020204030204"/>
                <a:ea typeface="+mn-ea"/>
                <a:cs typeface="+mn-cs"/>
              </a:endParaRPr>
            </a:p>
            <a:p>
              <a:pPr marL="0" marR="0" lvl="1" indent="0" algn="l" defTabSz="488950" rtl="0" eaLnBrk="1" fontAlgn="auto" latinLnBrk="0" hangingPunct="1">
                <a:lnSpc>
                  <a:spcPct val="90000"/>
                </a:lnSpc>
                <a:spcBef>
                  <a:spcPct val="0"/>
                </a:spcBef>
                <a:spcAft>
                  <a:spcPct val="15000"/>
                </a:spcAft>
                <a:buClrTx/>
                <a:buSzTx/>
                <a:buFontTx/>
                <a:buNone/>
                <a:tabLst/>
                <a:defRPr/>
              </a:pPr>
              <a:endParaRPr lang="hr-HR" sz="1600" kern="0" dirty="0">
                <a:solidFill>
                  <a:srgbClr val="3F3E3E"/>
                </a:solidFill>
                <a:latin typeface="Calibri" panose="020F0502020204030204"/>
              </a:endParaRPr>
            </a:p>
            <a:p>
              <a:pPr marL="0" marR="0" lvl="1" indent="0" algn="l" defTabSz="488950" rtl="0" eaLnBrk="1" fontAlgn="auto" latinLnBrk="0" hangingPunct="1">
                <a:lnSpc>
                  <a:spcPct val="90000"/>
                </a:lnSpc>
                <a:spcBef>
                  <a:spcPct val="0"/>
                </a:spcBef>
                <a:spcAft>
                  <a:spcPct val="15000"/>
                </a:spcAft>
                <a:buClrTx/>
                <a:buSzTx/>
                <a:buFontTx/>
                <a:buNone/>
                <a:tabLst/>
                <a:defRPr/>
              </a:pPr>
              <a:r>
                <a:rPr kumimoji="0" lang="hr-HR" sz="1300" b="1" i="0" u="none" strike="noStrike" kern="0" cap="none" spc="0" normalizeH="0" baseline="0" noProof="0" dirty="0">
                  <a:ln>
                    <a:noFill/>
                  </a:ln>
                  <a:solidFill>
                    <a:srgbClr val="3F3E3E"/>
                  </a:solidFill>
                  <a:effectLst/>
                  <a:uLnTx/>
                  <a:uFillTx/>
                  <a:latin typeface="Calibri" panose="020F0502020204030204"/>
                  <a:ea typeface="+mn-ea"/>
                  <a:cs typeface="+mn-cs"/>
                </a:rPr>
                <a:t>od kraja svakog razdoblja izvješćivanja </a:t>
              </a:r>
              <a:r>
                <a:rPr kumimoji="0" lang="hr-HR" sz="1300" b="0" i="0" u="none" strike="noStrike" kern="0" cap="none" spc="0" normalizeH="0" baseline="0" noProof="0" dirty="0">
                  <a:ln>
                    <a:noFill/>
                  </a:ln>
                  <a:solidFill>
                    <a:srgbClr val="3F3E3E"/>
                  </a:solidFill>
                  <a:effectLst/>
                  <a:uLnTx/>
                  <a:uFillTx/>
                  <a:latin typeface="Calibri" panose="020F0502020204030204"/>
                  <a:ea typeface="+mn-ea"/>
                  <a:cs typeface="+mn-cs"/>
                </a:rPr>
                <a:t>(ili unutar 1 mjeseca za finalni izvještaj)</a:t>
              </a:r>
              <a:endParaRPr kumimoji="0" lang="en-GB" sz="1300" b="0" i="0" u="none" strike="noStrike" kern="0" cap="none" spc="0" normalizeH="0" baseline="0" noProof="0" dirty="0">
                <a:ln>
                  <a:noFill/>
                </a:ln>
                <a:solidFill>
                  <a:srgbClr val="3F3E3E"/>
                </a:solidFill>
                <a:effectLst/>
                <a:uLnTx/>
                <a:uFillTx/>
                <a:latin typeface="Calibri" panose="020F0502020204030204"/>
                <a:ea typeface="+mn-ea"/>
                <a:cs typeface="+mn-cs"/>
              </a:endParaRPr>
            </a:p>
          </p:txBody>
        </p:sp>
        <p:sp>
          <p:nvSpPr>
            <p:cNvPr id="20" name="Freeform: Shape 10">
              <a:extLst>
                <a:ext uri="{FF2B5EF4-FFF2-40B4-BE49-F238E27FC236}">
                  <a16:creationId xmlns:a16="http://schemas.microsoft.com/office/drawing/2014/main" id="{8A90C65F-24EC-D670-BEF3-19498FF8F634}"/>
                </a:ext>
              </a:extLst>
            </p:cNvPr>
            <p:cNvSpPr/>
            <p:nvPr/>
          </p:nvSpPr>
          <p:spPr>
            <a:xfrm>
              <a:off x="482370" y="1475397"/>
              <a:ext cx="2706948" cy="280656"/>
            </a:xfrm>
            <a:custGeom>
              <a:avLst/>
              <a:gdLst>
                <a:gd name="connsiteX0" fmla="*/ 0 w 1440838"/>
                <a:gd name="connsiteY0" fmla="*/ 65769 h 657685"/>
                <a:gd name="connsiteX1" fmla="*/ 65769 w 1440838"/>
                <a:gd name="connsiteY1" fmla="*/ 0 h 657685"/>
                <a:gd name="connsiteX2" fmla="*/ 1375070 w 1440838"/>
                <a:gd name="connsiteY2" fmla="*/ 0 h 657685"/>
                <a:gd name="connsiteX3" fmla="*/ 1440839 w 1440838"/>
                <a:gd name="connsiteY3" fmla="*/ 65769 h 657685"/>
                <a:gd name="connsiteX4" fmla="*/ 1440838 w 1440838"/>
                <a:gd name="connsiteY4" fmla="*/ 591917 h 657685"/>
                <a:gd name="connsiteX5" fmla="*/ 1375069 w 1440838"/>
                <a:gd name="connsiteY5" fmla="*/ 657686 h 657685"/>
                <a:gd name="connsiteX6" fmla="*/ 65769 w 1440838"/>
                <a:gd name="connsiteY6" fmla="*/ 657685 h 657685"/>
                <a:gd name="connsiteX7" fmla="*/ 0 w 1440838"/>
                <a:gd name="connsiteY7" fmla="*/ 591916 h 657685"/>
                <a:gd name="connsiteX8" fmla="*/ 0 w 1440838"/>
                <a:gd name="connsiteY8" fmla="*/ 65769 h 65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838" h="657685">
                  <a:moveTo>
                    <a:pt x="0" y="65769"/>
                  </a:moveTo>
                  <a:cubicBezTo>
                    <a:pt x="0" y="29446"/>
                    <a:pt x="29446" y="0"/>
                    <a:pt x="65769" y="0"/>
                  </a:cubicBezTo>
                  <a:lnTo>
                    <a:pt x="1375070" y="0"/>
                  </a:lnTo>
                  <a:cubicBezTo>
                    <a:pt x="1411393" y="0"/>
                    <a:pt x="1440839" y="29446"/>
                    <a:pt x="1440839" y="65769"/>
                  </a:cubicBezTo>
                  <a:cubicBezTo>
                    <a:pt x="1440839" y="241152"/>
                    <a:pt x="1440838" y="416534"/>
                    <a:pt x="1440838" y="591917"/>
                  </a:cubicBezTo>
                  <a:cubicBezTo>
                    <a:pt x="1440838" y="628240"/>
                    <a:pt x="1411392" y="657686"/>
                    <a:pt x="1375069" y="657686"/>
                  </a:cubicBezTo>
                  <a:lnTo>
                    <a:pt x="65769" y="657685"/>
                  </a:lnTo>
                  <a:cubicBezTo>
                    <a:pt x="29446" y="657685"/>
                    <a:pt x="0" y="628239"/>
                    <a:pt x="0" y="591916"/>
                  </a:cubicBezTo>
                  <a:lnTo>
                    <a:pt x="0" y="65769"/>
                  </a:lnTo>
                  <a:close/>
                </a:path>
              </a:pathLst>
            </a:custGeom>
            <a:solidFill>
              <a:srgbClr val="003399"/>
            </a:solidFill>
            <a:ln w="25400" cap="flat" cmpd="sng" algn="ctr">
              <a:solidFill>
                <a:sysClr val="window" lastClr="FFFFFF">
                  <a:hueOff val="0"/>
                  <a:satOff val="0"/>
                  <a:lumOff val="0"/>
                  <a:alphaOff val="0"/>
                </a:sysClr>
              </a:solidFill>
              <a:prstDash val="solid"/>
            </a:ln>
            <a:effectLst/>
          </p:spPr>
          <p:txBody>
            <a:bodyPr spcFirstLastPara="0" vert="horz" wrap="square" lIns="91074" tIns="91074" rIns="91074" bIns="273980" numCol="1" spcCol="1270" anchor="t" anchorCtr="0">
              <a:noAutofit/>
            </a:bodyPr>
            <a:lstStyle/>
            <a:p>
              <a:pPr marL="0" marR="0" lvl="0" indent="0" defTabSz="488950" rtl="0" eaLnBrk="1" fontAlgn="auto" latinLnBrk="0" hangingPunct="1">
                <a:lnSpc>
                  <a:spcPct val="90000"/>
                </a:lnSpc>
                <a:spcBef>
                  <a:spcPct val="0"/>
                </a:spcBef>
                <a:spcAft>
                  <a:spcPct val="35000"/>
                </a:spcAft>
                <a:buClrTx/>
                <a:buSzTx/>
                <a:buFontTx/>
                <a:buNone/>
                <a:tabLst/>
                <a:defRPr/>
              </a:pPr>
              <a:r>
                <a:rPr kumimoji="0" lang="hr-HR" sz="1700" b="1" i="0" u="none" strike="noStrike" kern="0" cap="none" spc="0" normalizeH="0" baseline="0" noProof="0" dirty="0">
                  <a:ln>
                    <a:noFill/>
                  </a:ln>
                  <a:solidFill>
                    <a:sysClr val="window" lastClr="FFFFFF"/>
                  </a:solidFill>
                  <a:effectLst/>
                  <a:uLnTx/>
                  <a:uFillTx/>
                  <a:latin typeface="Calibri" panose="020F0502020204030204"/>
                  <a:ea typeface="+mn-ea"/>
                  <a:cs typeface="+mn-cs"/>
                </a:rPr>
                <a:t>Partnerska izvješća    </a:t>
              </a:r>
              <a:r>
                <a:rPr kumimoji="0" lang="hr-HR" sz="1400" b="1" i="0" u="none" strike="noStrike" kern="0" cap="none" spc="0" normalizeH="0" baseline="0" noProof="0" dirty="0">
                  <a:ln>
                    <a:noFill/>
                  </a:ln>
                  <a:solidFill>
                    <a:sysClr val="window" lastClr="FFFFFF"/>
                  </a:solidFill>
                  <a:effectLst/>
                  <a:uLnTx/>
                  <a:uFillTx/>
                  <a:latin typeface="Calibri" panose="020F0502020204030204"/>
                  <a:ea typeface="+mn-ea"/>
                  <a:cs typeface="+mn-cs"/>
                </a:rPr>
                <a:t>(LP, PP2,PP3…)</a:t>
              </a:r>
              <a:endParaRPr kumimoji="0" lang="en-GB" sz="1400" b="1"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23" name="Freeform: Shape 13">
              <a:extLst>
                <a:ext uri="{FF2B5EF4-FFF2-40B4-BE49-F238E27FC236}">
                  <a16:creationId xmlns:a16="http://schemas.microsoft.com/office/drawing/2014/main" id="{B5FADB50-83B6-7367-5685-AAC95A99AABC}"/>
                </a:ext>
              </a:extLst>
            </p:cNvPr>
            <p:cNvSpPr/>
            <p:nvPr/>
          </p:nvSpPr>
          <p:spPr>
            <a:xfrm>
              <a:off x="3317010" y="1475398"/>
              <a:ext cx="2220589" cy="280655"/>
            </a:xfrm>
            <a:custGeom>
              <a:avLst/>
              <a:gdLst>
                <a:gd name="connsiteX0" fmla="*/ 0 w 1440838"/>
                <a:gd name="connsiteY0" fmla="*/ 65769 h 657685"/>
                <a:gd name="connsiteX1" fmla="*/ 65769 w 1440838"/>
                <a:gd name="connsiteY1" fmla="*/ 0 h 657685"/>
                <a:gd name="connsiteX2" fmla="*/ 1375070 w 1440838"/>
                <a:gd name="connsiteY2" fmla="*/ 0 h 657685"/>
                <a:gd name="connsiteX3" fmla="*/ 1440839 w 1440838"/>
                <a:gd name="connsiteY3" fmla="*/ 65769 h 657685"/>
                <a:gd name="connsiteX4" fmla="*/ 1440838 w 1440838"/>
                <a:gd name="connsiteY4" fmla="*/ 591917 h 657685"/>
                <a:gd name="connsiteX5" fmla="*/ 1375069 w 1440838"/>
                <a:gd name="connsiteY5" fmla="*/ 657686 h 657685"/>
                <a:gd name="connsiteX6" fmla="*/ 65769 w 1440838"/>
                <a:gd name="connsiteY6" fmla="*/ 657685 h 657685"/>
                <a:gd name="connsiteX7" fmla="*/ 0 w 1440838"/>
                <a:gd name="connsiteY7" fmla="*/ 591916 h 657685"/>
                <a:gd name="connsiteX8" fmla="*/ 0 w 1440838"/>
                <a:gd name="connsiteY8" fmla="*/ 65769 h 65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838" h="657685">
                  <a:moveTo>
                    <a:pt x="0" y="65769"/>
                  </a:moveTo>
                  <a:cubicBezTo>
                    <a:pt x="0" y="29446"/>
                    <a:pt x="29446" y="0"/>
                    <a:pt x="65769" y="0"/>
                  </a:cubicBezTo>
                  <a:lnTo>
                    <a:pt x="1375070" y="0"/>
                  </a:lnTo>
                  <a:cubicBezTo>
                    <a:pt x="1411393" y="0"/>
                    <a:pt x="1440839" y="29446"/>
                    <a:pt x="1440839" y="65769"/>
                  </a:cubicBezTo>
                  <a:cubicBezTo>
                    <a:pt x="1440839" y="241152"/>
                    <a:pt x="1440838" y="416534"/>
                    <a:pt x="1440838" y="591917"/>
                  </a:cubicBezTo>
                  <a:cubicBezTo>
                    <a:pt x="1440838" y="628240"/>
                    <a:pt x="1411392" y="657686"/>
                    <a:pt x="1375069" y="657686"/>
                  </a:cubicBezTo>
                  <a:lnTo>
                    <a:pt x="65769" y="657685"/>
                  </a:lnTo>
                  <a:cubicBezTo>
                    <a:pt x="29446" y="657685"/>
                    <a:pt x="0" y="628239"/>
                    <a:pt x="0" y="591916"/>
                  </a:cubicBezTo>
                  <a:lnTo>
                    <a:pt x="0" y="65769"/>
                  </a:lnTo>
                  <a:close/>
                </a:path>
              </a:pathLst>
            </a:custGeom>
            <a:solidFill>
              <a:srgbClr val="003399"/>
            </a:solidFill>
            <a:ln w="25400" cap="flat" cmpd="sng" algn="ctr">
              <a:solidFill>
                <a:sysClr val="window" lastClr="FFFFFF">
                  <a:hueOff val="0"/>
                  <a:satOff val="0"/>
                  <a:lumOff val="0"/>
                  <a:alphaOff val="0"/>
                </a:sysClr>
              </a:solidFill>
              <a:prstDash val="solid"/>
            </a:ln>
            <a:effectLst/>
          </p:spPr>
          <p:txBody>
            <a:bodyPr spcFirstLastPara="0" vert="horz" wrap="square" lIns="91074" tIns="91074" rIns="91074" bIns="273980" numCol="1" spcCol="1270" anchor="t" anchorCtr="0">
              <a:noAutofit/>
            </a:bodyPr>
            <a:lstStyle/>
            <a:p>
              <a:pPr marL="0" marR="0" lvl="0" indent="0" defTabSz="488950" rtl="0" eaLnBrk="1" fontAlgn="auto" latinLnBrk="0" hangingPunct="1">
                <a:lnSpc>
                  <a:spcPct val="90000"/>
                </a:lnSpc>
                <a:spcBef>
                  <a:spcPct val="0"/>
                </a:spcBef>
                <a:spcAft>
                  <a:spcPct val="35000"/>
                </a:spcAft>
                <a:buClrTx/>
                <a:buSzTx/>
                <a:buFontTx/>
                <a:buNone/>
                <a:tabLst/>
                <a:defRPr/>
              </a:pPr>
              <a:r>
                <a:rPr kumimoji="0" lang="hr-HR" sz="1700" b="1" i="0" u="none" strike="noStrike" kern="0" cap="none" spc="0" normalizeH="0" baseline="0" noProof="0" dirty="0">
                  <a:ln>
                    <a:noFill/>
                  </a:ln>
                  <a:solidFill>
                    <a:sysClr val="window" lastClr="FFFFFF"/>
                  </a:solidFill>
                  <a:effectLst/>
                  <a:uLnTx/>
                  <a:uFillTx/>
                  <a:latin typeface="Calibri" panose="020F0502020204030204"/>
                  <a:ea typeface="+mn-ea"/>
                  <a:cs typeface="+mn-cs"/>
                </a:rPr>
                <a:t>NC                   </a:t>
              </a:r>
              <a:r>
                <a:rPr kumimoji="0" lang="hr-HR" sz="1100" b="1" i="0" u="none" strike="noStrike" kern="0" cap="none" spc="0" normalizeH="0" baseline="0" noProof="0" dirty="0">
                  <a:ln>
                    <a:noFill/>
                  </a:ln>
                  <a:solidFill>
                    <a:sysClr val="window" lastClr="FFFFFF"/>
                  </a:solidFill>
                  <a:effectLst/>
                  <a:uLnTx/>
                  <a:uFillTx/>
                  <a:latin typeface="Calibri" panose="020F0502020204030204"/>
                  <a:ea typeface="+mn-ea"/>
                  <a:cs typeface="+mn-cs"/>
                </a:rPr>
                <a:t>(National </a:t>
              </a:r>
              <a:r>
                <a:rPr kumimoji="0" lang="hr-HR" sz="1100" b="1" i="0" u="none" strike="noStrike" kern="0" cap="none" spc="0" normalizeH="0" baseline="0" noProof="0" dirty="0" err="1">
                  <a:ln>
                    <a:noFill/>
                  </a:ln>
                  <a:solidFill>
                    <a:sysClr val="window" lastClr="FFFFFF"/>
                  </a:solidFill>
                  <a:effectLst/>
                  <a:uLnTx/>
                  <a:uFillTx/>
                  <a:latin typeface="Calibri" panose="020F0502020204030204"/>
                  <a:ea typeface="+mn-ea"/>
                  <a:cs typeface="+mn-cs"/>
                </a:rPr>
                <a:t>Controllers</a:t>
              </a:r>
              <a:r>
                <a:rPr kumimoji="0" lang="hr-HR" sz="1100" b="1" i="0" u="none" strike="noStrike" kern="0" cap="none" spc="0" normalizeH="0" baseline="0" noProof="0" dirty="0">
                  <a:ln>
                    <a:noFill/>
                  </a:ln>
                  <a:solidFill>
                    <a:sysClr val="window" lastClr="FFFFFF"/>
                  </a:solidFill>
                  <a:effectLst/>
                  <a:uLnTx/>
                  <a:uFillTx/>
                  <a:latin typeface="Calibri" panose="020F0502020204030204"/>
                  <a:ea typeface="+mn-ea"/>
                  <a:cs typeface="+mn-cs"/>
                </a:rPr>
                <a:t>)</a:t>
              </a:r>
              <a:endParaRPr kumimoji="0" lang="en-GB" sz="1100" b="1"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grpSp>
      <p:sp>
        <p:nvSpPr>
          <p:cNvPr id="17" name="Pravokutnik 16">
            <a:extLst>
              <a:ext uri="{FF2B5EF4-FFF2-40B4-BE49-F238E27FC236}">
                <a16:creationId xmlns:a16="http://schemas.microsoft.com/office/drawing/2014/main" id="{B9A236FE-FA2D-4814-749D-0FB2E3031353}"/>
              </a:ext>
            </a:extLst>
          </p:cNvPr>
          <p:cNvSpPr/>
          <p:nvPr/>
        </p:nvSpPr>
        <p:spPr>
          <a:xfrm>
            <a:off x="3300886" y="1606242"/>
            <a:ext cx="2998839" cy="237471"/>
          </a:xfrm>
          <a:prstGeom prst="rect">
            <a:avLst/>
          </a:prstGeom>
          <a:solidFill>
            <a:srgbClr val="FFD5D5"/>
          </a:solidFill>
          <a:ln>
            <a:solidFill>
              <a:srgbClr val="FFC5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hr-HR" sz="1400" b="1" kern="0" dirty="0">
                <a:solidFill>
                  <a:srgbClr val="C00000"/>
                </a:solidFill>
              </a:rPr>
              <a:t>ROK: 15 kalendarskih dana </a:t>
            </a:r>
          </a:p>
        </p:txBody>
      </p:sp>
      <p:sp>
        <p:nvSpPr>
          <p:cNvPr id="66" name="Freeform: Shape 13">
            <a:extLst>
              <a:ext uri="{FF2B5EF4-FFF2-40B4-BE49-F238E27FC236}">
                <a16:creationId xmlns:a16="http://schemas.microsoft.com/office/drawing/2014/main" id="{D03410EB-3926-515F-443B-673CAB7B8F23}"/>
              </a:ext>
            </a:extLst>
          </p:cNvPr>
          <p:cNvSpPr/>
          <p:nvPr/>
        </p:nvSpPr>
        <p:spPr>
          <a:xfrm>
            <a:off x="9325814" y="1122361"/>
            <a:ext cx="2619841" cy="345596"/>
          </a:xfrm>
          <a:custGeom>
            <a:avLst/>
            <a:gdLst>
              <a:gd name="connsiteX0" fmla="*/ 0 w 1440838"/>
              <a:gd name="connsiteY0" fmla="*/ 65769 h 657685"/>
              <a:gd name="connsiteX1" fmla="*/ 65769 w 1440838"/>
              <a:gd name="connsiteY1" fmla="*/ 0 h 657685"/>
              <a:gd name="connsiteX2" fmla="*/ 1375070 w 1440838"/>
              <a:gd name="connsiteY2" fmla="*/ 0 h 657685"/>
              <a:gd name="connsiteX3" fmla="*/ 1440839 w 1440838"/>
              <a:gd name="connsiteY3" fmla="*/ 65769 h 657685"/>
              <a:gd name="connsiteX4" fmla="*/ 1440838 w 1440838"/>
              <a:gd name="connsiteY4" fmla="*/ 591917 h 657685"/>
              <a:gd name="connsiteX5" fmla="*/ 1375069 w 1440838"/>
              <a:gd name="connsiteY5" fmla="*/ 657686 h 657685"/>
              <a:gd name="connsiteX6" fmla="*/ 65769 w 1440838"/>
              <a:gd name="connsiteY6" fmla="*/ 657685 h 657685"/>
              <a:gd name="connsiteX7" fmla="*/ 0 w 1440838"/>
              <a:gd name="connsiteY7" fmla="*/ 591916 h 657685"/>
              <a:gd name="connsiteX8" fmla="*/ 0 w 1440838"/>
              <a:gd name="connsiteY8" fmla="*/ 65769 h 65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838" h="657685">
                <a:moveTo>
                  <a:pt x="0" y="65769"/>
                </a:moveTo>
                <a:cubicBezTo>
                  <a:pt x="0" y="29446"/>
                  <a:pt x="29446" y="0"/>
                  <a:pt x="65769" y="0"/>
                </a:cubicBezTo>
                <a:lnTo>
                  <a:pt x="1375070" y="0"/>
                </a:lnTo>
                <a:cubicBezTo>
                  <a:pt x="1411393" y="0"/>
                  <a:pt x="1440839" y="29446"/>
                  <a:pt x="1440839" y="65769"/>
                </a:cubicBezTo>
                <a:cubicBezTo>
                  <a:pt x="1440839" y="241152"/>
                  <a:pt x="1440838" y="416534"/>
                  <a:pt x="1440838" y="591917"/>
                </a:cubicBezTo>
                <a:cubicBezTo>
                  <a:pt x="1440838" y="628240"/>
                  <a:pt x="1411392" y="657686"/>
                  <a:pt x="1375069" y="657686"/>
                </a:cubicBezTo>
                <a:lnTo>
                  <a:pt x="65769" y="657685"/>
                </a:lnTo>
                <a:cubicBezTo>
                  <a:pt x="29446" y="657685"/>
                  <a:pt x="0" y="628239"/>
                  <a:pt x="0" y="591916"/>
                </a:cubicBezTo>
                <a:lnTo>
                  <a:pt x="0" y="65769"/>
                </a:lnTo>
                <a:close/>
              </a:path>
            </a:pathLst>
          </a:custGeom>
          <a:solidFill>
            <a:srgbClr val="2CB22C"/>
          </a:solidFill>
          <a:ln w="25400" cap="flat" cmpd="sng" algn="ctr">
            <a:noFill/>
            <a:prstDash val="solid"/>
          </a:ln>
          <a:effectLst/>
        </p:spPr>
        <p:txBody>
          <a:bodyPr spcFirstLastPara="0" vert="horz" wrap="square" lIns="91074" tIns="91074" rIns="91074" bIns="273980" numCol="1" spcCol="1270" anchor="t" anchorCtr="0">
            <a:noAutofit/>
          </a:bodyPr>
          <a:lstStyle/>
          <a:p>
            <a:pPr marL="0" marR="0" lvl="0" indent="0" defTabSz="488950" rtl="0" eaLnBrk="1" fontAlgn="auto" latinLnBrk="0" hangingPunct="1">
              <a:lnSpc>
                <a:spcPct val="90000"/>
              </a:lnSpc>
              <a:spcBef>
                <a:spcPct val="0"/>
              </a:spcBef>
              <a:spcAft>
                <a:spcPct val="35000"/>
              </a:spcAft>
              <a:buClrTx/>
              <a:buSzTx/>
              <a:buFontTx/>
              <a:buNone/>
              <a:tabLst/>
              <a:defRPr/>
            </a:pPr>
            <a:r>
              <a:rPr kumimoji="0" lang="hr-HR" sz="1700" b="1" i="0" u="none" strike="noStrike" kern="0" cap="none" spc="0" normalizeH="0" baseline="0" noProof="0" dirty="0">
                <a:ln>
                  <a:noFill/>
                </a:ln>
                <a:solidFill>
                  <a:sysClr val="window" lastClr="FFFFFF"/>
                </a:solidFill>
                <a:effectLst/>
                <a:uLnTx/>
                <a:uFillTx/>
                <a:latin typeface="Calibri" panose="020F0502020204030204"/>
                <a:ea typeface="+mn-ea"/>
                <a:cs typeface="+mn-cs"/>
              </a:rPr>
              <a:t>    NC CERTIFIKATI</a:t>
            </a:r>
            <a:endParaRPr kumimoji="0" lang="en-GB" sz="1700" b="1"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21BD2C9B-24AA-4C09-6FD5-85B9090FB76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9500" y="69190"/>
            <a:ext cx="3463555" cy="1044709"/>
          </a:xfrm>
          <a:prstGeom prst="rect">
            <a:avLst/>
          </a:prstGeom>
        </p:spPr>
      </p:pic>
      <p:sp>
        <p:nvSpPr>
          <p:cNvPr id="16" name="Title 3">
            <a:extLst>
              <a:ext uri="{FF2B5EF4-FFF2-40B4-BE49-F238E27FC236}">
                <a16:creationId xmlns:a16="http://schemas.microsoft.com/office/drawing/2014/main" id="{D4A456D4-8EEB-DB15-C452-EB3BC701B820}"/>
              </a:ext>
            </a:extLst>
          </p:cNvPr>
          <p:cNvSpPr txBox="1">
            <a:spLocks/>
          </p:cNvSpPr>
          <p:nvPr/>
        </p:nvSpPr>
        <p:spPr>
          <a:xfrm>
            <a:off x="6696914" y="279153"/>
            <a:ext cx="5257800" cy="568325"/>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dirty="0">
                <a:ln>
                  <a:noFill/>
                </a:ln>
                <a:solidFill>
                  <a:prstClr val="white"/>
                </a:solidFill>
                <a:effectLst/>
                <a:uLnTx/>
                <a:uFillTx/>
                <a:latin typeface="Calibri" panose="020F0502020204030204"/>
                <a:ea typeface="+mj-ea"/>
                <a:cs typeface="+mj-cs"/>
              </a:rPr>
              <a:t>IZVJEŠTAVANJE</a:t>
            </a:r>
            <a:endParaRPr kumimoji="0" lang="en-US"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grpSp>
        <p:nvGrpSpPr>
          <p:cNvPr id="31" name="Group 21">
            <a:extLst>
              <a:ext uri="{FF2B5EF4-FFF2-40B4-BE49-F238E27FC236}">
                <a16:creationId xmlns:a16="http://schemas.microsoft.com/office/drawing/2014/main" id="{B619093F-FD9D-26CB-1720-898C4814D981}"/>
              </a:ext>
            </a:extLst>
          </p:cNvPr>
          <p:cNvGrpSpPr/>
          <p:nvPr/>
        </p:nvGrpSpPr>
        <p:grpSpPr>
          <a:xfrm>
            <a:off x="3160143" y="4135628"/>
            <a:ext cx="8794571" cy="1883985"/>
            <a:chOff x="-310087" y="1464925"/>
            <a:chExt cx="7586642" cy="1390943"/>
          </a:xfrm>
        </p:grpSpPr>
        <p:sp>
          <p:nvSpPr>
            <p:cNvPr id="39" name="Freeform: Shape 17">
              <a:extLst>
                <a:ext uri="{FF2B5EF4-FFF2-40B4-BE49-F238E27FC236}">
                  <a16:creationId xmlns:a16="http://schemas.microsoft.com/office/drawing/2014/main" id="{0661BAA9-E4DD-455B-8C24-3EB1C6559C37}"/>
                </a:ext>
              </a:extLst>
            </p:cNvPr>
            <p:cNvSpPr/>
            <p:nvPr/>
          </p:nvSpPr>
          <p:spPr>
            <a:xfrm>
              <a:off x="5016548" y="1576814"/>
              <a:ext cx="2260007" cy="1278762"/>
            </a:xfrm>
            <a:custGeom>
              <a:avLst/>
              <a:gdLst>
                <a:gd name="connsiteX0" fmla="*/ 0 w 1440838"/>
                <a:gd name="connsiteY0" fmla="*/ 144084 h 2352796"/>
                <a:gd name="connsiteX1" fmla="*/ 144084 w 1440838"/>
                <a:gd name="connsiteY1" fmla="*/ 0 h 2352796"/>
                <a:gd name="connsiteX2" fmla="*/ 1296754 w 1440838"/>
                <a:gd name="connsiteY2" fmla="*/ 0 h 2352796"/>
                <a:gd name="connsiteX3" fmla="*/ 1440838 w 1440838"/>
                <a:gd name="connsiteY3" fmla="*/ 144084 h 2352796"/>
                <a:gd name="connsiteX4" fmla="*/ 1440838 w 1440838"/>
                <a:gd name="connsiteY4" fmla="*/ 2208712 h 2352796"/>
                <a:gd name="connsiteX5" fmla="*/ 1296754 w 1440838"/>
                <a:gd name="connsiteY5" fmla="*/ 2352796 h 2352796"/>
                <a:gd name="connsiteX6" fmla="*/ 144084 w 1440838"/>
                <a:gd name="connsiteY6" fmla="*/ 2352796 h 2352796"/>
                <a:gd name="connsiteX7" fmla="*/ 0 w 1440838"/>
                <a:gd name="connsiteY7" fmla="*/ 2208712 h 2352796"/>
                <a:gd name="connsiteX8" fmla="*/ 0 w 1440838"/>
                <a:gd name="connsiteY8" fmla="*/ 144084 h 2352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838" h="2352796">
                  <a:moveTo>
                    <a:pt x="0" y="144084"/>
                  </a:moveTo>
                  <a:cubicBezTo>
                    <a:pt x="0" y="64509"/>
                    <a:pt x="64509" y="0"/>
                    <a:pt x="144084" y="0"/>
                  </a:cubicBezTo>
                  <a:lnTo>
                    <a:pt x="1296754" y="0"/>
                  </a:lnTo>
                  <a:cubicBezTo>
                    <a:pt x="1376329" y="0"/>
                    <a:pt x="1440838" y="64509"/>
                    <a:pt x="1440838" y="144084"/>
                  </a:cubicBezTo>
                  <a:lnTo>
                    <a:pt x="1440838" y="2208712"/>
                  </a:lnTo>
                  <a:cubicBezTo>
                    <a:pt x="1440838" y="2288287"/>
                    <a:pt x="1376329" y="2352796"/>
                    <a:pt x="1296754" y="2352796"/>
                  </a:cubicBezTo>
                  <a:lnTo>
                    <a:pt x="144084" y="2352796"/>
                  </a:lnTo>
                  <a:cubicBezTo>
                    <a:pt x="64509" y="2352796"/>
                    <a:pt x="0" y="2288287"/>
                    <a:pt x="0" y="2208712"/>
                  </a:cubicBezTo>
                  <a:lnTo>
                    <a:pt x="0" y="144084"/>
                  </a:lnTo>
                  <a:close/>
                </a:path>
              </a:pathLst>
            </a:custGeom>
            <a:solidFill>
              <a:sysClr val="window" lastClr="FFFFFF">
                <a:alpha val="90000"/>
                <a:hueOff val="0"/>
                <a:satOff val="0"/>
                <a:lumOff val="0"/>
                <a:alphaOff val="0"/>
              </a:sysClr>
            </a:solidFill>
            <a:ln w="25400" cap="flat" cmpd="sng" algn="ctr">
              <a:solidFill>
                <a:schemeClr val="bg2"/>
              </a:solidFill>
              <a:prstDash val="solid"/>
            </a:ln>
            <a:effectLst/>
          </p:spPr>
          <p:txBody>
            <a:bodyPr spcFirstLastPara="0" vert="horz" wrap="square" lIns="120433" tIns="120433" rIns="120433" bIns="120433" numCol="1" spcCol="1270" anchor="t" anchorCtr="0">
              <a:noAutofit/>
            </a:bodyPr>
            <a:lstStyle/>
            <a:p>
              <a:pPr marL="0" marR="0" lvl="1" indent="0" algn="l" defTabSz="488950" rtl="0" eaLnBrk="1" fontAlgn="auto" latinLnBrk="0" hangingPunct="1">
                <a:lnSpc>
                  <a:spcPct val="90000"/>
                </a:lnSpc>
                <a:spcBef>
                  <a:spcPct val="0"/>
                </a:spcBef>
                <a:spcAft>
                  <a:spcPct val="15000"/>
                </a:spcAft>
                <a:buClrTx/>
                <a:buSzTx/>
                <a:buFontTx/>
                <a:buNone/>
                <a:tabLst/>
                <a:defRPr/>
              </a:pPr>
              <a:endParaRPr kumimoji="0" lang="hr-HR" sz="1600" b="0" i="0" u="none" strike="noStrike" kern="0" cap="none" spc="0" normalizeH="0" baseline="0" noProof="0" dirty="0">
                <a:ln>
                  <a:noFill/>
                </a:ln>
                <a:solidFill>
                  <a:sysClr val="windowText" lastClr="000000">
                    <a:hueOff val="0"/>
                    <a:satOff val="0"/>
                    <a:lumOff val="0"/>
                    <a:alphaOff val="0"/>
                  </a:sysClr>
                </a:solidFill>
                <a:effectLst/>
                <a:uLnTx/>
                <a:uFillTx/>
                <a:latin typeface="Calibri" panose="020F0502020204030204"/>
                <a:ea typeface="+mn-ea"/>
                <a:cs typeface="+mn-cs"/>
              </a:endParaRPr>
            </a:p>
            <a:p>
              <a:pPr marL="0" lvl="1" defTabSz="488950">
                <a:lnSpc>
                  <a:spcPct val="90000"/>
                </a:lnSpc>
                <a:spcBef>
                  <a:spcPct val="0"/>
                </a:spcBef>
                <a:spcAft>
                  <a:spcPct val="15000"/>
                </a:spcAft>
                <a:defRPr/>
              </a:pPr>
              <a:r>
                <a:rPr lang="hr-HR" sz="1300" kern="0" dirty="0">
                  <a:solidFill>
                    <a:srgbClr val="3F3E3E"/>
                  </a:solidFill>
                  <a:latin typeface="Calibri" panose="020F0502020204030204"/>
                </a:rPr>
                <a:t>LP </a:t>
              </a:r>
              <a:r>
                <a:rPr lang="hr-HR" sz="1300" b="1" kern="0" dirty="0">
                  <a:solidFill>
                    <a:srgbClr val="3F3E3E"/>
                  </a:solidFill>
                  <a:latin typeface="Calibri" panose="020F0502020204030204"/>
                </a:rPr>
                <a:t>prima nadoknadu sredstava </a:t>
              </a:r>
            </a:p>
            <a:p>
              <a:pPr marL="0" lvl="1" defTabSz="488950">
                <a:lnSpc>
                  <a:spcPct val="90000"/>
                </a:lnSpc>
                <a:spcBef>
                  <a:spcPct val="0"/>
                </a:spcBef>
                <a:spcAft>
                  <a:spcPct val="15000"/>
                </a:spcAft>
                <a:defRPr/>
              </a:pPr>
              <a:endParaRPr lang="hr-HR" sz="1400" b="1" kern="0" dirty="0">
                <a:solidFill>
                  <a:srgbClr val="3F3E3E"/>
                </a:solidFill>
                <a:latin typeface="Calibri" panose="020F0502020204030204"/>
              </a:endParaRPr>
            </a:p>
            <a:p>
              <a:pPr marL="0" lvl="1" defTabSz="488950">
                <a:lnSpc>
                  <a:spcPct val="90000"/>
                </a:lnSpc>
                <a:spcBef>
                  <a:spcPct val="0"/>
                </a:spcBef>
                <a:spcAft>
                  <a:spcPct val="15000"/>
                </a:spcAft>
                <a:defRPr/>
              </a:pPr>
              <a:endParaRPr lang="hr-HR" sz="1400" b="1" kern="0" dirty="0">
                <a:solidFill>
                  <a:srgbClr val="3F3E3E"/>
                </a:solidFill>
                <a:latin typeface="Calibri" panose="020F0502020204030204"/>
              </a:endParaRPr>
            </a:p>
            <a:p>
              <a:pPr marL="0" lvl="1" defTabSz="488950">
                <a:lnSpc>
                  <a:spcPct val="90000"/>
                </a:lnSpc>
                <a:spcBef>
                  <a:spcPct val="0"/>
                </a:spcBef>
                <a:spcAft>
                  <a:spcPct val="15000"/>
                </a:spcAft>
                <a:defRPr/>
              </a:pPr>
              <a:r>
                <a:rPr lang="en-GB" sz="1300" kern="0" dirty="0">
                  <a:solidFill>
                    <a:srgbClr val="3F3E3E"/>
                  </a:solidFill>
                  <a:latin typeface="Calibri" panose="020F0502020204030204"/>
                </a:rPr>
                <a:t>od </a:t>
              </a:r>
              <a:r>
                <a:rPr lang="en-GB" sz="1300" kern="0" dirty="0" err="1">
                  <a:solidFill>
                    <a:srgbClr val="3F3E3E"/>
                  </a:solidFill>
                  <a:latin typeface="Calibri" panose="020F0502020204030204"/>
                </a:rPr>
                <a:t>datuma</a:t>
              </a:r>
              <a:r>
                <a:rPr lang="en-GB" sz="1300" kern="0" dirty="0">
                  <a:solidFill>
                    <a:srgbClr val="3F3E3E"/>
                  </a:solidFill>
                  <a:latin typeface="Calibri" panose="020F0502020204030204"/>
                </a:rPr>
                <a:t> </a:t>
              </a:r>
              <a:r>
                <a:rPr lang="en-GB" sz="1300" kern="0" dirty="0" err="1">
                  <a:solidFill>
                    <a:srgbClr val="3F3E3E"/>
                  </a:solidFill>
                  <a:latin typeface="Calibri" panose="020F0502020204030204"/>
                </a:rPr>
                <a:t>podnošenja</a:t>
              </a:r>
              <a:r>
                <a:rPr lang="en-GB" sz="1300" kern="0" dirty="0">
                  <a:solidFill>
                    <a:srgbClr val="3F3E3E"/>
                  </a:solidFill>
                  <a:latin typeface="Calibri" panose="020F0502020204030204"/>
                </a:rPr>
                <a:t> </a:t>
              </a:r>
              <a:r>
                <a:rPr lang="hr-HR" sz="1300" kern="0" dirty="0">
                  <a:solidFill>
                    <a:srgbClr val="3F3E3E"/>
                  </a:solidFill>
                  <a:latin typeface="Calibri" panose="020F0502020204030204"/>
                </a:rPr>
                <a:t>projektnog izvješća JS-u/MA-u</a:t>
              </a:r>
              <a:endParaRPr lang="en-GB" sz="1300" kern="0" dirty="0">
                <a:solidFill>
                  <a:srgbClr val="3F3E3E"/>
                </a:solidFill>
                <a:latin typeface="Calibri" panose="020F0502020204030204"/>
              </a:endParaRPr>
            </a:p>
            <a:p>
              <a:pPr marL="0" marR="0" lvl="1" indent="0" algn="l" defTabSz="488950" rtl="0" eaLnBrk="1" fontAlgn="auto" latinLnBrk="0" hangingPunct="1">
                <a:lnSpc>
                  <a:spcPct val="90000"/>
                </a:lnSpc>
                <a:spcBef>
                  <a:spcPct val="0"/>
                </a:spcBef>
                <a:spcAft>
                  <a:spcPct val="15000"/>
                </a:spcAft>
                <a:buClrTx/>
                <a:buSzTx/>
                <a:buFontTx/>
                <a:buNone/>
                <a:tabLst/>
                <a:defRPr/>
              </a:pPr>
              <a:endParaRPr kumimoji="0" lang="en-GB" sz="1600" b="0" i="0" u="none" strike="noStrike" kern="0" cap="none" spc="0" normalizeH="0" baseline="0" noProof="0" dirty="0">
                <a:ln>
                  <a:noFill/>
                </a:ln>
                <a:solidFill>
                  <a:sysClr val="windowText" lastClr="000000">
                    <a:hueOff val="0"/>
                    <a:satOff val="0"/>
                    <a:lumOff val="0"/>
                    <a:alphaOff val="0"/>
                  </a:sysClr>
                </a:solidFill>
                <a:effectLst/>
                <a:uLnTx/>
                <a:uFillTx/>
                <a:latin typeface="Calibri" panose="020F0502020204030204"/>
                <a:ea typeface="+mn-ea"/>
                <a:cs typeface="+mn-cs"/>
              </a:endParaRPr>
            </a:p>
          </p:txBody>
        </p:sp>
        <p:sp>
          <p:nvSpPr>
            <p:cNvPr id="36" name="Freeform: Shape 14">
              <a:extLst>
                <a:ext uri="{FF2B5EF4-FFF2-40B4-BE49-F238E27FC236}">
                  <a16:creationId xmlns:a16="http://schemas.microsoft.com/office/drawing/2014/main" id="{2C9FA191-9E63-2E63-C661-3E26085DC785}"/>
                </a:ext>
              </a:extLst>
            </p:cNvPr>
            <p:cNvSpPr/>
            <p:nvPr/>
          </p:nvSpPr>
          <p:spPr>
            <a:xfrm>
              <a:off x="2590480" y="1576218"/>
              <a:ext cx="2236738" cy="1240975"/>
            </a:xfrm>
            <a:custGeom>
              <a:avLst/>
              <a:gdLst>
                <a:gd name="connsiteX0" fmla="*/ 0 w 1440838"/>
                <a:gd name="connsiteY0" fmla="*/ 144084 h 2352796"/>
                <a:gd name="connsiteX1" fmla="*/ 144084 w 1440838"/>
                <a:gd name="connsiteY1" fmla="*/ 0 h 2352796"/>
                <a:gd name="connsiteX2" fmla="*/ 1296754 w 1440838"/>
                <a:gd name="connsiteY2" fmla="*/ 0 h 2352796"/>
                <a:gd name="connsiteX3" fmla="*/ 1440838 w 1440838"/>
                <a:gd name="connsiteY3" fmla="*/ 144084 h 2352796"/>
                <a:gd name="connsiteX4" fmla="*/ 1440838 w 1440838"/>
                <a:gd name="connsiteY4" fmla="*/ 2208712 h 2352796"/>
                <a:gd name="connsiteX5" fmla="*/ 1296754 w 1440838"/>
                <a:gd name="connsiteY5" fmla="*/ 2352796 h 2352796"/>
                <a:gd name="connsiteX6" fmla="*/ 144084 w 1440838"/>
                <a:gd name="connsiteY6" fmla="*/ 2352796 h 2352796"/>
                <a:gd name="connsiteX7" fmla="*/ 0 w 1440838"/>
                <a:gd name="connsiteY7" fmla="*/ 2208712 h 2352796"/>
                <a:gd name="connsiteX8" fmla="*/ 0 w 1440838"/>
                <a:gd name="connsiteY8" fmla="*/ 144084 h 2352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838" h="2352796">
                  <a:moveTo>
                    <a:pt x="0" y="144084"/>
                  </a:moveTo>
                  <a:cubicBezTo>
                    <a:pt x="0" y="64509"/>
                    <a:pt x="64509" y="0"/>
                    <a:pt x="144084" y="0"/>
                  </a:cubicBezTo>
                  <a:lnTo>
                    <a:pt x="1296754" y="0"/>
                  </a:lnTo>
                  <a:cubicBezTo>
                    <a:pt x="1376329" y="0"/>
                    <a:pt x="1440838" y="64509"/>
                    <a:pt x="1440838" y="144084"/>
                  </a:cubicBezTo>
                  <a:lnTo>
                    <a:pt x="1440838" y="2208712"/>
                  </a:lnTo>
                  <a:cubicBezTo>
                    <a:pt x="1440838" y="2288287"/>
                    <a:pt x="1376329" y="2352796"/>
                    <a:pt x="1296754" y="2352796"/>
                  </a:cubicBezTo>
                  <a:lnTo>
                    <a:pt x="144084" y="2352796"/>
                  </a:lnTo>
                  <a:cubicBezTo>
                    <a:pt x="64509" y="2352796"/>
                    <a:pt x="0" y="2288287"/>
                    <a:pt x="0" y="2208712"/>
                  </a:cubicBezTo>
                  <a:lnTo>
                    <a:pt x="0" y="144084"/>
                  </a:lnTo>
                  <a:close/>
                </a:path>
              </a:pathLst>
            </a:custGeom>
            <a:solidFill>
              <a:sysClr val="window" lastClr="FFFFFF">
                <a:alpha val="90000"/>
                <a:hueOff val="0"/>
                <a:satOff val="0"/>
                <a:lumOff val="0"/>
                <a:alphaOff val="0"/>
              </a:sysClr>
            </a:solidFill>
            <a:ln w="25400" cap="flat" cmpd="sng" algn="ctr">
              <a:solidFill>
                <a:schemeClr val="bg2"/>
              </a:solidFill>
              <a:prstDash val="solid"/>
            </a:ln>
            <a:effectLst/>
          </p:spPr>
          <p:txBody>
            <a:bodyPr spcFirstLastPara="0" vert="horz" wrap="square" lIns="120433" tIns="120433" rIns="120433" bIns="120433" numCol="1" spcCol="1270" anchor="t" anchorCtr="0">
              <a:noAutofit/>
            </a:bodyPr>
            <a:lstStyle/>
            <a:p>
              <a:pPr marL="0" marR="0" lvl="1" indent="0" algn="l" defTabSz="488950" rtl="0" eaLnBrk="1" fontAlgn="auto" latinLnBrk="0" hangingPunct="1">
                <a:lnSpc>
                  <a:spcPct val="90000"/>
                </a:lnSpc>
                <a:spcBef>
                  <a:spcPct val="0"/>
                </a:spcBef>
                <a:spcAft>
                  <a:spcPct val="15000"/>
                </a:spcAft>
                <a:buClrTx/>
                <a:buSzTx/>
                <a:buFontTx/>
                <a:buNone/>
                <a:tabLst/>
                <a:defRPr/>
              </a:pPr>
              <a:endParaRPr lang="hr-HR" sz="1400" kern="0" dirty="0">
                <a:solidFill>
                  <a:srgbClr val="3F3E3E"/>
                </a:solidFill>
                <a:latin typeface="Calibri" panose="020F0502020204030204"/>
              </a:endParaRPr>
            </a:p>
          </p:txBody>
        </p:sp>
        <p:sp>
          <p:nvSpPr>
            <p:cNvPr id="33" name="Freeform: Shape 11">
              <a:extLst>
                <a:ext uri="{FF2B5EF4-FFF2-40B4-BE49-F238E27FC236}">
                  <a16:creationId xmlns:a16="http://schemas.microsoft.com/office/drawing/2014/main" id="{69C00F37-37C0-1E35-8381-6B323BD831C4}"/>
                </a:ext>
              </a:extLst>
            </p:cNvPr>
            <p:cNvSpPr/>
            <p:nvPr/>
          </p:nvSpPr>
          <p:spPr>
            <a:xfrm>
              <a:off x="-254525" y="1614893"/>
              <a:ext cx="2711088" cy="1240975"/>
            </a:xfrm>
            <a:custGeom>
              <a:avLst/>
              <a:gdLst>
                <a:gd name="connsiteX0" fmla="*/ 0 w 1440838"/>
                <a:gd name="connsiteY0" fmla="*/ 144084 h 2352796"/>
                <a:gd name="connsiteX1" fmla="*/ 144084 w 1440838"/>
                <a:gd name="connsiteY1" fmla="*/ 0 h 2352796"/>
                <a:gd name="connsiteX2" fmla="*/ 1296754 w 1440838"/>
                <a:gd name="connsiteY2" fmla="*/ 0 h 2352796"/>
                <a:gd name="connsiteX3" fmla="*/ 1440838 w 1440838"/>
                <a:gd name="connsiteY3" fmla="*/ 144084 h 2352796"/>
                <a:gd name="connsiteX4" fmla="*/ 1440838 w 1440838"/>
                <a:gd name="connsiteY4" fmla="*/ 2208712 h 2352796"/>
                <a:gd name="connsiteX5" fmla="*/ 1296754 w 1440838"/>
                <a:gd name="connsiteY5" fmla="*/ 2352796 h 2352796"/>
                <a:gd name="connsiteX6" fmla="*/ 144084 w 1440838"/>
                <a:gd name="connsiteY6" fmla="*/ 2352796 h 2352796"/>
                <a:gd name="connsiteX7" fmla="*/ 0 w 1440838"/>
                <a:gd name="connsiteY7" fmla="*/ 2208712 h 2352796"/>
                <a:gd name="connsiteX8" fmla="*/ 0 w 1440838"/>
                <a:gd name="connsiteY8" fmla="*/ 144084 h 2352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838" h="2352796">
                  <a:moveTo>
                    <a:pt x="0" y="144084"/>
                  </a:moveTo>
                  <a:cubicBezTo>
                    <a:pt x="0" y="64509"/>
                    <a:pt x="64509" y="0"/>
                    <a:pt x="144084" y="0"/>
                  </a:cubicBezTo>
                  <a:lnTo>
                    <a:pt x="1296754" y="0"/>
                  </a:lnTo>
                  <a:cubicBezTo>
                    <a:pt x="1376329" y="0"/>
                    <a:pt x="1440838" y="64509"/>
                    <a:pt x="1440838" y="144084"/>
                  </a:cubicBezTo>
                  <a:lnTo>
                    <a:pt x="1440838" y="2208712"/>
                  </a:lnTo>
                  <a:cubicBezTo>
                    <a:pt x="1440838" y="2288287"/>
                    <a:pt x="1376329" y="2352796"/>
                    <a:pt x="1296754" y="2352796"/>
                  </a:cubicBezTo>
                  <a:lnTo>
                    <a:pt x="144084" y="2352796"/>
                  </a:lnTo>
                  <a:cubicBezTo>
                    <a:pt x="64509" y="2352796"/>
                    <a:pt x="0" y="2288287"/>
                    <a:pt x="0" y="2208712"/>
                  </a:cubicBezTo>
                  <a:lnTo>
                    <a:pt x="0" y="144084"/>
                  </a:lnTo>
                  <a:close/>
                </a:path>
              </a:pathLst>
            </a:custGeom>
            <a:solidFill>
              <a:sysClr val="window" lastClr="FFFFFF">
                <a:alpha val="90000"/>
                <a:hueOff val="0"/>
                <a:satOff val="0"/>
                <a:lumOff val="0"/>
                <a:alphaOff val="0"/>
              </a:sysClr>
            </a:solidFill>
            <a:ln w="25400" cap="flat" cmpd="sng" algn="ctr">
              <a:solidFill>
                <a:schemeClr val="bg2"/>
              </a:solidFill>
              <a:prstDash val="solid"/>
            </a:ln>
            <a:effectLst/>
          </p:spPr>
          <p:txBody>
            <a:bodyPr spcFirstLastPara="0" vert="horz" wrap="square" lIns="120433" tIns="120433" rIns="120433" bIns="120433" numCol="1" spcCol="1270" anchor="t" anchorCtr="0">
              <a:noAutofit/>
            </a:bodyPr>
            <a:lstStyle/>
            <a:p>
              <a:pPr marL="0" marR="0" lvl="1" indent="0" algn="l" defTabSz="488950" rtl="0" eaLnBrk="1" fontAlgn="auto" latinLnBrk="0" hangingPunct="1">
                <a:lnSpc>
                  <a:spcPct val="90000"/>
                </a:lnSpc>
                <a:spcBef>
                  <a:spcPct val="0"/>
                </a:spcBef>
                <a:spcAft>
                  <a:spcPct val="15000"/>
                </a:spcAft>
                <a:buClrTx/>
                <a:buSzTx/>
                <a:buFontTx/>
                <a:buNone/>
                <a:tabLst/>
                <a:defRPr/>
              </a:pPr>
              <a:endParaRPr kumimoji="0" lang="hr-HR" sz="1600" b="1" i="0" u="none" strike="noStrike" kern="0" cap="none" spc="0" normalizeH="0" baseline="0" noProof="0" dirty="0">
                <a:ln>
                  <a:noFill/>
                </a:ln>
                <a:solidFill>
                  <a:srgbClr val="FF0000"/>
                </a:solidFill>
                <a:effectLst/>
                <a:uLnTx/>
                <a:uFillTx/>
                <a:latin typeface="Calibri" panose="020F0502020204030204"/>
                <a:ea typeface="+mn-ea"/>
                <a:cs typeface="+mn-cs"/>
              </a:endParaRPr>
            </a:p>
            <a:p>
              <a:pPr marL="0" marR="0" lvl="1" indent="0" algn="l" defTabSz="488950" rtl="0" eaLnBrk="1" fontAlgn="auto" latinLnBrk="0" hangingPunct="1">
                <a:lnSpc>
                  <a:spcPct val="90000"/>
                </a:lnSpc>
                <a:spcBef>
                  <a:spcPct val="0"/>
                </a:spcBef>
                <a:spcAft>
                  <a:spcPct val="15000"/>
                </a:spcAft>
                <a:buClrTx/>
                <a:buSzTx/>
                <a:buFontTx/>
                <a:buNone/>
                <a:tabLst/>
                <a:defRPr/>
              </a:pPr>
              <a:endParaRPr lang="hr-HR" sz="1600" b="1" kern="0" dirty="0">
                <a:solidFill>
                  <a:srgbClr val="FF0000"/>
                </a:solidFill>
                <a:latin typeface="Calibri" panose="020F0502020204030204"/>
              </a:endParaRPr>
            </a:p>
            <a:p>
              <a:pPr marL="0" marR="0" lvl="1" indent="0" algn="l" defTabSz="488950" rtl="0" eaLnBrk="1" fontAlgn="auto" latinLnBrk="0" hangingPunct="1">
                <a:lnSpc>
                  <a:spcPct val="90000"/>
                </a:lnSpc>
                <a:spcBef>
                  <a:spcPct val="0"/>
                </a:spcBef>
                <a:spcAft>
                  <a:spcPct val="15000"/>
                </a:spcAft>
                <a:buClrTx/>
                <a:buSzTx/>
                <a:buFontTx/>
                <a:buNone/>
                <a:tabLst/>
                <a:defRPr/>
              </a:pPr>
              <a:r>
                <a:rPr lang="en-GB" sz="1300" b="1" kern="0" dirty="0" err="1">
                  <a:solidFill>
                    <a:srgbClr val="3F3E3E"/>
                  </a:solidFill>
                  <a:latin typeface="Calibri" panose="020F0502020204030204"/>
                </a:rPr>
                <a:t>nakon</a:t>
              </a:r>
              <a:r>
                <a:rPr lang="en-GB" sz="1300" b="1" kern="0" dirty="0">
                  <a:solidFill>
                    <a:srgbClr val="3F3E3E"/>
                  </a:solidFill>
                  <a:latin typeface="Calibri" panose="020F0502020204030204"/>
                </a:rPr>
                <a:t> </a:t>
              </a:r>
              <a:r>
                <a:rPr lang="hr-HR" sz="1300" b="1" kern="0" dirty="0">
                  <a:solidFill>
                    <a:srgbClr val="3F3E3E"/>
                  </a:solidFill>
                  <a:latin typeface="Calibri" panose="020F0502020204030204"/>
                </a:rPr>
                <a:t>podnošenja svih partnerskih izvješća NC-u,</a:t>
              </a:r>
              <a:r>
                <a:rPr lang="hr-HR" sz="1300" kern="0" dirty="0">
                  <a:solidFill>
                    <a:srgbClr val="3F3E3E"/>
                  </a:solidFill>
                  <a:latin typeface="Calibri" panose="020F0502020204030204"/>
                </a:rPr>
                <a:t> a najkasnije 1 mj. od završetka razdoblja (za </a:t>
              </a:r>
              <a:r>
                <a:rPr lang="hr-HR" sz="1300" b="1" kern="0" dirty="0">
                  <a:solidFill>
                    <a:srgbClr val="3F3E3E"/>
                  </a:solidFill>
                  <a:latin typeface="Calibri" panose="020F0502020204030204"/>
                </a:rPr>
                <a:t>finalni izvještaj </a:t>
              </a:r>
              <a:r>
                <a:rPr lang="hr-HR" sz="1300" kern="0" dirty="0">
                  <a:solidFill>
                    <a:srgbClr val="3F3E3E"/>
                  </a:solidFill>
                  <a:latin typeface="Calibri" panose="020F0502020204030204"/>
                </a:rPr>
                <a:t>najkasnije 45 kalendarskih dana) </a:t>
              </a:r>
              <a:endParaRPr lang="pl-PL" sz="1300" kern="0" dirty="0">
                <a:solidFill>
                  <a:srgbClr val="3F3E3E"/>
                </a:solidFill>
                <a:latin typeface="Calibri" panose="020F0502020204030204"/>
              </a:endParaRPr>
            </a:p>
          </p:txBody>
        </p:sp>
        <p:sp>
          <p:nvSpPr>
            <p:cNvPr id="32" name="Freeform: Shape 10">
              <a:extLst>
                <a:ext uri="{FF2B5EF4-FFF2-40B4-BE49-F238E27FC236}">
                  <a16:creationId xmlns:a16="http://schemas.microsoft.com/office/drawing/2014/main" id="{2195F5EE-8732-959C-C303-D28316609AF8}"/>
                </a:ext>
              </a:extLst>
            </p:cNvPr>
            <p:cNvSpPr/>
            <p:nvPr/>
          </p:nvSpPr>
          <p:spPr>
            <a:xfrm>
              <a:off x="-310087" y="1468749"/>
              <a:ext cx="2743602" cy="213306"/>
            </a:xfrm>
            <a:custGeom>
              <a:avLst/>
              <a:gdLst>
                <a:gd name="connsiteX0" fmla="*/ 0 w 1440838"/>
                <a:gd name="connsiteY0" fmla="*/ 65769 h 657685"/>
                <a:gd name="connsiteX1" fmla="*/ 65769 w 1440838"/>
                <a:gd name="connsiteY1" fmla="*/ 0 h 657685"/>
                <a:gd name="connsiteX2" fmla="*/ 1375070 w 1440838"/>
                <a:gd name="connsiteY2" fmla="*/ 0 h 657685"/>
                <a:gd name="connsiteX3" fmla="*/ 1440839 w 1440838"/>
                <a:gd name="connsiteY3" fmla="*/ 65769 h 657685"/>
                <a:gd name="connsiteX4" fmla="*/ 1440838 w 1440838"/>
                <a:gd name="connsiteY4" fmla="*/ 591917 h 657685"/>
                <a:gd name="connsiteX5" fmla="*/ 1375069 w 1440838"/>
                <a:gd name="connsiteY5" fmla="*/ 657686 h 657685"/>
                <a:gd name="connsiteX6" fmla="*/ 65769 w 1440838"/>
                <a:gd name="connsiteY6" fmla="*/ 657685 h 657685"/>
                <a:gd name="connsiteX7" fmla="*/ 0 w 1440838"/>
                <a:gd name="connsiteY7" fmla="*/ 591916 h 657685"/>
                <a:gd name="connsiteX8" fmla="*/ 0 w 1440838"/>
                <a:gd name="connsiteY8" fmla="*/ 65769 h 65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838" h="657685">
                  <a:moveTo>
                    <a:pt x="0" y="65769"/>
                  </a:moveTo>
                  <a:cubicBezTo>
                    <a:pt x="0" y="29446"/>
                    <a:pt x="29446" y="0"/>
                    <a:pt x="65769" y="0"/>
                  </a:cubicBezTo>
                  <a:lnTo>
                    <a:pt x="1375070" y="0"/>
                  </a:lnTo>
                  <a:cubicBezTo>
                    <a:pt x="1411393" y="0"/>
                    <a:pt x="1440839" y="29446"/>
                    <a:pt x="1440839" y="65769"/>
                  </a:cubicBezTo>
                  <a:cubicBezTo>
                    <a:pt x="1440839" y="241152"/>
                    <a:pt x="1440838" y="416534"/>
                    <a:pt x="1440838" y="591917"/>
                  </a:cubicBezTo>
                  <a:cubicBezTo>
                    <a:pt x="1440838" y="628240"/>
                    <a:pt x="1411392" y="657686"/>
                    <a:pt x="1375069" y="657686"/>
                  </a:cubicBezTo>
                  <a:lnTo>
                    <a:pt x="65769" y="657685"/>
                  </a:lnTo>
                  <a:cubicBezTo>
                    <a:pt x="29446" y="657685"/>
                    <a:pt x="0" y="628239"/>
                    <a:pt x="0" y="591916"/>
                  </a:cubicBezTo>
                  <a:lnTo>
                    <a:pt x="0" y="65769"/>
                  </a:lnTo>
                  <a:close/>
                </a:path>
              </a:pathLst>
            </a:custGeom>
            <a:solidFill>
              <a:srgbClr val="003399"/>
            </a:solidFill>
            <a:ln w="25400" cap="flat" cmpd="sng" algn="ctr">
              <a:solidFill>
                <a:sysClr val="window" lastClr="FFFFFF">
                  <a:hueOff val="0"/>
                  <a:satOff val="0"/>
                  <a:lumOff val="0"/>
                  <a:alphaOff val="0"/>
                </a:sysClr>
              </a:solidFill>
              <a:prstDash val="solid"/>
            </a:ln>
            <a:effectLst/>
          </p:spPr>
          <p:txBody>
            <a:bodyPr spcFirstLastPara="0" vert="horz" wrap="square" lIns="91074" tIns="91074" rIns="91074" bIns="273980" numCol="1" spcCol="1270" anchor="t" anchorCtr="0">
              <a:noAutofit/>
            </a:bodyPr>
            <a:lstStyle/>
            <a:p>
              <a:pPr marL="0" marR="0" lvl="0" indent="0" defTabSz="488950" rtl="0" eaLnBrk="1" fontAlgn="auto" latinLnBrk="0" hangingPunct="1">
                <a:lnSpc>
                  <a:spcPct val="90000"/>
                </a:lnSpc>
                <a:spcBef>
                  <a:spcPct val="0"/>
                </a:spcBef>
                <a:spcAft>
                  <a:spcPct val="35000"/>
                </a:spcAft>
                <a:buClrTx/>
                <a:buSzTx/>
                <a:buFontTx/>
                <a:buNone/>
                <a:tabLst/>
                <a:defRPr/>
              </a:pPr>
              <a:r>
                <a:rPr kumimoji="0" lang="hr-HR" sz="1700" b="1" i="0" u="none" strike="noStrike" kern="0" cap="none" spc="0" normalizeH="0" baseline="0" noProof="0" dirty="0">
                  <a:ln>
                    <a:noFill/>
                  </a:ln>
                  <a:solidFill>
                    <a:schemeClr val="bg1"/>
                  </a:solidFill>
                  <a:effectLst/>
                  <a:uLnTx/>
                  <a:uFillTx/>
                  <a:latin typeface="Calibri" panose="020F0502020204030204"/>
                  <a:ea typeface="+mn-ea"/>
                  <a:cs typeface="+mn-cs"/>
                </a:rPr>
                <a:t>Projektno izvješće                    (LP)</a:t>
              </a:r>
              <a:endParaRPr kumimoji="0" lang="en-GB" sz="1700" b="1" i="0" u="none" strike="noStrike" kern="0" cap="none" spc="0" normalizeH="0" baseline="0" noProof="0" dirty="0">
                <a:ln>
                  <a:noFill/>
                </a:ln>
                <a:solidFill>
                  <a:schemeClr val="bg1"/>
                </a:solidFill>
                <a:effectLst/>
                <a:uLnTx/>
                <a:uFillTx/>
                <a:latin typeface="Calibri" panose="020F0502020204030204"/>
                <a:ea typeface="+mn-ea"/>
                <a:cs typeface="+mn-cs"/>
              </a:endParaRPr>
            </a:p>
          </p:txBody>
        </p:sp>
        <p:sp>
          <p:nvSpPr>
            <p:cNvPr id="35" name="Freeform: Shape 13">
              <a:extLst>
                <a:ext uri="{FF2B5EF4-FFF2-40B4-BE49-F238E27FC236}">
                  <a16:creationId xmlns:a16="http://schemas.microsoft.com/office/drawing/2014/main" id="{D1A3BA01-6FF5-7C59-9AF1-59B50B6B9C7A}"/>
                </a:ext>
              </a:extLst>
            </p:cNvPr>
            <p:cNvSpPr/>
            <p:nvPr/>
          </p:nvSpPr>
          <p:spPr>
            <a:xfrm>
              <a:off x="2609077" y="1464926"/>
              <a:ext cx="2253267" cy="223779"/>
            </a:xfrm>
            <a:custGeom>
              <a:avLst/>
              <a:gdLst>
                <a:gd name="connsiteX0" fmla="*/ 0 w 1440838"/>
                <a:gd name="connsiteY0" fmla="*/ 65769 h 657685"/>
                <a:gd name="connsiteX1" fmla="*/ 65769 w 1440838"/>
                <a:gd name="connsiteY1" fmla="*/ 0 h 657685"/>
                <a:gd name="connsiteX2" fmla="*/ 1375070 w 1440838"/>
                <a:gd name="connsiteY2" fmla="*/ 0 h 657685"/>
                <a:gd name="connsiteX3" fmla="*/ 1440839 w 1440838"/>
                <a:gd name="connsiteY3" fmla="*/ 65769 h 657685"/>
                <a:gd name="connsiteX4" fmla="*/ 1440838 w 1440838"/>
                <a:gd name="connsiteY4" fmla="*/ 591917 h 657685"/>
                <a:gd name="connsiteX5" fmla="*/ 1375069 w 1440838"/>
                <a:gd name="connsiteY5" fmla="*/ 657686 h 657685"/>
                <a:gd name="connsiteX6" fmla="*/ 65769 w 1440838"/>
                <a:gd name="connsiteY6" fmla="*/ 657685 h 657685"/>
                <a:gd name="connsiteX7" fmla="*/ 0 w 1440838"/>
                <a:gd name="connsiteY7" fmla="*/ 591916 h 657685"/>
                <a:gd name="connsiteX8" fmla="*/ 0 w 1440838"/>
                <a:gd name="connsiteY8" fmla="*/ 65769 h 65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838" h="657685">
                  <a:moveTo>
                    <a:pt x="0" y="65769"/>
                  </a:moveTo>
                  <a:cubicBezTo>
                    <a:pt x="0" y="29446"/>
                    <a:pt x="29446" y="0"/>
                    <a:pt x="65769" y="0"/>
                  </a:cubicBezTo>
                  <a:lnTo>
                    <a:pt x="1375070" y="0"/>
                  </a:lnTo>
                  <a:cubicBezTo>
                    <a:pt x="1411393" y="0"/>
                    <a:pt x="1440839" y="29446"/>
                    <a:pt x="1440839" y="65769"/>
                  </a:cubicBezTo>
                  <a:cubicBezTo>
                    <a:pt x="1440839" y="241152"/>
                    <a:pt x="1440838" y="416534"/>
                    <a:pt x="1440838" y="591917"/>
                  </a:cubicBezTo>
                  <a:cubicBezTo>
                    <a:pt x="1440838" y="628240"/>
                    <a:pt x="1411392" y="657686"/>
                    <a:pt x="1375069" y="657686"/>
                  </a:cubicBezTo>
                  <a:lnTo>
                    <a:pt x="65769" y="657685"/>
                  </a:lnTo>
                  <a:cubicBezTo>
                    <a:pt x="29446" y="657685"/>
                    <a:pt x="0" y="628239"/>
                    <a:pt x="0" y="591916"/>
                  </a:cubicBezTo>
                  <a:lnTo>
                    <a:pt x="0" y="65769"/>
                  </a:lnTo>
                  <a:close/>
                </a:path>
              </a:pathLst>
            </a:custGeom>
            <a:solidFill>
              <a:srgbClr val="003399"/>
            </a:solidFill>
            <a:ln w="25400" cap="flat" cmpd="sng" algn="ctr">
              <a:solidFill>
                <a:sysClr val="window" lastClr="FFFFFF">
                  <a:hueOff val="0"/>
                  <a:satOff val="0"/>
                  <a:lumOff val="0"/>
                  <a:alphaOff val="0"/>
                </a:sysClr>
              </a:solidFill>
              <a:prstDash val="solid"/>
            </a:ln>
            <a:effectLst/>
          </p:spPr>
          <p:txBody>
            <a:bodyPr spcFirstLastPara="0" vert="horz" wrap="square" lIns="91074" tIns="91074" rIns="91074" bIns="273980" numCol="1" spcCol="1270" anchor="t" anchorCtr="0">
              <a:noAutofit/>
            </a:bodyPr>
            <a:lstStyle/>
            <a:p>
              <a:pPr marL="0" marR="0" lvl="0" indent="0" defTabSz="488950" rtl="0" eaLnBrk="1" fontAlgn="auto" latinLnBrk="0" hangingPunct="1">
                <a:lnSpc>
                  <a:spcPct val="90000"/>
                </a:lnSpc>
                <a:spcBef>
                  <a:spcPct val="0"/>
                </a:spcBef>
                <a:spcAft>
                  <a:spcPct val="35000"/>
                </a:spcAft>
                <a:buClrTx/>
                <a:buSzTx/>
                <a:buFontTx/>
                <a:buNone/>
                <a:tabLst/>
                <a:defRPr/>
              </a:pPr>
              <a:r>
                <a:rPr kumimoji="0" lang="hr-HR" sz="1700" b="1" i="0" u="none" strike="noStrike" kern="0" cap="none" spc="0" normalizeH="0" baseline="0" noProof="0" dirty="0">
                  <a:ln>
                    <a:noFill/>
                  </a:ln>
                  <a:solidFill>
                    <a:schemeClr val="bg1"/>
                  </a:solidFill>
                  <a:effectLst/>
                  <a:uLnTx/>
                  <a:uFillTx/>
                  <a:latin typeface="Calibri" panose="020F0502020204030204"/>
                  <a:ea typeface="+mn-ea"/>
                  <a:cs typeface="+mn-cs"/>
                </a:rPr>
                <a:t>JS/MA</a:t>
              </a:r>
              <a:endParaRPr kumimoji="0" lang="en-GB" sz="1700" b="1" i="0" u="none" strike="noStrike" kern="0" cap="none" spc="0" normalizeH="0" baseline="0" noProof="0" dirty="0">
                <a:ln>
                  <a:noFill/>
                </a:ln>
                <a:solidFill>
                  <a:schemeClr val="bg1"/>
                </a:solidFill>
                <a:effectLst/>
                <a:uLnTx/>
                <a:uFillTx/>
                <a:latin typeface="Calibri" panose="020F0502020204030204"/>
                <a:ea typeface="+mn-ea"/>
                <a:cs typeface="+mn-cs"/>
              </a:endParaRPr>
            </a:p>
          </p:txBody>
        </p:sp>
        <p:sp>
          <p:nvSpPr>
            <p:cNvPr id="38" name="Freeform: Shape 16">
              <a:extLst>
                <a:ext uri="{FF2B5EF4-FFF2-40B4-BE49-F238E27FC236}">
                  <a16:creationId xmlns:a16="http://schemas.microsoft.com/office/drawing/2014/main" id="{EA394992-F3D5-A2B5-FFDD-57853D2BDA01}"/>
                </a:ext>
              </a:extLst>
            </p:cNvPr>
            <p:cNvSpPr/>
            <p:nvPr/>
          </p:nvSpPr>
          <p:spPr>
            <a:xfrm>
              <a:off x="5014858" y="1464925"/>
              <a:ext cx="2253267" cy="223779"/>
            </a:xfrm>
            <a:custGeom>
              <a:avLst/>
              <a:gdLst>
                <a:gd name="connsiteX0" fmla="*/ 0 w 1440838"/>
                <a:gd name="connsiteY0" fmla="*/ 65769 h 657685"/>
                <a:gd name="connsiteX1" fmla="*/ 65769 w 1440838"/>
                <a:gd name="connsiteY1" fmla="*/ 0 h 657685"/>
                <a:gd name="connsiteX2" fmla="*/ 1375070 w 1440838"/>
                <a:gd name="connsiteY2" fmla="*/ 0 h 657685"/>
                <a:gd name="connsiteX3" fmla="*/ 1440839 w 1440838"/>
                <a:gd name="connsiteY3" fmla="*/ 65769 h 657685"/>
                <a:gd name="connsiteX4" fmla="*/ 1440838 w 1440838"/>
                <a:gd name="connsiteY4" fmla="*/ 591917 h 657685"/>
                <a:gd name="connsiteX5" fmla="*/ 1375069 w 1440838"/>
                <a:gd name="connsiteY5" fmla="*/ 657686 h 657685"/>
                <a:gd name="connsiteX6" fmla="*/ 65769 w 1440838"/>
                <a:gd name="connsiteY6" fmla="*/ 657685 h 657685"/>
                <a:gd name="connsiteX7" fmla="*/ 0 w 1440838"/>
                <a:gd name="connsiteY7" fmla="*/ 591916 h 657685"/>
                <a:gd name="connsiteX8" fmla="*/ 0 w 1440838"/>
                <a:gd name="connsiteY8" fmla="*/ 65769 h 65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838" h="657685">
                  <a:moveTo>
                    <a:pt x="0" y="65769"/>
                  </a:moveTo>
                  <a:cubicBezTo>
                    <a:pt x="0" y="29446"/>
                    <a:pt x="29446" y="0"/>
                    <a:pt x="65769" y="0"/>
                  </a:cubicBezTo>
                  <a:lnTo>
                    <a:pt x="1375070" y="0"/>
                  </a:lnTo>
                  <a:cubicBezTo>
                    <a:pt x="1411393" y="0"/>
                    <a:pt x="1440839" y="29446"/>
                    <a:pt x="1440839" y="65769"/>
                  </a:cubicBezTo>
                  <a:cubicBezTo>
                    <a:pt x="1440839" y="241152"/>
                    <a:pt x="1440838" y="416534"/>
                    <a:pt x="1440838" y="591917"/>
                  </a:cubicBezTo>
                  <a:cubicBezTo>
                    <a:pt x="1440838" y="628240"/>
                    <a:pt x="1411392" y="657686"/>
                    <a:pt x="1375069" y="657686"/>
                  </a:cubicBezTo>
                  <a:lnTo>
                    <a:pt x="65769" y="657685"/>
                  </a:lnTo>
                  <a:cubicBezTo>
                    <a:pt x="29446" y="657685"/>
                    <a:pt x="0" y="628239"/>
                    <a:pt x="0" y="591916"/>
                  </a:cubicBezTo>
                  <a:lnTo>
                    <a:pt x="0" y="65769"/>
                  </a:lnTo>
                  <a:close/>
                </a:path>
              </a:pathLst>
            </a:custGeom>
            <a:solidFill>
              <a:srgbClr val="3399FF"/>
            </a:solidFill>
            <a:ln w="25400" cap="flat" cmpd="sng" algn="ctr">
              <a:solidFill>
                <a:sysClr val="window" lastClr="FFFFFF">
                  <a:hueOff val="0"/>
                  <a:satOff val="0"/>
                  <a:lumOff val="0"/>
                  <a:alphaOff val="0"/>
                </a:sysClr>
              </a:solidFill>
              <a:prstDash val="solid"/>
            </a:ln>
            <a:effectLst/>
          </p:spPr>
          <p:txBody>
            <a:bodyPr spcFirstLastPara="0" vert="horz" wrap="square" lIns="91074" tIns="91074" rIns="91074" bIns="273980" numCol="1" spcCol="1270" anchor="t" anchorCtr="0">
              <a:noAutofit/>
            </a:bodyPr>
            <a:lstStyle/>
            <a:p>
              <a:pPr marL="0" marR="0" lvl="0" indent="0" defTabSz="488950" rtl="0" eaLnBrk="1" fontAlgn="auto" latinLnBrk="0" hangingPunct="1">
                <a:lnSpc>
                  <a:spcPct val="90000"/>
                </a:lnSpc>
                <a:spcBef>
                  <a:spcPct val="0"/>
                </a:spcBef>
                <a:spcAft>
                  <a:spcPct val="35000"/>
                </a:spcAft>
                <a:buClrTx/>
                <a:buSzTx/>
                <a:buFontTx/>
                <a:buNone/>
                <a:tabLst/>
                <a:defRPr/>
              </a:pPr>
              <a:r>
                <a:rPr kumimoji="0" lang="hr-HR" sz="1700" b="1" i="0" u="none" strike="noStrike" kern="0" cap="none" spc="0" normalizeH="0" baseline="0" noProof="0" dirty="0">
                  <a:ln>
                    <a:noFill/>
                  </a:ln>
                  <a:solidFill>
                    <a:schemeClr val="bg1"/>
                  </a:solidFill>
                  <a:effectLst/>
                  <a:uLnTx/>
                  <a:uFillTx/>
                  <a:latin typeface="Calibri" panose="020F0502020204030204"/>
                  <a:ea typeface="+mn-ea"/>
                  <a:cs typeface="+mn-cs"/>
                </a:rPr>
                <a:t>AB                      </a:t>
              </a:r>
              <a:r>
                <a:rPr kumimoji="0" lang="hr-HR" sz="1100" b="1" i="0" u="none" strike="noStrike" kern="0" cap="none" spc="0" normalizeH="0" baseline="0" noProof="0" dirty="0">
                  <a:ln>
                    <a:noFill/>
                  </a:ln>
                  <a:solidFill>
                    <a:schemeClr val="bg1"/>
                  </a:solidFill>
                  <a:effectLst/>
                  <a:uLnTx/>
                  <a:uFillTx/>
                  <a:latin typeface="Calibri" panose="020F0502020204030204"/>
                  <a:ea typeface="+mn-ea"/>
                  <a:cs typeface="+mn-cs"/>
                </a:rPr>
                <a:t>(</a:t>
              </a:r>
              <a:r>
                <a:rPr kumimoji="0" lang="hr-HR" sz="1100" b="1" i="0" u="none" strike="noStrike" kern="0" cap="none" spc="0" normalizeH="0" baseline="0" noProof="0" dirty="0" err="1">
                  <a:ln>
                    <a:noFill/>
                  </a:ln>
                  <a:solidFill>
                    <a:schemeClr val="bg1"/>
                  </a:solidFill>
                  <a:effectLst/>
                  <a:uLnTx/>
                  <a:uFillTx/>
                  <a:latin typeface="Calibri" panose="020F0502020204030204"/>
                  <a:ea typeface="+mn-ea"/>
                  <a:cs typeface="+mn-cs"/>
                </a:rPr>
                <a:t>Accounting</a:t>
              </a:r>
              <a:r>
                <a:rPr kumimoji="0" lang="hr-HR" sz="1100" b="1" i="0" u="none" strike="noStrike" kern="0" cap="none" spc="0" normalizeH="0" baseline="0" noProof="0" dirty="0">
                  <a:ln>
                    <a:noFill/>
                  </a:ln>
                  <a:solidFill>
                    <a:schemeClr val="bg1"/>
                  </a:solidFill>
                  <a:effectLst/>
                  <a:uLnTx/>
                  <a:uFillTx/>
                  <a:latin typeface="Calibri" panose="020F0502020204030204"/>
                  <a:ea typeface="+mn-ea"/>
                  <a:cs typeface="+mn-cs"/>
                </a:rPr>
                <a:t> </a:t>
              </a:r>
              <a:r>
                <a:rPr kumimoji="0" lang="hr-HR" sz="1100" b="1" i="0" u="none" strike="noStrike" kern="0" cap="none" spc="0" normalizeH="0" baseline="0" noProof="0" dirty="0" err="1">
                  <a:ln>
                    <a:noFill/>
                  </a:ln>
                  <a:solidFill>
                    <a:schemeClr val="bg1"/>
                  </a:solidFill>
                  <a:effectLst/>
                  <a:uLnTx/>
                  <a:uFillTx/>
                  <a:latin typeface="Calibri" panose="020F0502020204030204"/>
                  <a:ea typeface="+mn-ea"/>
                  <a:cs typeface="+mn-cs"/>
                </a:rPr>
                <a:t>Body</a:t>
              </a:r>
              <a:r>
                <a:rPr kumimoji="0" lang="hr-HR" sz="1100" b="1" i="0" u="none" strike="noStrike" kern="0" cap="none" spc="0" normalizeH="0" baseline="0" noProof="0" dirty="0">
                  <a:ln>
                    <a:noFill/>
                  </a:ln>
                  <a:solidFill>
                    <a:schemeClr val="bg1"/>
                  </a:solidFill>
                  <a:effectLst/>
                  <a:uLnTx/>
                  <a:uFillTx/>
                  <a:latin typeface="Calibri" panose="020F0502020204030204"/>
                  <a:ea typeface="+mn-ea"/>
                  <a:cs typeface="+mn-cs"/>
                </a:rPr>
                <a:t>)</a:t>
              </a:r>
            </a:p>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hr-HR" sz="1400" b="1" i="0" u="none" strike="noStrike" kern="0" cap="none" spc="0" normalizeH="0" baseline="0" noProof="0" dirty="0">
                <a:ln>
                  <a:noFill/>
                </a:ln>
                <a:solidFill>
                  <a:schemeClr val="bg1"/>
                </a:solidFill>
                <a:effectLst/>
                <a:uLnTx/>
                <a:uFillTx/>
                <a:latin typeface="Calibri" panose="020F0502020204030204"/>
                <a:ea typeface="+mn-ea"/>
                <a:cs typeface="+mn-cs"/>
              </a:endParaRPr>
            </a:p>
          </p:txBody>
        </p:sp>
      </p:grpSp>
      <p:sp>
        <p:nvSpPr>
          <p:cNvPr id="55" name="Inhaltsplatzhalter 12">
            <a:extLst>
              <a:ext uri="{FF2B5EF4-FFF2-40B4-BE49-F238E27FC236}">
                <a16:creationId xmlns:a16="http://schemas.microsoft.com/office/drawing/2014/main" id="{D8F69FF5-4B0F-9E1E-2E49-1BB2F1B2E58E}"/>
              </a:ext>
            </a:extLst>
          </p:cNvPr>
          <p:cNvSpPr txBox="1">
            <a:spLocks/>
          </p:cNvSpPr>
          <p:nvPr/>
        </p:nvSpPr>
        <p:spPr>
          <a:xfrm>
            <a:off x="3160143" y="3382384"/>
            <a:ext cx="8784799" cy="307777"/>
          </a:xfrm>
          <a:prstGeom prst="rect">
            <a:avLst/>
          </a:prstGeom>
          <a:solidFill>
            <a:schemeClr val="accent5">
              <a:lumMod val="40000"/>
              <a:lumOff val="60000"/>
            </a:schemeClr>
          </a:solidFill>
        </p:spPr>
        <p:txBody>
          <a:bodyPr vert="horz" wrap="square" lIns="91440" tIns="45720" rIns="91440" bIns="45720" rtlCol="0">
            <a:spAutoFit/>
          </a:bodyPr>
          <a:lstStyle>
            <a:lvl1pPr marL="342900" indent="-342900" algn="l" defTabSz="914400" rtl="0" eaLnBrk="1" latinLnBrk="0" hangingPunct="1">
              <a:spcBef>
                <a:spcPct val="20000"/>
              </a:spcBef>
              <a:buFont typeface="Arial"/>
              <a:buChar char="•"/>
              <a:defRPr sz="2000" kern="1200">
                <a:solidFill>
                  <a:schemeClr val="tx1"/>
                </a:solidFill>
                <a:latin typeface="Trebuchet MS" panose="020B0603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a:buChar char="•"/>
              <a:defRPr sz="1800" kern="1200">
                <a:solidFill>
                  <a:schemeClr val="tx1"/>
                </a:solidFill>
                <a:latin typeface="Trebuchet MS" panose="020B0603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a:buChar char="•"/>
              <a:defRPr sz="1600" kern="1200">
                <a:solidFill>
                  <a:schemeClr val="tx1"/>
                </a:solidFill>
                <a:latin typeface="Trebuchet MS" panose="020B0603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rgbClr val="96969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rgbClr val="96969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None/>
              <a:tabLst/>
              <a:defRPr/>
            </a:pPr>
            <a:r>
              <a:rPr kumimoji="0" lang="hr-HR" sz="1400" b="1" i="0" u="none" strike="noStrike" kern="1200" cap="none" spc="0" normalizeH="0" baseline="0" noProof="0" dirty="0">
                <a:ln>
                  <a:noFill/>
                </a:ln>
                <a:solidFill>
                  <a:srgbClr val="002060"/>
                </a:solidFill>
                <a:effectLst/>
                <a:uLnTx/>
                <a:uFillTx/>
                <a:latin typeface="Trebuchet MS" panose="020B0603020202020204" pitchFamily="34" charset="0"/>
                <a:ea typeface="+mn-ea"/>
                <a:cs typeface="Arial" panose="020B0604020202020204" pitchFamily="34" charset="0"/>
              </a:rPr>
              <a:t>PARALELNO PREGLEDAVANJE IZVJEŠTAJA</a:t>
            </a:r>
            <a:endParaRPr kumimoji="0" lang="it-IT" sz="1400" b="1" i="0" u="none" strike="noStrike" kern="1200" cap="none" spc="0" normalizeH="0" baseline="0" noProof="0" dirty="0">
              <a:ln>
                <a:noFill/>
              </a:ln>
              <a:solidFill>
                <a:srgbClr val="002060"/>
              </a:solidFill>
              <a:effectLst/>
              <a:uLnTx/>
              <a:uFillTx/>
              <a:latin typeface="Trebuchet MS" panose="020B0603020202020204" pitchFamily="34" charset="0"/>
              <a:ea typeface="+mn-ea"/>
              <a:cs typeface="Arial" panose="020B0604020202020204" pitchFamily="34" charset="0"/>
            </a:endParaRPr>
          </a:p>
        </p:txBody>
      </p:sp>
      <p:grpSp>
        <p:nvGrpSpPr>
          <p:cNvPr id="56" name="Grupa 55">
            <a:extLst>
              <a:ext uri="{FF2B5EF4-FFF2-40B4-BE49-F238E27FC236}">
                <a16:creationId xmlns:a16="http://schemas.microsoft.com/office/drawing/2014/main" id="{71D36801-C6AE-1456-9342-6F175A10D32F}"/>
              </a:ext>
            </a:extLst>
          </p:cNvPr>
          <p:cNvGrpSpPr/>
          <p:nvPr/>
        </p:nvGrpSpPr>
        <p:grpSpPr>
          <a:xfrm>
            <a:off x="216858" y="1808900"/>
            <a:ext cx="2430146" cy="1024809"/>
            <a:chOff x="5700246" y="1333753"/>
            <a:chExt cx="1947749" cy="1374191"/>
          </a:xfrm>
        </p:grpSpPr>
        <p:sp>
          <p:nvSpPr>
            <p:cNvPr id="57" name="Pravokutnik: zaobljeni kutovi 56">
              <a:extLst>
                <a:ext uri="{FF2B5EF4-FFF2-40B4-BE49-F238E27FC236}">
                  <a16:creationId xmlns:a16="http://schemas.microsoft.com/office/drawing/2014/main" id="{27743DF6-CD51-6A72-FA0C-4B5D7074B20C}"/>
                </a:ext>
              </a:extLst>
            </p:cNvPr>
            <p:cNvSpPr/>
            <p:nvPr/>
          </p:nvSpPr>
          <p:spPr>
            <a:xfrm>
              <a:off x="5700246" y="1333753"/>
              <a:ext cx="1875908" cy="1374191"/>
            </a:xfrm>
            <a:prstGeom prst="roundRect">
              <a:avLst>
                <a:gd name="adj" fmla="val 10000"/>
              </a:avLst>
            </a:prstGeom>
            <a:solidFill>
              <a:srgbClr val="2D2DFF"/>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Pravokutnik: zaobljeni kutovi 4">
              <a:extLst>
                <a:ext uri="{FF2B5EF4-FFF2-40B4-BE49-F238E27FC236}">
                  <a16:creationId xmlns:a16="http://schemas.microsoft.com/office/drawing/2014/main" id="{76B3EF3C-A395-286D-448A-0A48A60E849E}"/>
                </a:ext>
              </a:extLst>
            </p:cNvPr>
            <p:cNvSpPr txBox="1"/>
            <p:nvPr/>
          </p:nvSpPr>
          <p:spPr>
            <a:xfrm>
              <a:off x="5802510" y="1450781"/>
              <a:ext cx="1845485" cy="10117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0" lang="hr-HR" sz="1800" b="1" i="0" u="none" strike="noStrike" kern="1200" cap="none" spc="0" normalizeH="0" baseline="0" noProof="0" dirty="0">
                  <a:ln>
                    <a:noFill/>
                  </a:ln>
                  <a:solidFill>
                    <a:prstClr val="white"/>
                  </a:solidFill>
                  <a:effectLst/>
                  <a:uLnTx/>
                  <a:uFillTx/>
                  <a:latin typeface="Calibri" panose="020F0502020204030204"/>
                  <a:ea typeface="+mn-ea"/>
                  <a:cs typeface="+mn-cs"/>
                </a:rPr>
                <a:t>Izvještaji o napretku  </a:t>
              </a:r>
            </a:p>
            <a:p>
              <a:pPr marL="0" marR="0" lvl="0" indent="0" defTabSz="977900" rtl="0" eaLnBrk="1" fontAlgn="auto" latinLnBrk="0" hangingPunct="1">
                <a:lnSpc>
                  <a:spcPct val="90000"/>
                </a:lnSpc>
                <a:spcBef>
                  <a:spcPct val="0"/>
                </a:spcBef>
                <a:spcAft>
                  <a:spcPct val="35000"/>
                </a:spcAft>
                <a:buClrTx/>
                <a:buSzTx/>
                <a:buFontTx/>
                <a:buNone/>
                <a:tabLst/>
                <a:defRPr/>
              </a:pPr>
              <a:r>
                <a:rPr kumimoji="0" lang="hr-HR" sz="1400" b="1" i="0" u="none" strike="noStrike" kern="1200" cap="none" spc="0" normalizeH="0" baseline="0" noProof="0" dirty="0">
                  <a:ln>
                    <a:noFill/>
                  </a:ln>
                  <a:solidFill>
                    <a:schemeClr val="bg1"/>
                  </a:solidFill>
                  <a:effectLst/>
                  <a:uLnTx/>
                  <a:uFillTx/>
                  <a:latin typeface="Calibri" panose="020F0502020204030204"/>
                  <a:ea typeface="+mn-ea"/>
                  <a:cs typeface="+mn-cs"/>
                </a:rPr>
                <a:t>Svakih 6 mjeseci provedbe projekta</a:t>
              </a:r>
              <a:endPar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59" name="Grupa 58">
            <a:extLst>
              <a:ext uri="{FF2B5EF4-FFF2-40B4-BE49-F238E27FC236}">
                <a16:creationId xmlns:a16="http://schemas.microsoft.com/office/drawing/2014/main" id="{22BE2D5C-0CE6-2486-6AFA-F981B05CF2CF}"/>
              </a:ext>
            </a:extLst>
          </p:cNvPr>
          <p:cNvGrpSpPr/>
          <p:nvPr/>
        </p:nvGrpSpPr>
        <p:grpSpPr>
          <a:xfrm>
            <a:off x="216859" y="4482166"/>
            <a:ext cx="2340512" cy="1044709"/>
            <a:chOff x="50807" y="1343042"/>
            <a:chExt cx="1875908" cy="1374191"/>
          </a:xfrm>
        </p:grpSpPr>
        <p:sp>
          <p:nvSpPr>
            <p:cNvPr id="60" name="Pravokutnik: zaobljeni kutovi 59">
              <a:extLst>
                <a:ext uri="{FF2B5EF4-FFF2-40B4-BE49-F238E27FC236}">
                  <a16:creationId xmlns:a16="http://schemas.microsoft.com/office/drawing/2014/main" id="{0796EBB0-FEC7-4B02-BDCE-6EDAC1632F7B}"/>
                </a:ext>
              </a:extLst>
            </p:cNvPr>
            <p:cNvSpPr/>
            <p:nvPr/>
          </p:nvSpPr>
          <p:spPr>
            <a:xfrm>
              <a:off x="50807" y="1343042"/>
              <a:ext cx="1875908" cy="1374191"/>
            </a:xfrm>
            <a:prstGeom prst="roundRect">
              <a:avLst>
                <a:gd name="adj" fmla="val 10000"/>
              </a:avLst>
            </a:prstGeom>
            <a:solidFill>
              <a:srgbClr val="007DFA"/>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Pravokutnik: zaobljeni kutovi 4">
              <a:extLst>
                <a:ext uri="{FF2B5EF4-FFF2-40B4-BE49-F238E27FC236}">
                  <a16:creationId xmlns:a16="http://schemas.microsoft.com/office/drawing/2014/main" id="{ADC64BBA-13BF-46C5-F615-4612FAC1C7F7}"/>
                </a:ext>
              </a:extLst>
            </p:cNvPr>
            <p:cNvSpPr txBox="1"/>
            <p:nvPr/>
          </p:nvSpPr>
          <p:spPr>
            <a:xfrm>
              <a:off x="91056" y="1899355"/>
              <a:ext cx="1795410" cy="7549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0" lang="hr-HR" b="1" i="0" u="none" strike="noStrike" kern="1200" cap="none" spc="0" normalizeH="0" baseline="0" noProof="0" dirty="0">
                  <a:ln>
                    <a:noFill/>
                  </a:ln>
                  <a:solidFill>
                    <a:prstClr val="white"/>
                  </a:solidFill>
                  <a:effectLst/>
                  <a:uLnTx/>
                  <a:uFillTx/>
                  <a:latin typeface="Calibri" panose="020F0502020204030204"/>
                  <a:ea typeface="+mn-ea"/>
                  <a:cs typeface="+mn-cs"/>
                </a:rPr>
                <a:t>Finalni izvještaj</a:t>
              </a:r>
            </a:p>
            <a:p>
              <a:pPr marL="0" marR="0" lvl="0" indent="0" defTabSz="977900" rtl="0" eaLnBrk="1" fontAlgn="auto" latinLnBrk="0" hangingPunct="1">
                <a:lnSpc>
                  <a:spcPct val="90000"/>
                </a:lnSpc>
                <a:spcBef>
                  <a:spcPct val="0"/>
                </a:spcBef>
                <a:spcAft>
                  <a:spcPct val="35000"/>
                </a:spcAft>
                <a:buClrTx/>
                <a:buSzTx/>
                <a:buFontTx/>
                <a:buNone/>
                <a:tabLst/>
                <a:defRPr/>
              </a:pPr>
              <a:r>
                <a:rPr kumimoji="0" lang="hr-HR" sz="1400" b="1" i="0" u="none" strike="noStrike" kern="1200" cap="none" spc="0" normalizeH="0" baseline="0" noProof="0" dirty="0">
                  <a:ln>
                    <a:noFill/>
                  </a:ln>
                  <a:solidFill>
                    <a:schemeClr val="bg1"/>
                  </a:solidFill>
                  <a:effectLst/>
                  <a:uLnTx/>
                  <a:uFillTx/>
                  <a:latin typeface="Calibri" panose="020F0502020204030204"/>
                  <a:ea typeface="+mn-ea"/>
                  <a:cs typeface="+mn-cs"/>
                </a:rPr>
                <a:t>Pokriva zadnje mjesece provedbe (6 ili manje)</a:t>
              </a:r>
              <a:endParaRPr kumimoji="0" lang="en-US" sz="1400" b="1"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77900" rtl="0" eaLnBrk="1" fontAlgn="auto" latinLnBrk="0" hangingPunct="1">
                <a:lnSpc>
                  <a:spcPct val="90000"/>
                </a:lnSpc>
                <a:spcBef>
                  <a:spcPct val="0"/>
                </a:spcBef>
                <a:spcAft>
                  <a:spcPct val="35000"/>
                </a:spcAft>
                <a:buClrTx/>
                <a:buSzTx/>
                <a:buFontTx/>
                <a:buNone/>
                <a:tabLst/>
                <a:defRPr/>
              </a:pPr>
              <a:endPar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3" name="Flowchart: Connector 2">
            <a:extLst>
              <a:ext uri="{FF2B5EF4-FFF2-40B4-BE49-F238E27FC236}">
                <a16:creationId xmlns:a16="http://schemas.microsoft.com/office/drawing/2014/main" id="{3118798F-1C5B-2A70-2066-5E2A3554A949}"/>
              </a:ext>
            </a:extLst>
          </p:cNvPr>
          <p:cNvSpPr/>
          <p:nvPr/>
        </p:nvSpPr>
        <p:spPr>
          <a:xfrm>
            <a:off x="-2715001" y="-552163"/>
            <a:ext cx="988881" cy="432000"/>
          </a:xfrm>
          <a:prstGeom prst="flowChartConnector">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25">
            <a:extLst>
              <a:ext uri="{FF2B5EF4-FFF2-40B4-BE49-F238E27FC236}">
                <a16:creationId xmlns:a16="http://schemas.microsoft.com/office/drawing/2014/main" id="{5F374DCD-0FEC-212D-9EAF-7A7AD4B1DA73}"/>
              </a:ext>
            </a:extLst>
          </p:cNvPr>
          <p:cNvSpPr txBox="1"/>
          <p:nvPr/>
        </p:nvSpPr>
        <p:spPr>
          <a:xfrm>
            <a:off x="775922" y="1277562"/>
            <a:ext cx="1716285" cy="215444"/>
          </a:xfrm>
          <a:prstGeom prst="rect">
            <a:avLst/>
          </a:prstGeom>
          <a:noFill/>
        </p:spPr>
        <p:txBody>
          <a:bodyPr wrap="square" lIns="0" tIns="0" rIns="0" bIns="0" anchor="ctr">
            <a:spAutoFit/>
          </a:bodyPr>
          <a:lstStyle/>
          <a:p>
            <a:pPr algn="l"/>
            <a:r>
              <a:rPr sz="1400" b="1" i="0" u="none" dirty="0">
                <a:solidFill>
                  <a:srgbClr val="024182"/>
                </a:solidFill>
              </a:rPr>
              <a:t>VRSTE IZVJEŠTAJA</a:t>
            </a:r>
          </a:p>
        </p:txBody>
      </p:sp>
      <p:pic>
        <p:nvPicPr>
          <p:cNvPr id="4" name="Picture 29" descr="image.png">
            <a:extLst>
              <a:ext uri="{FF2B5EF4-FFF2-40B4-BE49-F238E27FC236}">
                <a16:creationId xmlns:a16="http://schemas.microsoft.com/office/drawing/2014/main" id="{ACEA9A21-53A6-7F9C-0155-D2F567E3A70E}"/>
              </a:ext>
            </a:extLst>
          </p:cNvPr>
          <p:cNvPicPr>
            <a:picLocks noChangeAspect="1"/>
          </p:cNvPicPr>
          <p:nvPr/>
        </p:nvPicPr>
        <p:blipFill>
          <a:blip r:embed="rId5"/>
          <a:stretch>
            <a:fillRect/>
          </a:stretch>
        </p:blipFill>
        <p:spPr>
          <a:xfrm>
            <a:off x="482960" y="1301084"/>
            <a:ext cx="209109" cy="171916"/>
          </a:xfrm>
          <a:prstGeom prst="rect">
            <a:avLst/>
          </a:prstGeom>
        </p:spPr>
      </p:pic>
      <p:pic>
        <p:nvPicPr>
          <p:cNvPr id="7" name="Picture 36" descr="image.png">
            <a:extLst>
              <a:ext uri="{FF2B5EF4-FFF2-40B4-BE49-F238E27FC236}">
                <a16:creationId xmlns:a16="http://schemas.microsoft.com/office/drawing/2014/main" id="{FCEFC5CB-536E-5CE2-69B7-6E8A86C31F34}"/>
              </a:ext>
            </a:extLst>
          </p:cNvPr>
          <p:cNvPicPr>
            <a:picLocks noChangeAspect="1"/>
          </p:cNvPicPr>
          <p:nvPr/>
        </p:nvPicPr>
        <p:blipFill>
          <a:blip r:embed="rId6"/>
          <a:stretch>
            <a:fillRect/>
          </a:stretch>
        </p:blipFill>
        <p:spPr>
          <a:xfrm>
            <a:off x="306491" y="1927222"/>
            <a:ext cx="123825" cy="142875"/>
          </a:xfrm>
          <a:prstGeom prst="rect">
            <a:avLst/>
          </a:prstGeom>
        </p:spPr>
      </p:pic>
      <p:pic>
        <p:nvPicPr>
          <p:cNvPr id="8" name="Picture 40" descr="image.png">
            <a:extLst>
              <a:ext uri="{FF2B5EF4-FFF2-40B4-BE49-F238E27FC236}">
                <a16:creationId xmlns:a16="http://schemas.microsoft.com/office/drawing/2014/main" id="{A97EDE04-1EF6-D39B-898A-A21EB946D575}"/>
              </a:ext>
            </a:extLst>
          </p:cNvPr>
          <p:cNvPicPr>
            <a:picLocks noChangeAspect="1"/>
          </p:cNvPicPr>
          <p:nvPr/>
        </p:nvPicPr>
        <p:blipFill>
          <a:blip r:embed="rId7"/>
          <a:stretch>
            <a:fillRect/>
          </a:stretch>
        </p:blipFill>
        <p:spPr>
          <a:xfrm>
            <a:off x="2272227" y="4665180"/>
            <a:ext cx="166468" cy="192079"/>
          </a:xfrm>
          <a:prstGeom prst="rect">
            <a:avLst/>
          </a:prstGeom>
        </p:spPr>
      </p:pic>
      <p:pic>
        <p:nvPicPr>
          <p:cNvPr id="15" name="Picture 65" descr="image.png">
            <a:extLst>
              <a:ext uri="{FF2B5EF4-FFF2-40B4-BE49-F238E27FC236}">
                <a16:creationId xmlns:a16="http://schemas.microsoft.com/office/drawing/2014/main" id="{AACCA72A-35F7-037C-846E-18B4EAC1A62B}"/>
              </a:ext>
            </a:extLst>
          </p:cNvPr>
          <p:cNvPicPr>
            <a:picLocks noChangeAspect="1"/>
          </p:cNvPicPr>
          <p:nvPr/>
        </p:nvPicPr>
        <p:blipFill>
          <a:blip r:embed="rId8"/>
          <a:stretch>
            <a:fillRect/>
          </a:stretch>
        </p:blipFill>
        <p:spPr>
          <a:xfrm>
            <a:off x="9354073" y="1199836"/>
            <a:ext cx="212236" cy="212236"/>
          </a:xfrm>
          <a:prstGeom prst="rect">
            <a:avLst/>
          </a:prstGeom>
        </p:spPr>
      </p:pic>
      <p:sp>
        <p:nvSpPr>
          <p:cNvPr id="28" name="Pravokutnik 27">
            <a:extLst>
              <a:ext uri="{FF2B5EF4-FFF2-40B4-BE49-F238E27FC236}">
                <a16:creationId xmlns:a16="http://schemas.microsoft.com/office/drawing/2014/main" id="{5A217218-EDE9-2ABE-B539-7C3519401896}"/>
              </a:ext>
            </a:extLst>
          </p:cNvPr>
          <p:cNvSpPr/>
          <p:nvPr/>
        </p:nvSpPr>
        <p:spPr>
          <a:xfrm>
            <a:off x="3300886" y="4653019"/>
            <a:ext cx="2998839" cy="237471"/>
          </a:xfrm>
          <a:prstGeom prst="rect">
            <a:avLst/>
          </a:prstGeom>
          <a:solidFill>
            <a:srgbClr val="FFD5D5"/>
          </a:solidFill>
          <a:ln>
            <a:solidFill>
              <a:srgbClr val="FFC5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hr-HR" sz="1400" b="1" kern="0" dirty="0">
                <a:solidFill>
                  <a:srgbClr val="C00000"/>
                </a:solidFill>
              </a:rPr>
              <a:t>ROK:  unutar 15 kalendarskih dana </a:t>
            </a:r>
          </a:p>
        </p:txBody>
      </p:sp>
      <p:sp>
        <p:nvSpPr>
          <p:cNvPr id="29" name="Rectangle 54">
            <a:extLst>
              <a:ext uri="{FF2B5EF4-FFF2-40B4-BE49-F238E27FC236}">
                <a16:creationId xmlns:a16="http://schemas.microsoft.com/office/drawing/2014/main" id="{FCE371B8-ACC3-1B9D-3CF1-8BAB6913EFC9}"/>
              </a:ext>
            </a:extLst>
          </p:cNvPr>
          <p:cNvSpPr/>
          <p:nvPr/>
        </p:nvSpPr>
        <p:spPr>
          <a:xfrm>
            <a:off x="6719744" y="1679209"/>
            <a:ext cx="45719" cy="106183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kstniOkvir 39">
            <a:extLst>
              <a:ext uri="{FF2B5EF4-FFF2-40B4-BE49-F238E27FC236}">
                <a16:creationId xmlns:a16="http://schemas.microsoft.com/office/drawing/2014/main" id="{9C5F24F6-8240-80F0-B930-39EB0D6FC62B}"/>
              </a:ext>
            </a:extLst>
          </p:cNvPr>
          <p:cNvSpPr txBox="1"/>
          <p:nvPr/>
        </p:nvSpPr>
        <p:spPr>
          <a:xfrm>
            <a:off x="6842946" y="1679210"/>
            <a:ext cx="2212564" cy="812530"/>
          </a:xfrm>
          <a:prstGeom prst="rect">
            <a:avLst/>
          </a:prstGeom>
          <a:noFill/>
        </p:spPr>
        <p:txBody>
          <a:bodyPr wrap="square" rtlCol="0">
            <a:spAutoFit/>
          </a:bodyPr>
          <a:lstStyle/>
          <a:p>
            <a:pPr marL="0" lvl="1" defTabSz="488950">
              <a:lnSpc>
                <a:spcPct val="90000"/>
              </a:lnSpc>
              <a:spcBef>
                <a:spcPct val="0"/>
              </a:spcBef>
              <a:spcAft>
                <a:spcPct val="15000"/>
              </a:spcAft>
              <a:defRPr/>
            </a:pPr>
            <a:r>
              <a:rPr lang="hr-HR" sz="1300" kern="0" dirty="0">
                <a:solidFill>
                  <a:srgbClr val="3F3E3E"/>
                </a:solidFill>
              </a:rPr>
              <a:t>Kod </a:t>
            </a:r>
            <a:r>
              <a:rPr lang="hr-HR" sz="1300" b="1" kern="0" dirty="0">
                <a:solidFill>
                  <a:srgbClr val="3F3E3E"/>
                </a:solidFill>
              </a:rPr>
              <a:t>nepotpunih izvještaja </a:t>
            </a:r>
            <a:r>
              <a:rPr lang="hr-HR" sz="1300" b="1" kern="0" dirty="0">
                <a:solidFill>
                  <a:srgbClr val="FF0000"/>
                </a:solidFill>
              </a:rPr>
              <a:t>rok</a:t>
            </a:r>
            <a:r>
              <a:rPr lang="hr-HR" sz="1300" kern="0" dirty="0">
                <a:solidFill>
                  <a:srgbClr val="3F3E3E"/>
                </a:solidFill>
              </a:rPr>
              <a:t> za dostavu dokumentacije ili pojašnjenja NC-u: </a:t>
            </a:r>
            <a:r>
              <a:rPr lang="hr-HR" sz="1300" b="1" kern="0" dirty="0">
                <a:solidFill>
                  <a:srgbClr val="EE0000"/>
                </a:solidFill>
              </a:rPr>
              <a:t>do 7 radnih dana</a:t>
            </a:r>
            <a:endParaRPr lang="en-GB" sz="1300" kern="0" dirty="0">
              <a:solidFill>
                <a:srgbClr val="EE0000"/>
              </a:solidFill>
            </a:endParaRPr>
          </a:p>
        </p:txBody>
      </p:sp>
      <p:sp>
        <p:nvSpPr>
          <p:cNvPr id="41" name="TekstniOkvir 40">
            <a:extLst>
              <a:ext uri="{FF2B5EF4-FFF2-40B4-BE49-F238E27FC236}">
                <a16:creationId xmlns:a16="http://schemas.microsoft.com/office/drawing/2014/main" id="{4D098575-72C1-FD67-6D88-73319397B76F}"/>
              </a:ext>
            </a:extLst>
          </p:cNvPr>
          <p:cNvSpPr txBox="1"/>
          <p:nvPr/>
        </p:nvSpPr>
        <p:spPr>
          <a:xfrm>
            <a:off x="9373169" y="1662005"/>
            <a:ext cx="2474382" cy="1158779"/>
          </a:xfrm>
          <a:prstGeom prst="rect">
            <a:avLst/>
          </a:prstGeom>
          <a:noFill/>
        </p:spPr>
        <p:txBody>
          <a:bodyPr wrap="square" rtlCol="0">
            <a:spAutoFit/>
          </a:bodyPr>
          <a:lstStyle/>
          <a:p>
            <a:pPr marL="0" lvl="1" defTabSz="488950">
              <a:lnSpc>
                <a:spcPct val="90000"/>
              </a:lnSpc>
              <a:spcBef>
                <a:spcPct val="0"/>
              </a:spcBef>
              <a:spcAft>
                <a:spcPct val="15000"/>
              </a:spcAft>
              <a:defRPr/>
            </a:pPr>
            <a:r>
              <a:rPr lang="hr-HR" sz="1300" kern="0" dirty="0">
                <a:solidFill>
                  <a:srgbClr val="3F3E3E"/>
                </a:solidFill>
              </a:rPr>
              <a:t>NC izdaje certifikate u roku </a:t>
            </a:r>
            <a:r>
              <a:rPr lang="hr-HR" sz="1300" b="1" kern="0" dirty="0">
                <a:solidFill>
                  <a:srgbClr val="3F3E3E"/>
                </a:solidFill>
              </a:rPr>
              <a:t>od:</a:t>
            </a:r>
          </a:p>
          <a:p>
            <a:pPr marL="0" lvl="1" defTabSz="488950">
              <a:lnSpc>
                <a:spcPct val="90000"/>
              </a:lnSpc>
              <a:spcBef>
                <a:spcPct val="0"/>
              </a:spcBef>
              <a:spcAft>
                <a:spcPct val="15000"/>
              </a:spcAft>
              <a:defRPr/>
            </a:pPr>
            <a:r>
              <a:rPr lang="hr-HR" sz="1400" b="1" kern="0" dirty="0">
                <a:solidFill>
                  <a:srgbClr val="3F3E3E"/>
                </a:solidFill>
              </a:rPr>
              <a:t> </a:t>
            </a:r>
          </a:p>
          <a:p>
            <a:pPr marL="0" lvl="1" defTabSz="488950">
              <a:lnSpc>
                <a:spcPct val="90000"/>
              </a:lnSpc>
              <a:spcBef>
                <a:spcPct val="0"/>
              </a:spcBef>
              <a:spcAft>
                <a:spcPct val="15000"/>
              </a:spcAft>
              <a:defRPr/>
            </a:pPr>
            <a:endParaRPr lang="hr-HR" sz="1400" kern="0" dirty="0">
              <a:solidFill>
                <a:srgbClr val="3F3E3E"/>
              </a:solidFill>
            </a:endParaRPr>
          </a:p>
          <a:p>
            <a:pPr marL="0" lvl="1" defTabSz="488950">
              <a:lnSpc>
                <a:spcPct val="90000"/>
              </a:lnSpc>
              <a:spcBef>
                <a:spcPct val="0"/>
              </a:spcBef>
              <a:spcAft>
                <a:spcPct val="15000"/>
              </a:spcAft>
              <a:defRPr/>
            </a:pPr>
            <a:r>
              <a:rPr lang="hr-HR" sz="1300" kern="0" dirty="0">
                <a:solidFill>
                  <a:srgbClr val="3F3E3E"/>
                </a:solidFill>
              </a:rPr>
              <a:t>nakon prvog podnošenja Izvješća o napretku PP</a:t>
            </a:r>
          </a:p>
        </p:txBody>
      </p:sp>
      <p:sp>
        <p:nvSpPr>
          <p:cNvPr id="42" name="Pravokutnik 41">
            <a:extLst>
              <a:ext uri="{FF2B5EF4-FFF2-40B4-BE49-F238E27FC236}">
                <a16:creationId xmlns:a16="http://schemas.microsoft.com/office/drawing/2014/main" id="{E9564633-26E0-B527-122F-300CF129BFC4}"/>
              </a:ext>
            </a:extLst>
          </p:cNvPr>
          <p:cNvSpPr/>
          <p:nvPr/>
        </p:nvSpPr>
        <p:spPr>
          <a:xfrm>
            <a:off x="9460191" y="1962271"/>
            <a:ext cx="2425318" cy="237471"/>
          </a:xfrm>
          <a:prstGeom prst="rect">
            <a:avLst/>
          </a:prstGeom>
          <a:solidFill>
            <a:srgbClr val="B9E9B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hr-HR" sz="1400" b="1" kern="0" dirty="0">
                <a:solidFill>
                  <a:schemeClr val="accent6">
                    <a:lumMod val="75000"/>
                  </a:schemeClr>
                </a:solidFill>
              </a:rPr>
              <a:t>       </a:t>
            </a:r>
            <a:r>
              <a:rPr lang="hr-HR" sz="1400" b="1" kern="0" dirty="0">
                <a:solidFill>
                  <a:schemeClr val="accent6">
                    <a:lumMod val="50000"/>
                  </a:schemeClr>
                </a:solidFill>
              </a:rPr>
              <a:t>80 kalendarskih dana </a:t>
            </a:r>
          </a:p>
        </p:txBody>
      </p:sp>
      <p:pic>
        <p:nvPicPr>
          <p:cNvPr id="43" name="Picture 66" descr="image.png">
            <a:extLst>
              <a:ext uri="{FF2B5EF4-FFF2-40B4-BE49-F238E27FC236}">
                <a16:creationId xmlns:a16="http://schemas.microsoft.com/office/drawing/2014/main" id="{275C2EB7-1722-813F-EA4D-325B7A4C1958}"/>
              </a:ext>
            </a:extLst>
          </p:cNvPr>
          <p:cNvPicPr>
            <a:picLocks noChangeAspect="1"/>
          </p:cNvPicPr>
          <p:nvPr/>
        </p:nvPicPr>
        <p:blipFill>
          <a:blip r:embed="rId9"/>
          <a:stretch>
            <a:fillRect/>
          </a:stretch>
        </p:blipFill>
        <p:spPr>
          <a:xfrm>
            <a:off x="9538050" y="1998659"/>
            <a:ext cx="162134" cy="186453"/>
          </a:xfrm>
          <a:prstGeom prst="rect">
            <a:avLst/>
          </a:prstGeom>
        </p:spPr>
      </p:pic>
      <p:pic>
        <p:nvPicPr>
          <p:cNvPr id="47" name="Slika 46">
            <a:extLst>
              <a:ext uri="{FF2B5EF4-FFF2-40B4-BE49-F238E27FC236}">
                <a16:creationId xmlns:a16="http://schemas.microsoft.com/office/drawing/2014/main" id="{D7D762AB-B40B-8E40-E412-978D907F2F12}"/>
              </a:ext>
            </a:extLst>
          </p:cNvPr>
          <p:cNvPicPr>
            <a:picLocks noChangeAspect="1"/>
          </p:cNvPicPr>
          <p:nvPr/>
        </p:nvPicPr>
        <p:blipFill>
          <a:blip r:embed="rId10"/>
          <a:stretch>
            <a:fillRect/>
          </a:stretch>
        </p:blipFill>
        <p:spPr>
          <a:xfrm>
            <a:off x="9819640" y="4114169"/>
            <a:ext cx="309136" cy="309136"/>
          </a:xfrm>
          <a:prstGeom prst="rect">
            <a:avLst/>
          </a:prstGeom>
        </p:spPr>
      </p:pic>
      <p:pic>
        <p:nvPicPr>
          <p:cNvPr id="48" name="Picture 41" descr="image.png">
            <a:extLst>
              <a:ext uri="{FF2B5EF4-FFF2-40B4-BE49-F238E27FC236}">
                <a16:creationId xmlns:a16="http://schemas.microsoft.com/office/drawing/2014/main" id="{10831471-9610-2A9E-9FF4-36B2AA32AE6F}"/>
              </a:ext>
            </a:extLst>
          </p:cNvPr>
          <p:cNvPicPr>
            <a:picLocks noChangeAspect="1"/>
          </p:cNvPicPr>
          <p:nvPr/>
        </p:nvPicPr>
        <p:blipFill>
          <a:blip r:embed="rId11"/>
          <a:stretch>
            <a:fillRect/>
          </a:stretch>
        </p:blipFill>
        <p:spPr>
          <a:xfrm>
            <a:off x="6382907" y="5004520"/>
            <a:ext cx="123825" cy="190500"/>
          </a:xfrm>
          <a:prstGeom prst="rect">
            <a:avLst/>
          </a:prstGeom>
        </p:spPr>
      </p:pic>
      <p:pic>
        <p:nvPicPr>
          <p:cNvPr id="49" name="Picture 41" descr="image.png">
            <a:extLst>
              <a:ext uri="{FF2B5EF4-FFF2-40B4-BE49-F238E27FC236}">
                <a16:creationId xmlns:a16="http://schemas.microsoft.com/office/drawing/2014/main" id="{DB8305A3-8D9A-C72C-36F1-110AA2D56E5C}"/>
              </a:ext>
            </a:extLst>
          </p:cNvPr>
          <p:cNvPicPr>
            <a:picLocks noChangeAspect="1"/>
          </p:cNvPicPr>
          <p:nvPr/>
        </p:nvPicPr>
        <p:blipFill>
          <a:blip r:embed="rId11"/>
          <a:stretch>
            <a:fillRect/>
          </a:stretch>
        </p:blipFill>
        <p:spPr>
          <a:xfrm>
            <a:off x="6377598" y="2009242"/>
            <a:ext cx="123825" cy="190500"/>
          </a:xfrm>
          <a:prstGeom prst="rect">
            <a:avLst/>
          </a:prstGeom>
        </p:spPr>
      </p:pic>
      <p:pic>
        <p:nvPicPr>
          <p:cNvPr id="51" name="Picture 41" descr="image.png">
            <a:extLst>
              <a:ext uri="{FF2B5EF4-FFF2-40B4-BE49-F238E27FC236}">
                <a16:creationId xmlns:a16="http://schemas.microsoft.com/office/drawing/2014/main" id="{641AC5FD-D384-6D48-E72F-49C1E3EEAEC5}"/>
              </a:ext>
            </a:extLst>
          </p:cNvPr>
          <p:cNvPicPr>
            <a:picLocks noChangeAspect="1"/>
          </p:cNvPicPr>
          <p:nvPr/>
        </p:nvPicPr>
        <p:blipFill>
          <a:blip r:embed="rId11"/>
          <a:stretch>
            <a:fillRect/>
          </a:stretch>
        </p:blipFill>
        <p:spPr>
          <a:xfrm>
            <a:off x="9190441" y="2026928"/>
            <a:ext cx="123825" cy="190500"/>
          </a:xfrm>
          <a:prstGeom prst="rect">
            <a:avLst/>
          </a:prstGeom>
        </p:spPr>
      </p:pic>
      <p:pic>
        <p:nvPicPr>
          <p:cNvPr id="52" name="Picture 41" descr="image.png">
            <a:extLst>
              <a:ext uri="{FF2B5EF4-FFF2-40B4-BE49-F238E27FC236}">
                <a16:creationId xmlns:a16="http://schemas.microsoft.com/office/drawing/2014/main" id="{ADCE7E54-83BB-9C08-C3B4-2C250F5E0965}"/>
              </a:ext>
            </a:extLst>
          </p:cNvPr>
          <p:cNvPicPr>
            <a:picLocks noChangeAspect="1"/>
          </p:cNvPicPr>
          <p:nvPr/>
        </p:nvPicPr>
        <p:blipFill>
          <a:blip r:embed="rId11"/>
          <a:stretch>
            <a:fillRect/>
          </a:stretch>
        </p:blipFill>
        <p:spPr>
          <a:xfrm>
            <a:off x="9190440" y="5004520"/>
            <a:ext cx="123825" cy="190500"/>
          </a:xfrm>
          <a:prstGeom prst="rect">
            <a:avLst/>
          </a:prstGeom>
        </p:spPr>
      </p:pic>
      <p:pic>
        <p:nvPicPr>
          <p:cNvPr id="73" name="Slika 72">
            <a:extLst>
              <a:ext uri="{FF2B5EF4-FFF2-40B4-BE49-F238E27FC236}">
                <a16:creationId xmlns:a16="http://schemas.microsoft.com/office/drawing/2014/main" id="{8080D924-B267-01F2-91BC-AB83FF7ACAFB}"/>
              </a:ext>
            </a:extLst>
          </p:cNvPr>
          <p:cNvPicPr>
            <a:picLocks noChangeAspect="1"/>
          </p:cNvPicPr>
          <p:nvPr/>
        </p:nvPicPr>
        <p:blipFill>
          <a:blip r:embed="rId12"/>
          <a:stretch>
            <a:fillRect/>
          </a:stretch>
        </p:blipFill>
        <p:spPr>
          <a:xfrm>
            <a:off x="5245572" y="3291960"/>
            <a:ext cx="489169" cy="489169"/>
          </a:xfrm>
          <a:prstGeom prst="rect">
            <a:avLst/>
          </a:prstGeom>
        </p:spPr>
      </p:pic>
      <p:pic>
        <p:nvPicPr>
          <p:cNvPr id="75" name="Slika 74">
            <a:extLst>
              <a:ext uri="{FF2B5EF4-FFF2-40B4-BE49-F238E27FC236}">
                <a16:creationId xmlns:a16="http://schemas.microsoft.com/office/drawing/2014/main" id="{E2F5360A-24B2-C0A0-DC16-492B2AE7DCC9}"/>
              </a:ext>
            </a:extLst>
          </p:cNvPr>
          <p:cNvPicPr>
            <a:picLocks noChangeAspect="1"/>
          </p:cNvPicPr>
          <p:nvPr/>
        </p:nvPicPr>
        <p:blipFill>
          <a:blip r:embed="rId12"/>
          <a:stretch>
            <a:fillRect/>
          </a:stretch>
        </p:blipFill>
        <p:spPr>
          <a:xfrm>
            <a:off x="9325101" y="3287202"/>
            <a:ext cx="489169" cy="489169"/>
          </a:xfrm>
          <a:prstGeom prst="rect">
            <a:avLst/>
          </a:prstGeom>
        </p:spPr>
      </p:pic>
      <p:sp>
        <p:nvSpPr>
          <p:cNvPr id="76" name="Pravokutnik 75">
            <a:extLst>
              <a:ext uri="{FF2B5EF4-FFF2-40B4-BE49-F238E27FC236}">
                <a16:creationId xmlns:a16="http://schemas.microsoft.com/office/drawing/2014/main" id="{15FE4A35-FE3E-5F27-9DF8-AB8AF04F4936}"/>
              </a:ext>
            </a:extLst>
          </p:cNvPr>
          <p:cNvSpPr/>
          <p:nvPr/>
        </p:nvSpPr>
        <p:spPr>
          <a:xfrm>
            <a:off x="9460190" y="4959013"/>
            <a:ext cx="2464733" cy="236007"/>
          </a:xfrm>
          <a:prstGeom prst="rect">
            <a:avLst/>
          </a:prstGeom>
          <a:solidFill>
            <a:srgbClr val="B9DCFF"/>
          </a:solidFill>
          <a:ln>
            <a:solidFill>
              <a:srgbClr val="B7DB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hr-HR" sz="1400" b="1" kern="0" dirty="0">
                <a:solidFill>
                  <a:srgbClr val="002060"/>
                </a:solidFill>
              </a:rPr>
              <a:t>unutar 80 kalendarskih dana </a:t>
            </a:r>
          </a:p>
        </p:txBody>
      </p:sp>
      <p:pic>
        <p:nvPicPr>
          <p:cNvPr id="78" name="Slika 77">
            <a:extLst>
              <a:ext uri="{FF2B5EF4-FFF2-40B4-BE49-F238E27FC236}">
                <a16:creationId xmlns:a16="http://schemas.microsoft.com/office/drawing/2014/main" id="{41A38DBF-E6FD-EB86-65C6-3416489F32EF}"/>
              </a:ext>
            </a:extLst>
          </p:cNvPr>
          <p:cNvPicPr>
            <a:picLocks noChangeAspect="1"/>
          </p:cNvPicPr>
          <p:nvPr/>
        </p:nvPicPr>
        <p:blipFill>
          <a:blip r:embed="rId13"/>
          <a:stretch>
            <a:fillRect/>
          </a:stretch>
        </p:blipFill>
        <p:spPr>
          <a:xfrm>
            <a:off x="11704466" y="4963830"/>
            <a:ext cx="265143" cy="265143"/>
          </a:xfrm>
          <a:prstGeom prst="rect">
            <a:avLst/>
          </a:prstGeom>
        </p:spPr>
      </p:pic>
      <p:sp>
        <p:nvSpPr>
          <p:cNvPr id="80" name="TekstniOkvir 79">
            <a:extLst>
              <a:ext uri="{FF2B5EF4-FFF2-40B4-BE49-F238E27FC236}">
                <a16:creationId xmlns:a16="http://schemas.microsoft.com/office/drawing/2014/main" id="{E3394828-5014-CFF2-A129-36C098A67B3E}"/>
              </a:ext>
            </a:extLst>
          </p:cNvPr>
          <p:cNvSpPr txBox="1"/>
          <p:nvPr/>
        </p:nvSpPr>
        <p:spPr>
          <a:xfrm>
            <a:off x="6842946" y="4660531"/>
            <a:ext cx="2212564" cy="812530"/>
          </a:xfrm>
          <a:prstGeom prst="rect">
            <a:avLst/>
          </a:prstGeom>
          <a:noFill/>
        </p:spPr>
        <p:txBody>
          <a:bodyPr wrap="square" rtlCol="0">
            <a:spAutoFit/>
          </a:bodyPr>
          <a:lstStyle/>
          <a:p>
            <a:pPr marL="0" lvl="1" defTabSz="488950">
              <a:lnSpc>
                <a:spcPct val="90000"/>
              </a:lnSpc>
              <a:spcBef>
                <a:spcPct val="0"/>
              </a:spcBef>
              <a:spcAft>
                <a:spcPct val="15000"/>
              </a:spcAft>
              <a:defRPr/>
            </a:pPr>
            <a:r>
              <a:rPr lang="hr-HR" sz="1300" kern="0" dirty="0">
                <a:solidFill>
                  <a:srgbClr val="3F3E3E"/>
                </a:solidFill>
              </a:rPr>
              <a:t>JS/MA odobrava izvješće</a:t>
            </a:r>
            <a:r>
              <a:rPr lang="hr-HR" sz="1300" b="1" kern="0" dirty="0">
                <a:solidFill>
                  <a:srgbClr val="3F3E3E"/>
                </a:solidFill>
              </a:rPr>
              <a:t> tek nakon izdavanja NC certifikata </a:t>
            </a:r>
            <a:r>
              <a:rPr lang="hr-HR" sz="1300" kern="0" dirty="0">
                <a:solidFill>
                  <a:srgbClr val="3F3E3E"/>
                </a:solidFill>
              </a:rPr>
              <a:t>svih projektnih partnera</a:t>
            </a:r>
          </a:p>
        </p:txBody>
      </p:sp>
      <p:sp>
        <p:nvSpPr>
          <p:cNvPr id="81" name="Rectangle 54">
            <a:extLst>
              <a:ext uri="{FF2B5EF4-FFF2-40B4-BE49-F238E27FC236}">
                <a16:creationId xmlns:a16="http://schemas.microsoft.com/office/drawing/2014/main" id="{70BA38D8-102D-7C78-7337-1955944D89DF}"/>
              </a:ext>
            </a:extLst>
          </p:cNvPr>
          <p:cNvSpPr/>
          <p:nvPr/>
        </p:nvSpPr>
        <p:spPr>
          <a:xfrm>
            <a:off x="6701340" y="4619705"/>
            <a:ext cx="45719" cy="106183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979623760"/>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7" name="Title 3">
            <a:extLst>
              <a:ext uri="{FF2B5EF4-FFF2-40B4-BE49-F238E27FC236}">
                <a16:creationId xmlns:a16="http://schemas.microsoft.com/office/drawing/2014/main" id="{2EEC8E05-9FF5-9FEA-A1BE-D174C5983BC0}"/>
              </a:ext>
            </a:extLst>
          </p:cNvPr>
          <p:cNvSpPr txBox="1">
            <a:spLocks/>
          </p:cNvSpPr>
          <p:nvPr/>
        </p:nvSpPr>
        <p:spPr>
          <a:xfrm>
            <a:off x="6696914" y="279153"/>
            <a:ext cx="5257800" cy="568325"/>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dirty="0">
                <a:ln>
                  <a:noFill/>
                </a:ln>
                <a:solidFill>
                  <a:prstClr val="white"/>
                </a:solidFill>
                <a:effectLst/>
                <a:uLnTx/>
                <a:uFillTx/>
                <a:latin typeface="Calibri" panose="020F0502020204030204"/>
                <a:ea typeface="+mj-ea"/>
                <a:cs typeface="+mj-cs"/>
              </a:rPr>
              <a:t>IZVJEŠTAVANJE</a:t>
            </a:r>
            <a:endParaRPr kumimoji="0" lang="en-US"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19" name="TextBox 8">
            <a:extLst>
              <a:ext uri="{FF2B5EF4-FFF2-40B4-BE49-F238E27FC236}">
                <a16:creationId xmlns:a16="http://schemas.microsoft.com/office/drawing/2014/main" id="{507E1E57-921F-39F4-A87A-9E924DE5057D}"/>
              </a:ext>
            </a:extLst>
          </p:cNvPr>
          <p:cNvSpPr txBox="1"/>
          <p:nvPr/>
        </p:nvSpPr>
        <p:spPr>
          <a:xfrm>
            <a:off x="441857" y="1402607"/>
            <a:ext cx="9182100" cy="523220"/>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hr-HR" sz="2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Napomene</a:t>
            </a:r>
            <a:endParaRPr kumimoji="0" lang="en-US" sz="26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24" name="TextBox 9">
            <a:extLst>
              <a:ext uri="{FF2B5EF4-FFF2-40B4-BE49-F238E27FC236}">
                <a16:creationId xmlns:a16="http://schemas.microsoft.com/office/drawing/2014/main" id="{4E072194-A404-E01F-47D2-DFE7DBF2D374}"/>
              </a:ext>
            </a:extLst>
          </p:cNvPr>
          <p:cNvSpPr txBox="1"/>
          <p:nvPr/>
        </p:nvSpPr>
        <p:spPr>
          <a:xfrm>
            <a:off x="441857" y="2265512"/>
            <a:ext cx="9182100" cy="4154984"/>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400" b="1"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r-HR" sz="2400" b="1" i="0" u="none" strike="noStrike" kern="1200" cap="none" spc="0" normalizeH="0" baseline="0" noProof="0" dirty="0">
                <a:ln>
                  <a:noFill/>
                </a:ln>
                <a:solidFill>
                  <a:srgbClr val="2F5597"/>
                </a:solidFill>
                <a:effectLst/>
                <a:uLnTx/>
                <a:uFillTx/>
                <a:latin typeface="Calibri" panose="020F0502020204030204"/>
                <a:ea typeface="+mn-ea"/>
                <a:cs typeface="+mn-cs"/>
              </a:rPr>
              <a:t>Ugovor o sufinanciranju -</a:t>
            </a:r>
            <a:r>
              <a:rPr kumimoji="0" lang="hr-HR" sz="2400" b="0" i="0" u="none" strike="noStrike" kern="1200" cap="none" spc="0" normalizeH="0" baseline="0" noProof="0" dirty="0">
                <a:ln>
                  <a:noFill/>
                </a:ln>
                <a:solidFill>
                  <a:srgbClr val="2F5597"/>
                </a:solidFill>
                <a:effectLst/>
                <a:uLnTx/>
                <a:uFillTx/>
                <a:latin typeface="Calibri" panose="020F0502020204030204"/>
                <a:ea typeface="+mn-ea"/>
                <a:cs typeface="+mn-cs"/>
              </a:rPr>
              <a:t> svako neopravdano kašnjenje prilikom izvještavanja može dovesti do obustave plaćanja ili financijskih ispravaka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hr-HR" sz="2400" b="0"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r-HR" sz="2400" b="0" i="0" u="none" strike="noStrike" kern="1200" cap="none" spc="0" normalizeH="0" baseline="0" noProof="0" dirty="0">
                <a:ln>
                  <a:noFill/>
                </a:ln>
                <a:solidFill>
                  <a:srgbClr val="2F5597"/>
                </a:solidFill>
                <a:effectLst/>
                <a:uLnTx/>
                <a:uFillTx/>
                <a:latin typeface="Calibri" panose="020F0502020204030204"/>
                <a:ea typeface="+mn-ea"/>
                <a:cs typeface="+mn-cs"/>
              </a:rPr>
              <a:t>Ne čekati zadnji dan za predaju izvješća!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400" b="0"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r-HR" sz="2400" b="1" i="0" u="none" strike="noStrike" kern="1200" cap="none" spc="0" normalizeH="0" baseline="0" noProof="0" dirty="0">
                <a:ln>
                  <a:noFill/>
                </a:ln>
                <a:solidFill>
                  <a:srgbClr val="2F5597"/>
                </a:solidFill>
                <a:effectLst/>
                <a:uLnTx/>
                <a:uFillTx/>
                <a:latin typeface="Calibri" panose="020F0502020204030204"/>
                <a:ea typeface="+mn-ea"/>
                <a:cs typeface="+mn-cs"/>
              </a:rPr>
              <a:t>FIKSNE STOPE IZRAČUNA / FLAT RATE - </a:t>
            </a:r>
            <a:r>
              <a:rPr kumimoji="0" lang="hr-HR" sz="2400" b="0" i="0" u="none" strike="noStrike" kern="1200" cap="none" spc="0" normalizeH="0" baseline="0" noProof="0" dirty="0">
                <a:ln>
                  <a:noFill/>
                </a:ln>
                <a:solidFill>
                  <a:srgbClr val="2F5597"/>
                </a:solidFill>
                <a:effectLst/>
                <a:uLnTx/>
                <a:uFillTx/>
                <a:latin typeface="Calibri" panose="020F0502020204030204"/>
                <a:ea typeface="+mn-ea"/>
                <a:cs typeface="+mn-cs"/>
              </a:rPr>
              <a:t>Ukoliko prijavljeni realni troškovi nisu u cijelosti prihvatljivi, troškovi definirani na temelju fiksne stope proporcionalno se umanjuju!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400" b="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pic>
        <p:nvPicPr>
          <p:cNvPr id="2050" name="Picture 2" descr="remark Vector Icons free download in SVG, PNG Format">
            <a:extLst>
              <a:ext uri="{FF2B5EF4-FFF2-40B4-BE49-F238E27FC236}">
                <a16:creationId xmlns:a16="http://schemas.microsoft.com/office/drawing/2014/main" id="{F33A2186-7E5D-E530-28F0-308B18DA51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11589" y="1285875"/>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3116484"/>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7" name="Title 3">
            <a:extLst>
              <a:ext uri="{FF2B5EF4-FFF2-40B4-BE49-F238E27FC236}">
                <a16:creationId xmlns:a16="http://schemas.microsoft.com/office/drawing/2014/main" id="{8D74EB4D-6694-2596-3D6E-C0A368036A65}"/>
              </a:ext>
            </a:extLst>
          </p:cNvPr>
          <p:cNvSpPr txBox="1">
            <a:spLocks/>
          </p:cNvSpPr>
          <p:nvPr/>
        </p:nvSpPr>
        <p:spPr>
          <a:xfrm>
            <a:off x="4662152" y="279153"/>
            <a:ext cx="7292562" cy="568325"/>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dirty="0">
                <a:ln>
                  <a:noFill/>
                </a:ln>
                <a:solidFill>
                  <a:prstClr val="white"/>
                </a:solidFill>
                <a:effectLst/>
                <a:uLnTx/>
                <a:uFillTx/>
                <a:latin typeface="Calibri" panose="020F0502020204030204"/>
                <a:ea typeface="+mj-ea"/>
                <a:cs typeface="+mj-cs"/>
              </a:rPr>
              <a:t>IZVJEŠTAVANJE – Partnersko izvješće</a:t>
            </a:r>
            <a:endParaRPr kumimoji="0" lang="en-US"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pic>
        <p:nvPicPr>
          <p:cNvPr id="24" name="Content Placeholder 4">
            <a:extLst>
              <a:ext uri="{FF2B5EF4-FFF2-40B4-BE49-F238E27FC236}">
                <a16:creationId xmlns:a16="http://schemas.microsoft.com/office/drawing/2014/main" id="{37A659E8-3673-D23D-44B5-544260FDC259}"/>
              </a:ext>
            </a:extLst>
          </p:cNvPr>
          <p:cNvPicPr>
            <a:picLocks noGrp="1" noChangeAspect="1"/>
          </p:cNvPicPr>
          <p:nvPr>
            <p:ph idx="1"/>
          </p:nvPr>
        </p:nvPicPr>
        <p:blipFill rotWithShape="1">
          <a:blip r:embed="rId4"/>
          <a:srcRect r="47660"/>
          <a:stretch/>
        </p:blipFill>
        <p:spPr>
          <a:xfrm>
            <a:off x="838199" y="1488307"/>
            <a:ext cx="5377250" cy="4694485"/>
          </a:xfrm>
        </p:spPr>
      </p:pic>
      <p:sp>
        <p:nvSpPr>
          <p:cNvPr id="29" name="Freeform 4">
            <a:extLst>
              <a:ext uri="{FF2B5EF4-FFF2-40B4-BE49-F238E27FC236}">
                <a16:creationId xmlns:a16="http://schemas.microsoft.com/office/drawing/2014/main" id="{FC2B9A3A-A44A-FE15-D5EA-A29A49CDB907}"/>
              </a:ext>
            </a:extLst>
          </p:cNvPr>
          <p:cNvSpPr/>
          <p:nvPr/>
        </p:nvSpPr>
        <p:spPr>
          <a:xfrm>
            <a:off x="6557821" y="2011680"/>
            <a:ext cx="5107113" cy="4010473"/>
          </a:xfrm>
          <a:custGeom>
            <a:avLst/>
            <a:gdLst>
              <a:gd name="connsiteX0" fmla="*/ 0 w 2226267"/>
              <a:gd name="connsiteY0" fmla="*/ 0 h 957674"/>
              <a:gd name="connsiteX1" fmla="*/ 2226267 w 2226267"/>
              <a:gd name="connsiteY1" fmla="*/ 0 h 957674"/>
              <a:gd name="connsiteX2" fmla="*/ 2226267 w 2226267"/>
              <a:gd name="connsiteY2" fmla="*/ 957674 h 957674"/>
              <a:gd name="connsiteX3" fmla="*/ 0 w 2226267"/>
              <a:gd name="connsiteY3" fmla="*/ 957674 h 957674"/>
              <a:gd name="connsiteX4" fmla="*/ 0 w 2226267"/>
              <a:gd name="connsiteY4" fmla="*/ 0 h 957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6267" h="957674">
                <a:moveTo>
                  <a:pt x="0" y="0"/>
                </a:moveTo>
                <a:lnTo>
                  <a:pt x="2226267" y="0"/>
                </a:lnTo>
                <a:lnTo>
                  <a:pt x="2226267" y="957674"/>
                </a:lnTo>
                <a:lnTo>
                  <a:pt x="0" y="957674"/>
                </a:lnTo>
                <a:lnTo>
                  <a:pt x="0" y="0"/>
                </a:lnTo>
                <a:close/>
              </a:path>
            </a:pathLst>
          </a:cu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56203" tIns="78232" rIns="78231" bIns="78232" numCol="1" spcCol="1270" anchor="ctr" anchorCtr="0">
            <a:noAutofit/>
          </a:bodyPr>
          <a:lstStyle/>
          <a:p>
            <a:pPr marL="0" marR="0" lvl="0" indent="0" algn="ctr" defTabSz="466725" rtl="0" eaLnBrk="1" fontAlgn="auto" latinLnBrk="0" hangingPunct="1">
              <a:lnSpc>
                <a:spcPct val="90000"/>
              </a:lnSpc>
              <a:spcBef>
                <a:spcPct val="0"/>
              </a:spcBef>
              <a:spcAft>
                <a:spcPct val="35000"/>
              </a:spcAft>
              <a:buClrTx/>
              <a:buSzTx/>
              <a:buFontTx/>
              <a:buNone/>
              <a:tabLst/>
              <a:defRPr/>
            </a:pPr>
            <a:r>
              <a:rPr kumimoji="0" lang="hr-HR" sz="1800" b="1" i="0" u="sng" strike="noStrike" kern="1200" cap="none" spc="0" normalizeH="0" baseline="0" noProof="0" dirty="0">
                <a:ln>
                  <a:noFill/>
                </a:ln>
                <a:solidFill>
                  <a:srgbClr val="44546A">
                    <a:lumMod val="50000"/>
                  </a:srgbClr>
                </a:solidFill>
                <a:effectLst/>
                <a:uLnTx/>
                <a:uFillTx/>
                <a:latin typeface="Calibri" panose="020F0502020204030204"/>
                <a:ea typeface="+mn-ea"/>
                <a:cs typeface="+mn-cs"/>
              </a:rPr>
              <a:t>REALNI TROŠKOVI: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Kompletna dokumentacija javne nabave, ugovori / narudžbenice, računi, dokazi o provedenim aktivnostima, dokazi o plaćanju (bankovni izvod), kartice konta, dokazi </a:t>
            </a:r>
            <a:r>
              <a:rPr kumimoji="0" lang="pl-PL"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o dostavi i instalaciji opreme </a:t>
            </a:r>
            <a:r>
              <a:rPr kumimoji="0" lang="hr-HR"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(otpremnica, fotografije i sl.)</a:t>
            </a:r>
          </a:p>
          <a:p>
            <a:pPr marL="0" marR="0" lvl="0" indent="0" algn="ctr" defTabSz="466725" rtl="0" eaLnBrk="1" fontAlgn="auto" latinLnBrk="0" hangingPunct="1">
              <a:lnSpc>
                <a:spcPct val="90000"/>
              </a:lnSpc>
              <a:spcBef>
                <a:spcPct val="0"/>
              </a:spcBef>
              <a:spcAft>
                <a:spcPct val="35000"/>
              </a:spcAft>
              <a:buClrTx/>
              <a:buSzTx/>
              <a:buFontTx/>
              <a:buNone/>
              <a:tabLst/>
              <a:defRPr/>
            </a:pPr>
            <a:endParaRPr kumimoji="0" lang="hr-HR" sz="1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0" indent="0" algn="ctr" defTabSz="466725" rtl="0" eaLnBrk="1" fontAlgn="auto" latinLnBrk="0" hangingPunct="1">
              <a:lnSpc>
                <a:spcPct val="90000"/>
              </a:lnSpc>
              <a:spcBef>
                <a:spcPct val="0"/>
              </a:spcBef>
              <a:spcAft>
                <a:spcPct val="35000"/>
              </a:spcAft>
              <a:buClrTx/>
              <a:buSzTx/>
              <a:buFontTx/>
              <a:buNone/>
              <a:tabLst/>
              <a:defRPr/>
            </a:pPr>
            <a:r>
              <a:rPr kumimoji="0" lang="hr-HR" sz="1800" b="1" i="0" u="sng" strike="noStrike" kern="1200" cap="none" spc="0" normalizeH="0" baseline="0" noProof="0" dirty="0">
                <a:ln>
                  <a:noFill/>
                </a:ln>
                <a:solidFill>
                  <a:srgbClr val="44546A">
                    <a:lumMod val="50000"/>
                  </a:srgbClr>
                </a:solidFill>
                <a:effectLst/>
                <a:uLnTx/>
                <a:uFillTx/>
                <a:latin typeface="Calibri" panose="020F0502020204030204"/>
                <a:ea typeface="+mn-ea"/>
                <a:cs typeface="+mn-cs"/>
              </a:rPr>
              <a:t>FIKSNA STOPA: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Dostava dokumentacije nije obavezna ALI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potrebno je dostaviti: p</a:t>
            </a:r>
            <a:r>
              <a:rPr kumimoji="0" lang="pl-PL"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opis osoblja angažiranog na projektu </a:t>
            </a:r>
            <a:r>
              <a:rPr lang="pl-PL" dirty="0">
                <a:solidFill>
                  <a:srgbClr val="44546A">
                    <a:lumMod val="50000"/>
                  </a:srgbClr>
                </a:solidFill>
                <a:latin typeface="Calibri" panose="020F0502020204030204"/>
              </a:rPr>
              <a:t>/ </a:t>
            </a:r>
            <a:r>
              <a:rPr kumimoji="0" lang="pl-PL"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izjava da je barem jedan zaposlenik uključen u rad na projektu (staff cost), dokaz o izvršenju (travel cost)</a:t>
            </a:r>
            <a:endPar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endParaRPr>
          </a:p>
        </p:txBody>
      </p:sp>
      <p:sp>
        <p:nvSpPr>
          <p:cNvPr id="26" name="Graphic 5">
            <a:extLst>
              <a:ext uri="{FF2B5EF4-FFF2-40B4-BE49-F238E27FC236}">
                <a16:creationId xmlns:a16="http://schemas.microsoft.com/office/drawing/2014/main" id="{BAC3201A-0598-455B-A228-50116CF1C7BB}"/>
              </a:ext>
            </a:extLst>
          </p:cNvPr>
          <p:cNvSpPr>
            <a:spLocks noChangeAspect="1"/>
          </p:cNvSpPr>
          <p:nvPr/>
        </p:nvSpPr>
        <p:spPr>
          <a:xfrm>
            <a:off x="6381000" y="1017483"/>
            <a:ext cx="1848600" cy="1337097"/>
          </a:xfrm>
          <a:custGeom>
            <a:avLst/>
            <a:gdLst>
              <a:gd name="connsiteX0" fmla="*/ 1560133 w 3596521"/>
              <a:gd name="connsiteY0" fmla="*/ 63805 h 4005547"/>
              <a:gd name="connsiteX1" fmla="*/ 2036383 w 3596521"/>
              <a:gd name="connsiteY1" fmla="*/ 63805 h 4005547"/>
              <a:gd name="connsiteX2" fmla="*/ 3358396 w 3596521"/>
              <a:gd name="connsiteY2" fmla="*/ 827067 h 4005547"/>
              <a:gd name="connsiteX3" fmla="*/ 3596521 w 3596521"/>
              <a:gd name="connsiteY3" fmla="*/ 1239517 h 4005547"/>
              <a:gd name="connsiteX4" fmla="*/ 3596521 w 3596521"/>
              <a:gd name="connsiteY4" fmla="*/ 2766031 h 4005547"/>
              <a:gd name="connsiteX5" fmla="*/ 3358396 w 3596521"/>
              <a:gd name="connsiteY5" fmla="*/ 3178483 h 4005547"/>
              <a:gd name="connsiteX6" fmla="*/ 2036383 w 3596521"/>
              <a:gd name="connsiteY6" fmla="*/ 3941740 h 4005547"/>
              <a:gd name="connsiteX7" fmla="*/ 1560133 w 3596521"/>
              <a:gd name="connsiteY7" fmla="*/ 3941740 h 4005547"/>
              <a:gd name="connsiteX8" fmla="*/ 238125 w 3596521"/>
              <a:gd name="connsiteY8" fmla="*/ 3178483 h 4005547"/>
              <a:gd name="connsiteX9" fmla="*/ 0 w 3596521"/>
              <a:gd name="connsiteY9" fmla="*/ 2766031 h 4005547"/>
              <a:gd name="connsiteX10" fmla="*/ 0 w 3596521"/>
              <a:gd name="connsiteY10" fmla="*/ 1239517 h 4005547"/>
              <a:gd name="connsiteX11" fmla="*/ 238125 w 3596521"/>
              <a:gd name="connsiteY11" fmla="*/ 827067 h 4005547"/>
              <a:gd name="connsiteX12" fmla="*/ 1560133 w 3596521"/>
              <a:gd name="connsiteY12" fmla="*/ 63805 h 400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6521" h="4005547">
                <a:moveTo>
                  <a:pt x="1560133" y="63805"/>
                </a:moveTo>
                <a:cubicBezTo>
                  <a:pt x="1707485" y="-21268"/>
                  <a:pt x="1889032" y="-21268"/>
                  <a:pt x="2036383" y="63805"/>
                </a:cubicBezTo>
                <a:lnTo>
                  <a:pt x="3358396" y="827067"/>
                </a:lnTo>
                <a:cubicBezTo>
                  <a:pt x="3505748" y="912141"/>
                  <a:pt x="3596521" y="1069362"/>
                  <a:pt x="3596521" y="1239517"/>
                </a:cubicBezTo>
                <a:lnTo>
                  <a:pt x="3596521" y="2766031"/>
                </a:lnTo>
                <a:cubicBezTo>
                  <a:pt x="3596521" y="2936186"/>
                  <a:pt x="3505748" y="3093406"/>
                  <a:pt x="3358396" y="3178483"/>
                </a:cubicBezTo>
                <a:lnTo>
                  <a:pt x="2036383" y="3941740"/>
                </a:lnTo>
                <a:cubicBezTo>
                  <a:pt x="1889032" y="4026817"/>
                  <a:pt x="1707485" y="4026817"/>
                  <a:pt x="1560133" y="3941740"/>
                </a:cubicBezTo>
                <a:lnTo>
                  <a:pt x="238125" y="3178483"/>
                </a:lnTo>
                <a:cubicBezTo>
                  <a:pt x="90773" y="3093406"/>
                  <a:pt x="0" y="2936186"/>
                  <a:pt x="0" y="2766031"/>
                </a:cubicBezTo>
                <a:lnTo>
                  <a:pt x="0" y="1239517"/>
                </a:lnTo>
                <a:cubicBezTo>
                  <a:pt x="0" y="1069362"/>
                  <a:pt x="90773" y="912141"/>
                  <a:pt x="238125" y="827067"/>
                </a:cubicBezTo>
                <a:lnTo>
                  <a:pt x="1560133" y="63805"/>
                </a:lnTo>
                <a:close/>
              </a:path>
            </a:pathLst>
          </a:custGeom>
          <a:solidFill>
            <a:srgbClr val="00D897"/>
          </a:solidFill>
          <a:ln w="127000" cap="flat">
            <a:solidFill>
              <a:srgbClr val="00D897"/>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1800" b="1" i="0" u="none" strike="noStrike" kern="1200" cap="none" spc="0" normalizeH="0" baseline="0" noProof="0" dirty="0">
                <a:ln>
                  <a:noFill/>
                </a:ln>
                <a:solidFill>
                  <a:srgbClr val="002060"/>
                </a:solidFill>
                <a:effectLst/>
                <a:uLnTx/>
                <a:uFillTx/>
                <a:latin typeface="Calibri" panose="020F0502020204030204"/>
                <a:ea typeface="+mn-ea"/>
                <a:cs typeface="+mn-cs"/>
              </a:rPr>
              <a:t>DOKUMENTACIJA</a:t>
            </a:r>
          </a:p>
        </p:txBody>
      </p:sp>
    </p:spTree>
    <p:extLst>
      <p:ext uri="{BB962C8B-B14F-4D97-AF65-F5344CB8AC3E}">
        <p14:creationId xmlns:p14="http://schemas.microsoft.com/office/powerpoint/2010/main" val="400993656"/>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34AF48F-CF6E-9EE6-7D7A-F89346B93F9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5130581"/>
            <a:ext cx="12192001" cy="1829015"/>
          </a:xfrm>
          <a:prstGeom prst="rect">
            <a:avLst/>
          </a:prstGeom>
        </p:spPr>
      </p:pic>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pic>
        <p:nvPicPr>
          <p:cNvPr id="10" name="Content Placeholder 4">
            <a:extLst>
              <a:ext uri="{FF2B5EF4-FFF2-40B4-BE49-F238E27FC236}">
                <a16:creationId xmlns:a16="http://schemas.microsoft.com/office/drawing/2014/main" id="{3C2B8F3E-769B-786B-A99D-234F726E8294}"/>
              </a:ext>
            </a:extLst>
          </p:cNvPr>
          <p:cNvPicPr>
            <a:picLocks noGrp="1" noChangeAspect="1"/>
          </p:cNvPicPr>
          <p:nvPr>
            <p:ph idx="1"/>
          </p:nvPr>
        </p:nvPicPr>
        <p:blipFill rotWithShape="1">
          <a:blip r:embed="rId5"/>
          <a:srcRect l="52581"/>
          <a:stretch/>
        </p:blipFill>
        <p:spPr>
          <a:xfrm>
            <a:off x="667264" y="1550091"/>
            <a:ext cx="4871759" cy="4694485"/>
          </a:xfrm>
        </p:spPr>
      </p:pic>
      <p:sp>
        <p:nvSpPr>
          <p:cNvPr id="11" name="Title 3">
            <a:extLst>
              <a:ext uri="{FF2B5EF4-FFF2-40B4-BE49-F238E27FC236}">
                <a16:creationId xmlns:a16="http://schemas.microsoft.com/office/drawing/2014/main" id="{D965FA05-0C23-1632-D901-14428A06D2AB}"/>
              </a:ext>
            </a:extLst>
          </p:cNvPr>
          <p:cNvSpPr txBox="1">
            <a:spLocks/>
          </p:cNvSpPr>
          <p:nvPr/>
        </p:nvSpPr>
        <p:spPr>
          <a:xfrm>
            <a:off x="4803820" y="279153"/>
            <a:ext cx="7150894" cy="568325"/>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lvl="0" algn="r">
              <a:defRPr/>
            </a:pPr>
            <a:r>
              <a:rPr lang="hr-HR" sz="3600" dirty="0">
                <a:solidFill>
                  <a:prstClr val="white"/>
                </a:solidFill>
              </a:rPr>
              <a:t>IZVJEŠTAVANJE – Partnersko izvješće</a:t>
            </a:r>
            <a:endParaRPr lang="en-US" sz="3600" dirty="0">
              <a:solidFill>
                <a:prstClr val="white"/>
              </a:solidFill>
            </a:endParaRPr>
          </a:p>
        </p:txBody>
      </p:sp>
      <p:sp>
        <p:nvSpPr>
          <p:cNvPr id="18" name="Freeform 4">
            <a:extLst>
              <a:ext uri="{FF2B5EF4-FFF2-40B4-BE49-F238E27FC236}">
                <a16:creationId xmlns:a16="http://schemas.microsoft.com/office/drawing/2014/main" id="{48ADD3C8-E30B-3BA6-6E9A-78DB71A4A668}"/>
              </a:ext>
            </a:extLst>
          </p:cNvPr>
          <p:cNvSpPr/>
          <p:nvPr/>
        </p:nvSpPr>
        <p:spPr>
          <a:xfrm>
            <a:off x="6500671" y="2046045"/>
            <a:ext cx="5107113" cy="3999043"/>
          </a:xfrm>
          <a:custGeom>
            <a:avLst/>
            <a:gdLst>
              <a:gd name="connsiteX0" fmla="*/ 0 w 2226267"/>
              <a:gd name="connsiteY0" fmla="*/ 0 h 957674"/>
              <a:gd name="connsiteX1" fmla="*/ 2226267 w 2226267"/>
              <a:gd name="connsiteY1" fmla="*/ 0 h 957674"/>
              <a:gd name="connsiteX2" fmla="*/ 2226267 w 2226267"/>
              <a:gd name="connsiteY2" fmla="*/ 957674 h 957674"/>
              <a:gd name="connsiteX3" fmla="*/ 0 w 2226267"/>
              <a:gd name="connsiteY3" fmla="*/ 957674 h 957674"/>
              <a:gd name="connsiteX4" fmla="*/ 0 w 2226267"/>
              <a:gd name="connsiteY4" fmla="*/ 0 h 957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6267" h="957674">
                <a:moveTo>
                  <a:pt x="0" y="0"/>
                </a:moveTo>
                <a:lnTo>
                  <a:pt x="2226267" y="0"/>
                </a:lnTo>
                <a:lnTo>
                  <a:pt x="2226267" y="957674"/>
                </a:lnTo>
                <a:lnTo>
                  <a:pt x="0" y="957674"/>
                </a:lnTo>
                <a:lnTo>
                  <a:pt x="0" y="0"/>
                </a:lnTo>
                <a:close/>
              </a:path>
            </a:pathLst>
          </a:cu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56203" tIns="78232" rIns="78231" bIns="78232" numCol="1" spcCol="1270" anchor="ctr" anchorCtr="0">
            <a:noAutofit/>
          </a:bodyPr>
          <a:lstStyle/>
          <a:p>
            <a:pPr marL="0" marR="0" lvl="0" indent="0" algn="ctr" defTabSz="466725" rtl="0" eaLnBrk="1" fontAlgn="auto" latinLnBrk="0" hangingPunct="1">
              <a:lnSpc>
                <a:spcPct val="90000"/>
              </a:lnSpc>
              <a:spcBef>
                <a:spcPct val="0"/>
              </a:spcBef>
              <a:spcAft>
                <a:spcPct val="35000"/>
              </a:spcAft>
              <a:buClrTx/>
              <a:buSzTx/>
              <a:buFontTx/>
              <a:buNone/>
              <a:tabLst/>
              <a:defRPr/>
            </a:pPr>
            <a:r>
              <a:rPr kumimoji="0" lang="hr-HR" sz="1800" b="1" i="0" u="sng" strike="noStrike" kern="1200" cap="none" spc="0" normalizeH="0" baseline="0" noProof="0" dirty="0">
                <a:ln>
                  <a:noFill/>
                </a:ln>
                <a:solidFill>
                  <a:srgbClr val="44546A">
                    <a:lumMod val="50000"/>
                  </a:srgbClr>
                </a:solidFill>
                <a:effectLst/>
                <a:uLnTx/>
                <a:uFillTx/>
                <a:latin typeface="Calibri" panose="020F0502020204030204"/>
                <a:ea typeface="+mn-ea"/>
                <a:cs typeface="+mn-cs"/>
              </a:rPr>
              <a:t>REALNI TROŠKOVI:</a:t>
            </a:r>
          </a:p>
          <a:p>
            <a:pPr marL="0" marR="0" lvl="0" indent="0" algn="ctr" defTabSz="466725" rtl="0" eaLnBrk="1" fontAlgn="auto" latinLnBrk="0" hangingPunct="1">
              <a:lnSpc>
                <a:spcPct val="90000"/>
              </a:lnSpc>
              <a:spcBef>
                <a:spcPct val="0"/>
              </a:spcBef>
              <a:spcAft>
                <a:spcPct val="35000"/>
              </a:spcAft>
              <a:buClrTx/>
              <a:buSzTx/>
              <a:buFontTx/>
              <a:buNone/>
              <a:tabLst/>
              <a:defRPr/>
            </a:pPr>
            <a:r>
              <a:rPr kumimoji="0" lang="hr-HR"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Troškovi plaća - ugovor o radu, dokument o opisu posla i aktivnosti, platne liste, izvadak iz računovodstvenog sustava, JOPPD obrasci…</a:t>
            </a:r>
          </a:p>
          <a:p>
            <a:pPr marL="0" marR="0" lvl="0" indent="0" algn="ctr" defTabSz="466725" rtl="0" eaLnBrk="1" fontAlgn="auto" latinLnBrk="0" hangingPunct="1">
              <a:lnSpc>
                <a:spcPct val="90000"/>
              </a:lnSpc>
              <a:spcBef>
                <a:spcPct val="0"/>
              </a:spcBef>
              <a:spcAft>
                <a:spcPct val="35000"/>
              </a:spcAft>
              <a:buClrTx/>
              <a:buSzTx/>
              <a:buFontTx/>
              <a:buNone/>
              <a:tabLst/>
              <a:defRPr/>
            </a:pPr>
            <a:r>
              <a:rPr kumimoji="0" lang="hr-HR" sz="1800" b="1" i="0" u="sng" strike="noStrike" kern="1200" cap="none" spc="0" normalizeH="0" baseline="0" noProof="0" dirty="0">
                <a:ln>
                  <a:noFill/>
                </a:ln>
                <a:solidFill>
                  <a:srgbClr val="44546A">
                    <a:lumMod val="50000"/>
                  </a:srgbClr>
                </a:solidFill>
                <a:effectLst/>
                <a:uLnTx/>
                <a:uFillTx/>
                <a:latin typeface="Calibri" panose="020F0502020204030204"/>
                <a:ea typeface="+mn-ea"/>
                <a:cs typeface="+mn-cs"/>
              </a:rPr>
              <a:t>FIKSNA STOPA: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Dostava dokumentacije nije obavezna ALI </a:t>
            </a:r>
            <a:r>
              <a:rPr kumimoji="0" lang="hr-HR" sz="1800" b="1"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u fazi optimizacije i ugovaranja </a:t>
            </a:r>
            <a:r>
              <a:rPr kumimoji="0" lang="hr-HR"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od korisnika se mogu zatražiti detaljne informacije o preostalim troškovima osim troškova osoblja (popis/broj opreme, specifikacije planiranih radova, broj putovanja i sl.) kako bi se utvrdila poveznica s planiranim  aktivnostima. U </a:t>
            </a:r>
            <a:r>
              <a:rPr kumimoji="0" lang="hr-HR" sz="1800" b="1"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fazi implementacije </a:t>
            </a:r>
            <a:r>
              <a:rPr kumimoji="0" lang="hr-HR"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tražiti će se dokazi izvršenja / </a:t>
            </a:r>
            <a:r>
              <a:rPr kumimoji="0" lang="hr-HR" sz="1800" b="0" i="0" u="none" strike="noStrike" kern="1200" cap="none" spc="0" normalizeH="0" baseline="0" noProof="0" dirty="0" err="1">
                <a:ln>
                  <a:noFill/>
                </a:ln>
                <a:solidFill>
                  <a:srgbClr val="44546A">
                    <a:lumMod val="50000"/>
                  </a:srgbClr>
                </a:solidFill>
                <a:effectLst/>
                <a:uLnTx/>
                <a:uFillTx/>
                <a:latin typeface="Calibri" panose="020F0502020204030204"/>
                <a:ea typeface="+mn-ea"/>
                <a:cs typeface="+mn-cs"/>
              </a:rPr>
              <a:t>deliverable</a:t>
            </a:r>
            <a:r>
              <a:rPr kumimoji="0" lang="hr-HR"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-i</a:t>
            </a:r>
          </a:p>
          <a:p>
            <a:pPr marL="0" marR="0" lvl="0" indent="0" algn="ctr" defTabSz="466725" rtl="0" eaLnBrk="1" fontAlgn="auto" latinLnBrk="0" hangingPunct="1">
              <a:lnSpc>
                <a:spcPct val="90000"/>
              </a:lnSpc>
              <a:spcBef>
                <a:spcPct val="0"/>
              </a:spcBef>
              <a:spcAft>
                <a:spcPct val="35000"/>
              </a:spcAft>
              <a:buClrTx/>
              <a:buSzTx/>
              <a:buFontTx/>
              <a:buNone/>
              <a:tabLst/>
              <a:defRPr/>
            </a:pPr>
            <a:endParaRPr kumimoji="0" lang="en-US" sz="1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6" name="Graphic 5">
            <a:extLst>
              <a:ext uri="{FF2B5EF4-FFF2-40B4-BE49-F238E27FC236}">
                <a16:creationId xmlns:a16="http://schemas.microsoft.com/office/drawing/2014/main" id="{3918F561-E18E-7F42-E108-0D7EB63AE168}"/>
              </a:ext>
            </a:extLst>
          </p:cNvPr>
          <p:cNvSpPr>
            <a:spLocks noChangeAspect="1"/>
          </p:cNvSpPr>
          <p:nvPr/>
        </p:nvSpPr>
        <p:spPr>
          <a:xfrm>
            <a:off x="5691330" y="1048876"/>
            <a:ext cx="1852357" cy="1357085"/>
          </a:xfrm>
          <a:custGeom>
            <a:avLst/>
            <a:gdLst>
              <a:gd name="connsiteX0" fmla="*/ 1560133 w 3596521"/>
              <a:gd name="connsiteY0" fmla="*/ 63805 h 4005547"/>
              <a:gd name="connsiteX1" fmla="*/ 2036383 w 3596521"/>
              <a:gd name="connsiteY1" fmla="*/ 63805 h 4005547"/>
              <a:gd name="connsiteX2" fmla="*/ 3358396 w 3596521"/>
              <a:gd name="connsiteY2" fmla="*/ 827067 h 4005547"/>
              <a:gd name="connsiteX3" fmla="*/ 3596521 w 3596521"/>
              <a:gd name="connsiteY3" fmla="*/ 1239517 h 4005547"/>
              <a:gd name="connsiteX4" fmla="*/ 3596521 w 3596521"/>
              <a:gd name="connsiteY4" fmla="*/ 2766031 h 4005547"/>
              <a:gd name="connsiteX5" fmla="*/ 3358396 w 3596521"/>
              <a:gd name="connsiteY5" fmla="*/ 3178483 h 4005547"/>
              <a:gd name="connsiteX6" fmla="*/ 2036383 w 3596521"/>
              <a:gd name="connsiteY6" fmla="*/ 3941740 h 4005547"/>
              <a:gd name="connsiteX7" fmla="*/ 1560133 w 3596521"/>
              <a:gd name="connsiteY7" fmla="*/ 3941740 h 4005547"/>
              <a:gd name="connsiteX8" fmla="*/ 238125 w 3596521"/>
              <a:gd name="connsiteY8" fmla="*/ 3178483 h 4005547"/>
              <a:gd name="connsiteX9" fmla="*/ 0 w 3596521"/>
              <a:gd name="connsiteY9" fmla="*/ 2766031 h 4005547"/>
              <a:gd name="connsiteX10" fmla="*/ 0 w 3596521"/>
              <a:gd name="connsiteY10" fmla="*/ 1239517 h 4005547"/>
              <a:gd name="connsiteX11" fmla="*/ 238125 w 3596521"/>
              <a:gd name="connsiteY11" fmla="*/ 827067 h 4005547"/>
              <a:gd name="connsiteX12" fmla="*/ 1560133 w 3596521"/>
              <a:gd name="connsiteY12" fmla="*/ 63805 h 400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6521" h="4005547">
                <a:moveTo>
                  <a:pt x="1560133" y="63805"/>
                </a:moveTo>
                <a:cubicBezTo>
                  <a:pt x="1707485" y="-21268"/>
                  <a:pt x="1889032" y="-21268"/>
                  <a:pt x="2036383" y="63805"/>
                </a:cubicBezTo>
                <a:lnTo>
                  <a:pt x="3358396" y="827067"/>
                </a:lnTo>
                <a:cubicBezTo>
                  <a:pt x="3505748" y="912141"/>
                  <a:pt x="3596521" y="1069362"/>
                  <a:pt x="3596521" y="1239517"/>
                </a:cubicBezTo>
                <a:lnTo>
                  <a:pt x="3596521" y="2766031"/>
                </a:lnTo>
                <a:cubicBezTo>
                  <a:pt x="3596521" y="2936186"/>
                  <a:pt x="3505748" y="3093406"/>
                  <a:pt x="3358396" y="3178483"/>
                </a:cubicBezTo>
                <a:lnTo>
                  <a:pt x="2036383" y="3941740"/>
                </a:lnTo>
                <a:cubicBezTo>
                  <a:pt x="1889032" y="4026817"/>
                  <a:pt x="1707485" y="4026817"/>
                  <a:pt x="1560133" y="3941740"/>
                </a:cubicBezTo>
                <a:lnTo>
                  <a:pt x="238125" y="3178483"/>
                </a:lnTo>
                <a:cubicBezTo>
                  <a:pt x="90773" y="3093406"/>
                  <a:pt x="0" y="2936186"/>
                  <a:pt x="0" y="2766031"/>
                </a:cubicBezTo>
                <a:lnTo>
                  <a:pt x="0" y="1239517"/>
                </a:lnTo>
                <a:cubicBezTo>
                  <a:pt x="0" y="1069362"/>
                  <a:pt x="90773" y="912141"/>
                  <a:pt x="238125" y="827067"/>
                </a:cubicBezTo>
                <a:lnTo>
                  <a:pt x="1560133" y="63805"/>
                </a:lnTo>
                <a:close/>
              </a:path>
            </a:pathLst>
          </a:custGeom>
          <a:solidFill>
            <a:srgbClr val="00B0F0"/>
          </a:solidFill>
          <a:ln w="127000" cap="flat">
            <a:solidFill>
              <a:srgbClr val="00B0F0"/>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1800" b="1" i="0" u="none" strike="noStrike" kern="1200" cap="none" spc="0" normalizeH="0" baseline="0" noProof="0" dirty="0">
                <a:ln>
                  <a:noFill/>
                </a:ln>
                <a:solidFill>
                  <a:srgbClr val="002060"/>
                </a:solidFill>
                <a:effectLst/>
                <a:uLnTx/>
                <a:uFillTx/>
                <a:latin typeface="Calibri" panose="020F0502020204030204"/>
                <a:ea typeface="+mn-ea"/>
                <a:cs typeface="+mn-cs"/>
              </a:rPr>
              <a:t>DOKUMENTACIJA</a:t>
            </a:r>
          </a:p>
        </p:txBody>
      </p:sp>
    </p:spTree>
    <p:extLst>
      <p:ext uri="{BB962C8B-B14F-4D97-AF65-F5344CB8AC3E}">
        <p14:creationId xmlns:p14="http://schemas.microsoft.com/office/powerpoint/2010/main" val="2597024231"/>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925B9-B24D-7A17-D6AE-FF2EA0614C8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426CF7E-682A-DDEA-4A33-34038801D5F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5130581"/>
            <a:ext cx="12192001" cy="1829015"/>
          </a:xfrm>
          <a:prstGeom prst="rect">
            <a:avLst/>
          </a:prstGeom>
        </p:spPr>
      </p:pic>
      <p:pic>
        <p:nvPicPr>
          <p:cNvPr id="5" name="Picture 4">
            <a:extLst>
              <a:ext uri="{FF2B5EF4-FFF2-40B4-BE49-F238E27FC236}">
                <a16:creationId xmlns:a16="http://schemas.microsoft.com/office/drawing/2014/main" id="{5847F784-E770-A2E8-BC8D-996E07536ED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1" name="Title 3">
            <a:extLst>
              <a:ext uri="{FF2B5EF4-FFF2-40B4-BE49-F238E27FC236}">
                <a16:creationId xmlns:a16="http://schemas.microsoft.com/office/drawing/2014/main" id="{729D3B67-6A5A-EF41-A1B0-C682DC3A9617}"/>
              </a:ext>
            </a:extLst>
          </p:cNvPr>
          <p:cNvSpPr txBox="1">
            <a:spLocks/>
          </p:cNvSpPr>
          <p:nvPr/>
        </p:nvSpPr>
        <p:spPr>
          <a:xfrm>
            <a:off x="4456090" y="279153"/>
            <a:ext cx="7498624" cy="568325"/>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lvl="0" algn="r">
              <a:defRPr/>
            </a:pPr>
            <a:r>
              <a:rPr lang="hr-HR" sz="3600">
                <a:solidFill>
                  <a:prstClr val="white"/>
                </a:solidFill>
              </a:rPr>
              <a:t>IZVJEŠTAVANJE – Projektno izvješće</a:t>
            </a:r>
            <a:endParaRPr lang="en-US" sz="3600" dirty="0">
              <a:solidFill>
                <a:prstClr val="white"/>
              </a:solidFill>
            </a:endParaRPr>
          </a:p>
        </p:txBody>
      </p:sp>
      <p:graphicFrame>
        <p:nvGraphicFramePr>
          <p:cNvPr id="13" name="Rezervirano mjesto sadržaja 2">
            <a:extLst>
              <a:ext uri="{FF2B5EF4-FFF2-40B4-BE49-F238E27FC236}">
                <a16:creationId xmlns:a16="http://schemas.microsoft.com/office/drawing/2014/main" id="{7CB8FC91-3F26-CB91-E338-4706A5F65EAD}"/>
              </a:ext>
            </a:extLst>
          </p:cNvPr>
          <p:cNvGraphicFramePr>
            <a:graphicFrameLocks noGrp="1"/>
          </p:cNvGraphicFramePr>
          <p:nvPr>
            <p:ph idx="1"/>
          </p:nvPr>
        </p:nvGraphicFramePr>
        <p:xfrm>
          <a:off x="307258" y="1589651"/>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8" name="Slika 7">
            <a:extLst>
              <a:ext uri="{FF2B5EF4-FFF2-40B4-BE49-F238E27FC236}">
                <a16:creationId xmlns:a16="http://schemas.microsoft.com/office/drawing/2014/main" id="{3F146A3A-1CA9-8D67-DDD9-70BED3B1C8C5}"/>
              </a:ext>
            </a:extLst>
          </p:cNvPr>
          <p:cNvPicPr>
            <a:picLocks noChangeAspect="1"/>
          </p:cNvPicPr>
          <p:nvPr/>
        </p:nvPicPr>
        <p:blipFill>
          <a:blip r:embed="rId10"/>
          <a:stretch>
            <a:fillRect/>
          </a:stretch>
        </p:blipFill>
        <p:spPr>
          <a:xfrm>
            <a:off x="11022741" y="1069634"/>
            <a:ext cx="675119" cy="675119"/>
          </a:xfrm>
          <a:prstGeom prst="rect">
            <a:avLst/>
          </a:prstGeom>
        </p:spPr>
      </p:pic>
    </p:spTree>
    <p:extLst>
      <p:ext uri="{BB962C8B-B14F-4D97-AF65-F5344CB8AC3E}">
        <p14:creationId xmlns:p14="http://schemas.microsoft.com/office/powerpoint/2010/main" val="4903585"/>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3" name="Content Placeholder 2">
            <a:extLst>
              <a:ext uri="{FF2B5EF4-FFF2-40B4-BE49-F238E27FC236}">
                <a16:creationId xmlns:a16="http://schemas.microsoft.com/office/drawing/2014/main" id="{8418B608-5896-63D9-341A-AEDA2A7F1CAE}"/>
              </a:ext>
            </a:extLst>
          </p:cNvPr>
          <p:cNvSpPr>
            <a:spLocks noGrp="1"/>
          </p:cNvSpPr>
          <p:nvPr>
            <p:ph idx="1"/>
          </p:nvPr>
        </p:nvSpPr>
        <p:spPr>
          <a:xfrm>
            <a:off x="5748828" y="2955589"/>
            <a:ext cx="6105525" cy="1393825"/>
          </a:xfrm>
        </p:spPr>
        <p:txBody>
          <a:bodyPr>
            <a:normAutofit/>
          </a:bodyPr>
          <a:lstStyle/>
          <a:p>
            <a:pPr marL="0" indent="0" algn="ctr">
              <a:buNone/>
            </a:pPr>
            <a:r>
              <a:rPr lang="hr-HR" sz="6600" b="1" dirty="0"/>
              <a:t>Q&amp;A </a:t>
            </a:r>
          </a:p>
          <a:p>
            <a:pPr marL="0" indent="0" algn="ctr">
              <a:buNone/>
            </a:pPr>
            <a:endParaRPr lang="hr-HR" b="1" dirty="0"/>
          </a:p>
        </p:txBody>
      </p:sp>
      <p:pic>
        <p:nvPicPr>
          <p:cNvPr id="9" name="Google Shape;928;p71">
            <a:extLst>
              <a:ext uri="{FF2B5EF4-FFF2-40B4-BE49-F238E27FC236}">
                <a16:creationId xmlns:a16="http://schemas.microsoft.com/office/drawing/2014/main" id="{DBB86512-63EF-F468-22E2-D9752062FE49}"/>
              </a:ext>
            </a:extLst>
          </p:cNvPr>
          <p:cNvPicPr preferRelativeResize="0"/>
          <p:nvPr/>
        </p:nvPicPr>
        <p:blipFill rotWithShape="1">
          <a:blip r:embed="rId3">
            <a:alphaModFix/>
          </a:blip>
          <a:srcRect/>
          <a:stretch/>
        </p:blipFill>
        <p:spPr>
          <a:xfrm>
            <a:off x="925367" y="1717803"/>
            <a:ext cx="5372100" cy="4269885"/>
          </a:xfrm>
          <a:prstGeom prst="rect">
            <a:avLst/>
          </a:prstGeom>
          <a:noFill/>
          <a:ln>
            <a:noFill/>
          </a:ln>
        </p:spPr>
      </p:pic>
      <p:sp>
        <p:nvSpPr>
          <p:cNvPr id="2" name="Title 3">
            <a:extLst>
              <a:ext uri="{FF2B5EF4-FFF2-40B4-BE49-F238E27FC236}">
                <a16:creationId xmlns:a16="http://schemas.microsoft.com/office/drawing/2014/main" id="{25A1455B-973D-CC7B-CA9E-9CF432EAFFFC}"/>
              </a:ext>
            </a:extLst>
          </p:cNvPr>
          <p:cNvSpPr txBox="1">
            <a:spLocks/>
          </p:cNvSpPr>
          <p:nvPr/>
        </p:nvSpPr>
        <p:spPr>
          <a:xfrm>
            <a:off x="7200899" y="279153"/>
            <a:ext cx="4653453" cy="692397"/>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lang="hr-HR" sz="3600" dirty="0">
                <a:solidFill>
                  <a:prstClr val="white"/>
                </a:solidFill>
                <a:latin typeface="Calibri" panose="020F0502020204030204"/>
              </a:rPr>
              <a:t>PITANJA / RASPRAVA</a:t>
            </a:r>
            <a:endParaRPr kumimoji="0" lang="en-US"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181955413"/>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6" name="Rectangle 7">
            <a:extLst>
              <a:ext uri="{FF2B5EF4-FFF2-40B4-BE49-F238E27FC236}">
                <a16:creationId xmlns:a16="http://schemas.microsoft.com/office/drawing/2014/main" id="{A1D2266A-AFBE-F328-6BBD-CDC221D7BC2A}"/>
              </a:ext>
            </a:extLst>
          </p:cNvPr>
          <p:cNvSpPr/>
          <p:nvPr/>
        </p:nvSpPr>
        <p:spPr>
          <a:xfrm>
            <a:off x="1294492" y="1641195"/>
            <a:ext cx="4868841" cy="45733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EEEC7ECB-45E5-1290-2050-34859C04C8C6}"/>
              </a:ext>
            </a:extLst>
          </p:cNvPr>
          <p:cNvSpPr txBox="1">
            <a:spLocks/>
          </p:cNvSpPr>
          <p:nvPr/>
        </p:nvSpPr>
        <p:spPr>
          <a:xfrm>
            <a:off x="1478573" y="3115718"/>
            <a:ext cx="4500680" cy="16242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ctr" defTabSz="740664"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dirty="0">
                <a:ln>
                  <a:noFill/>
                </a:ln>
                <a:solidFill>
                  <a:prstClr val="white"/>
                </a:solidFill>
                <a:effectLst/>
                <a:uLnTx/>
                <a:uFillTx/>
                <a:latin typeface="Calibri" panose="020F0502020204030204"/>
                <a:ea typeface="+mj-ea"/>
                <a:cs typeface="+mj-cs"/>
              </a:rPr>
              <a:t>Javna nabava</a:t>
            </a:r>
          </a:p>
        </p:txBody>
      </p:sp>
      <p:pic>
        <p:nvPicPr>
          <p:cNvPr id="3" name="Picture 2" descr="A group of people sitting at a round table&#10;&#10;Description automatically generated">
            <a:extLst>
              <a:ext uri="{FF2B5EF4-FFF2-40B4-BE49-F238E27FC236}">
                <a16:creationId xmlns:a16="http://schemas.microsoft.com/office/drawing/2014/main" id="{26889B4B-C34A-9772-8303-C0BBAD1A66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3333" y="1683779"/>
            <a:ext cx="4530754" cy="4530754"/>
          </a:xfrm>
          <a:prstGeom prst="rect">
            <a:avLst/>
          </a:prstGeom>
        </p:spPr>
      </p:pic>
    </p:spTree>
    <p:extLst>
      <p:ext uri="{BB962C8B-B14F-4D97-AF65-F5344CB8AC3E}">
        <p14:creationId xmlns:p14="http://schemas.microsoft.com/office/powerpoint/2010/main" val="3215591194"/>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7" name="Title 3">
            <a:extLst>
              <a:ext uri="{FF2B5EF4-FFF2-40B4-BE49-F238E27FC236}">
                <a16:creationId xmlns:a16="http://schemas.microsoft.com/office/drawing/2014/main" id="{2EEC8E05-9FF5-9FEA-A1BE-D174C5983BC0}"/>
              </a:ext>
            </a:extLst>
          </p:cNvPr>
          <p:cNvSpPr txBox="1">
            <a:spLocks/>
          </p:cNvSpPr>
          <p:nvPr/>
        </p:nvSpPr>
        <p:spPr>
          <a:xfrm>
            <a:off x="7036419" y="279153"/>
            <a:ext cx="4817934" cy="8432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dirty="0">
                <a:ln>
                  <a:noFill/>
                </a:ln>
                <a:solidFill>
                  <a:prstClr val="white"/>
                </a:solidFill>
                <a:effectLst/>
                <a:uLnTx/>
                <a:uFillTx/>
                <a:latin typeface="Calibri" panose="020F0502020204030204"/>
                <a:ea typeface="+mj-ea"/>
                <a:cs typeface="+mj-cs"/>
              </a:rPr>
              <a:t>JAVNA NABAVA</a:t>
            </a:r>
            <a:endParaRPr kumimoji="0" lang="en-US"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19" name="TextBox 8">
            <a:extLst>
              <a:ext uri="{FF2B5EF4-FFF2-40B4-BE49-F238E27FC236}">
                <a16:creationId xmlns:a16="http://schemas.microsoft.com/office/drawing/2014/main" id="{507E1E57-921F-39F4-A87A-9E924DE5057D}"/>
              </a:ext>
            </a:extLst>
          </p:cNvPr>
          <p:cNvSpPr txBox="1"/>
          <p:nvPr/>
        </p:nvSpPr>
        <p:spPr>
          <a:xfrm>
            <a:off x="441857" y="1356441"/>
            <a:ext cx="9182100" cy="615553"/>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hr-HR" sz="3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Pravni okvir</a:t>
            </a:r>
            <a:endParaRPr kumimoji="0" lang="en-US" sz="3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24" name="TextBox 9">
            <a:extLst>
              <a:ext uri="{FF2B5EF4-FFF2-40B4-BE49-F238E27FC236}">
                <a16:creationId xmlns:a16="http://schemas.microsoft.com/office/drawing/2014/main" id="{4E072194-A404-E01F-47D2-DFE7DBF2D374}"/>
              </a:ext>
            </a:extLst>
          </p:cNvPr>
          <p:cNvSpPr txBox="1"/>
          <p:nvPr/>
        </p:nvSpPr>
        <p:spPr>
          <a:xfrm>
            <a:off x="441857" y="2194661"/>
            <a:ext cx="9182100" cy="4296689"/>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400" b="1"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lvl="0" indent="-342900">
              <a:lnSpc>
                <a:spcPct val="115000"/>
              </a:lnSpc>
              <a:spcAft>
                <a:spcPts val="1000"/>
              </a:spcAft>
              <a:buFont typeface="Arial" panose="020B0604020202020204" pitchFamily="34" charset="0"/>
              <a:buChar char="•"/>
              <a:defRPr/>
            </a:pPr>
            <a:r>
              <a:rPr lang="hr-HR" sz="2600" dirty="0">
                <a:solidFill>
                  <a:srgbClr val="2F5597"/>
                </a:solidFill>
              </a:rPr>
              <a:t>Interreg </a:t>
            </a:r>
            <a:r>
              <a:rPr lang="hr-HR" sz="2600" dirty="0" err="1">
                <a:solidFill>
                  <a:srgbClr val="2F5597"/>
                </a:solidFill>
              </a:rPr>
              <a:t>Regulation</a:t>
            </a:r>
            <a:r>
              <a:rPr lang="hr-HR" sz="2600" dirty="0">
                <a:solidFill>
                  <a:srgbClr val="2F5597"/>
                </a:solidFill>
              </a:rPr>
              <a:t> (čl. 58)</a:t>
            </a:r>
          </a:p>
          <a:p>
            <a:pPr marL="342900" lvl="0" indent="-342900">
              <a:lnSpc>
                <a:spcPct val="115000"/>
              </a:lnSpc>
              <a:spcAft>
                <a:spcPts val="1000"/>
              </a:spcAft>
              <a:buFont typeface="Arial" panose="020B0604020202020204" pitchFamily="34" charset="0"/>
              <a:buChar char="•"/>
              <a:defRPr/>
            </a:pPr>
            <a:r>
              <a:rPr lang="hr-HR" sz="2600" dirty="0">
                <a:solidFill>
                  <a:srgbClr val="2F5597"/>
                </a:solidFill>
              </a:rPr>
              <a:t>Financial </a:t>
            </a:r>
            <a:r>
              <a:rPr lang="hr-HR" sz="2600" dirty="0" err="1">
                <a:solidFill>
                  <a:srgbClr val="2F5597"/>
                </a:solidFill>
              </a:rPr>
              <a:t>Regulation</a:t>
            </a:r>
            <a:r>
              <a:rPr lang="hr-HR" sz="2600" dirty="0">
                <a:solidFill>
                  <a:srgbClr val="2F5597"/>
                </a:solidFill>
              </a:rPr>
              <a:t> (čl. 181. i 182., </a:t>
            </a:r>
            <a:r>
              <a:rPr lang="hr-HR" sz="2600" dirty="0" err="1">
                <a:solidFill>
                  <a:srgbClr val="2F5597"/>
                </a:solidFill>
              </a:rPr>
              <a:t>Annex</a:t>
            </a:r>
            <a:r>
              <a:rPr lang="hr-HR" sz="2600" dirty="0">
                <a:solidFill>
                  <a:srgbClr val="2F5597"/>
                </a:solidFill>
              </a:rPr>
              <a:t> I – </a:t>
            </a:r>
            <a:r>
              <a:rPr lang="hr-HR" sz="2600" dirty="0" err="1">
                <a:solidFill>
                  <a:srgbClr val="2F5597"/>
                </a:solidFill>
              </a:rPr>
              <a:t>Chapter</a:t>
            </a:r>
            <a:r>
              <a:rPr lang="hr-HR" sz="2600" dirty="0">
                <a:solidFill>
                  <a:srgbClr val="2F5597"/>
                </a:solidFill>
              </a:rPr>
              <a:t> 3, t. 37 do 42)</a:t>
            </a:r>
          </a:p>
          <a:p>
            <a:pPr marL="342900" lvl="0" indent="-342900">
              <a:lnSpc>
                <a:spcPct val="115000"/>
              </a:lnSpc>
              <a:spcAft>
                <a:spcPts val="1000"/>
              </a:spcAft>
              <a:buFont typeface="Arial" panose="020B0604020202020204" pitchFamily="34" charset="0"/>
              <a:buChar char="•"/>
              <a:defRPr/>
            </a:pPr>
            <a:r>
              <a:rPr lang="hr-HR" sz="2600" dirty="0" err="1">
                <a:solidFill>
                  <a:srgbClr val="2F5597"/>
                </a:solidFill>
              </a:rPr>
              <a:t>Annex</a:t>
            </a:r>
            <a:r>
              <a:rPr lang="hr-HR" sz="2600" dirty="0">
                <a:solidFill>
                  <a:srgbClr val="2F5597"/>
                </a:solidFill>
              </a:rPr>
              <a:t> II Financijskih sporazuma (EK-BiH i EK-CG) </a:t>
            </a:r>
          </a:p>
          <a:p>
            <a:pPr marL="342900" lvl="0" indent="-342900">
              <a:lnSpc>
                <a:spcPct val="115000"/>
              </a:lnSpc>
              <a:spcAft>
                <a:spcPts val="1000"/>
              </a:spcAft>
              <a:buFont typeface="Arial" panose="020B0604020202020204" pitchFamily="34" charset="0"/>
              <a:buChar char="•"/>
              <a:defRPr/>
            </a:pPr>
            <a:r>
              <a:rPr lang="hr-HR" sz="2600" dirty="0">
                <a:solidFill>
                  <a:srgbClr val="2F5597"/>
                </a:solidFill>
              </a:rPr>
              <a:t>HR - Zakon o javnoj nabavi – PP iz HR, obveznici ZJN </a:t>
            </a:r>
          </a:p>
          <a:p>
            <a:pPr marL="342900" lvl="0" indent="-342900">
              <a:lnSpc>
                <a:spcPct val="115000"/>
              </a:lnSpc>
              <a:spcAft>
                <a:spcPts val="1000"/>
              </a:spcAft>
              <a:buFont typeface="Arial" panose="020B0604020202020204" pitchFamily="34" charset="0"/>
              <a:buChar char="•"/>
              <a:defRPr/>
            </a:pPr>
            <a:r>
              <a:rPr lang="hr-HR" sz="2600" dirty="0">
                <a:solidFill>
                  <a:srgbClr val="2F5597"/>
                </a:solidFill>
              </a:rPr>
              <a:t>Project </a:t>
            </a:r>
            <a:r>
              <a:rPr lang="hr-HR" sz="2600" dirty="0" err="1">
                <a:solidFill>
                  <a:srgbClr val="2F5597"/>
                </a:solidFill>
              </a:rPr>
              <a:t>Implementation</a:t>
            </a:r>
            <a:r>
              <a:rPr lang="hr-HR" sz="2600" dirty="0">
                <a:solidFill>
                  <a:srgbClr val="2F5597"/>
                </a:solidFill>
              </a:rPr>
              <a:t> Manual (PIM, </a:t>
            </a:r>
            <a:r>
              <a:rPr lang="hr-HR" sz="2600" dirty="0" err="1">
                <a:solidFill>
                  <a:srgbClr val="2F5597"/>
                </a:solidFill>
              </a:rPr>
              <a:t>ver</a:t>
            </a:r>
            <a:r>
              <a:rPr lang="hr-HR" sz="2600" dirty="0">
                <a:solidFill>
                  <a:srgbClr val="2F5597"/>
                </a:solidFill>
              </a:rPr>
              <a:t> 3) </a:t>
            </a:r>
          </a:p>
          <a:p>
            <a:pPr marL="342900" lvl="0" indent="-342900">
              <a:lnSpc>
                <a:spcPct val="115000"/>
              </a:lnSpc>
              <a:spcAft>
                <a:spcPts val="1000"/>
              </a:spcAft>
              <a:buFont typeface="Arial" panose="020B0604020202020204" pitchFamily="34" charset="0"/>
              <a:buChar char="•"/>
              <a:defRPr/>
            </a:pPr>
            <a:r>
              <a:rPr lang="hr-HR" sz="2600" dirty="0">
                <a:solidFill>
                  <a:srgbClr val="2F5597"/>
                </a:solidFill>
              </a:rPr>
              <a:t>COCOF</a:t>
            </a:r>
          </a:p>
        </p:txBody>
      </p:sp>
      <p:pic>
        <p:nvPicPr>
          <p:cNvPr id="3" name="Picture 2" descr="A black scale of justice&#10;&#10;Description automatically generated">
            <a:extLst>
              <a:ext uri="{FF2B5EF4-FFF2-40B4-BE49-F238E27FC236}">
                <a16:creationId xmlns:a16="http://schemas.microsoft.com/office/drawing/2014/main" id="{E84C5FD8-E764-67E5-2B87-D54306FD32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9234" y="1664217"/>
            <a:ext cx="1935480" cy="1897380"/>
          </a:xfrm>
          <a:prstGeom prst="rect">
            <a:avLst/>
          </a:prstGeom>
        </p:spPr>
      </p:pic>
    </p:spTree>
    <p:extLst>
      <p:ext uri="{BB962C8B-B14F-4D97-AF65-F5344CB8AC3E}">
        <p14:creationId xmlns:p14="http://schemas.microsoft.com/office/powerpoint/2010/main" val="2966273538"/>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7" name="Title 3">
            <a:extLst>
              <a:ext uri="{FF2B5EF4-FFF2-40B4-BE49-F238E27FC236}">
                <a16:creationId xmlns:a16="http://schemas.microsoft.com/office/drawing/2014/main" id="{2EEC8E05-9FF5-9FEA-A1BE-D174C5983BC0}"/>
              </a:ext>
            </a:extLst>
          </p:cNvPr>
          <p:cNvSpPr txBox="1">
            <a:spLocks/>
          </p:cNvSpPr>
          <p:nvPr/>
        </p:nvSpPr>
        <p:spPr>
          <a:xfrm>
            <a:off x="7036419" y="279153"/>
            <a:ext cx="4817934" cy="8432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dirty="0">
                <a:ln>
                  <a:noFill/>
                </a:ln>
                <a:solidFill>
                  <a:prstClr val="white"/>
                </a:solidFill>
                <a:effectLst/>
                <a:uLnTx/>
                <a:uFillTx/>
                <a:latin typeface="Calibri" panose="020F0502020204030204"/>
                <a:ea typeface="+mj-ea"/>
                <a:cs typeface="+mj-cs"/>
              </a:rPr>
              <a:t>JAVNA NABAVA</a:t>
            </a:r>
            <a:endParaRPr kumimoji="0" lang="en-US"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19" name="TextBox 8">
            <a:extLst>
              <a:ext uri="{FF2B5EF4-FFF2-40B4-BE49-F238E27FC236}">
                <a16:creationId xmlns:a16="http://schemas.microsoft.com/office/drawing/2014/main" id="{507E1E57-921F-39F4-A87A-9E924DE5057D}"/>
              </a:ext>
            </a:extLst>
          </p:cNvPr>
          <p:cNvSpPr txBox="1"/>
          <p:nvPr/>
        </p:nvSpPr>
        <p:spPr>
          <a:xfrm>
            <a:off x="441857" y="1420839"/>
            <a:ext cx="11289226" cy="615553"/>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hr-HR" sz="3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Pravila provođenja JN</a:t>
            </a:r>
            <a:endParaRPr kumimoji="0" lang="en-US" sz="3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24" name="TextBox 9">
            <a:extLst>
              <a:ext uri="{FF2B5EF4-FFF2-40B4-BE49-F238E27FC236}">
                <a16:creationId xmlns:a16="http://schemas.microsoft.com/office/drawing/2014/main" id="{4E072194-A404-E01F-47D2-DFE7DBF2D374}"/>
              </a:ext>
            </a:extLst>
          </p:cNvPr>
          <p:cNvSpPr txBox="1"/>
          <p:nvPr/>
        </p:nvSpPr>
        <p:spPr>
          <a:xfrm>
            <a:off x="441857" y="2334871"/>
            <a:ext cx="11289226" cy="4078039"/>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342900" indent="-342900">
              <a:buFont typeface="Wingdings" panose="05000000000000000000" pitchFamily="2" charset="2"/>
              <a:buChar char="v"/>
            </a:pPr>
            <a:r>
              <a:rPr lang="hr-HR" sz="2400" b="1" u="sng" dirty="0">
                <a:solidFill>
                  <a:srgbClr val="004FA8"/>
                </a:solidFill>
                <a:latin typeface="+mn-lt"/>
                <a:ea typeface="Open Sans"/>
                <a:cs typeface="Open Sans"/>
              </a:rPr>
              <a:t>Projektni Partneri iz Hrvatske</a:t>
            </a:r>
          </a:p>
          <a:p>
            <a:endParaRPr lang="hr-HR" sz="2400" dirty="0">
              <a:latin typeface="+mn-lt"/>
            </a:endParaRPr>
          </a:p>
          <a:p>
            <a:pPr marL="800100" lvl="1" indent="-342900">
              <a:buFont typeface="Wingdings" panose="05000000000000000000" pitchFamily="2" charset="2"/>
              <a:buChar char="Ø"/>
            </a:pPr>
            <a:r>
              <a:rPr lang="hr-HR" sz="2400" dirty="0">
                <a:solidFill>
                  <a:srgbClr val="004FA8"/>
                </a:solidFill>
                <a:latin typeface="+mn-lt"/>
              </a:rPr>
              <a:t>Institucije koje </a:t>
            </a:r>
            <a:r>
              <a:rPr lang="hr-HR" sz="2400" u="sng" dirty="0">
                <a:solidFill>
                  <a:srgbClr val="004FA8"/>
                </a:solidFill>
                <a:latin typeface="+mn-lt"/>
              </a:rPr>
              <a:t>nisu</a:t>
            </a:r>
            <a:r>
              <a:rPr lang="hr-HR" sz="2400" dirty="0">
                <a:solidFill>
                  <a:srgbClr val="004FA8"/>
                </a:solidFill>
                <a:latin typeface="+mn-lt"/>
              </a:rPr>
              <a:t> obveznici Zakona o javnoj nabavi – </a:t>
            </a:r>
            <a:r>
              <a:rPr lang="hr-HR" sz="2400" u="sng" dirty="0">
                <a:solidFill>
                  <a:srgbClr val="004FA8"/>
                </a:solidFill>
                <a:latin typeface="+mn-lt"/>
              </a:rPr>
              <a:t>PROGRAMSKA PRAVILA JN</a:t>
            </a:r>
          </a:p>
          <a:p>
            <a:pPr lvl="1"/>
            <a:endParaRPr lang="hr-HR" sz="2400" dirty="0">
              <a:solidFill>
                <a:srgbClr val="004FA8"/>
              </a:solidFill>
              <a:latin typeface="+mn-lt"/>
            </a:endParaRPr>
          </a:p>
          <a:p>
            <a:pPr marL="800100" lvl="1" indent="-342900">
              <a:buFont typeface="Wingdings" panose="05000000000000000000" pitchFamily="2" charset="2"/>
              <a:buChar char="Ø"/>
            </a:pPr>
            <a:r>
              <a:rPr lang="hr-HR" sz="2400" dirty="0">
                <a:solidFill>
                  <a:srgbClr val="004FA8"/>
                </a:solidFill>
                <a:latin typeface="+mn-lt"/>
              </a:rPr>
              <a:t>Institucije </a:t>
            </a:r>
            <a:r>
              <a:rPr lang="hr-HR" sz="2400" u="sng" dirty="0">
                <a:solidFill>
                  <a:srgbClr val="004FA8"/>
                </a:solidFill>
                <a:latin typeface="+mn-lt"/>
              </a:rPr>
              <a:t>koje su obveznici Zakona o javnoj nabavi </a:t>
            </a:r>
            <a:r>
              <a:rPr lang="hr-HR" sz="2400" dirty="0">
                <a:solidFill>
                  <a:srgbClr val="004FA8"/>
                </a:solidFill>
                <a:latin typeface="+mn-lt"/>
              </a:rPr>
              <a:t>(ZJN) –  </a:t>
            </a:r>
            <a:r>
              <a:rPr lang="hr-HR" sz="2400" u="sng" dirty="0">
                <a:solidFill>
                  <a:srgbClr val="004FA8"/>
                </a:solidFill>
                <a:latin typeface="+mn-lt"/>
              </a:rPr>
              <a:t>Zakon o javnoj nabavi</a:t>
            </a:r>
          </a:p>
          <a:p>
            <a:r>
              <a:rPr lang="hr-HR" sz="2400" dirty="0">
                <a:solidFill>
                  <a:srgbClr val="004FA8"/>
                </a:solidFill>
                <a:latin typeface="+mn-lt"/>
              </a:rPr>
              <a:t>            (za sve postupke - jednostavne nabave, nabave male i veće vrijednosti)</a:t>
            </a:r>
          </a:p>
          <a:p>
            <a:pPr>
              <a:lnSpc>
                <a:spcPts val="2400"/>
              </a:lnSpc>
            </a:pPr>
            <a:endParaRPr lang="hr-HR" sz="2400" dirty="0">
              <a:latin typeface="+mn-lt"/>
            </a:endParaRPr>
          </a:p>
          <a:p>
            <a:pPr marL="342900" indent="-342900">
              <a:buFont typeface="Wingdings" panose="05000000000000000000" pitchFamily="2" charset="2"/>
              <a:buChar char="v"/>
            </a:pPr>
            <a:r>
              <a:rPr lang="hr-HR" sz="2400" b="1" u="sng" dirty="0">
                <a:solidFill>
                  <a:srgbClr val="004FA8"/>
                </a:solidFill>
                <a:latin typeface="+mn-lt"/>
                <a:ea typeface="Open Sans"/>
                <a:cs typeface="Open Sans"/>
              </a:rPr>
              <a:t>Projektni Partneri iz Bosne i Hercegovine i Crne Gore</a:t>
            </a:r>
          </a:p>
          <a:p>
            <a:endParaRPr lang="hr-HR" sz="2400" dirty="0">
              <a:latin typeface="+mn-lt"/>
            </a:endParaRPr>
          </a:p>
          <a:p>
            <a:pPr marL="800100" lvl="1" indent="-342900">
              <a:buFont typeface="Wingdings" panose="05000000000000000000" pitchFamily="2" charset="2"/>
              <a:buChar char="Ø"/>
            </a:pPr>
            <a:r>
              <a:rPr lang="hr-HR" sz="2400" u="sng" dirty="0">
                <a:solidFill>
                  <a:srgbClr val="004FA8"/>
                </a:solidFill>
                <a:latin typeface="+mn-lt"/>
              </a:rPr>
              <a:t>Svi partneri </a:t>
            </a:r>
            <a:r>
              <a:rPr lang="hr-HR" sz="2400" dirty="0">
                <a:solidFill>
                  <a:srgbClr val="004FA8"/>
                </a:solidFill>
                <a:latin typeface="+mn-lt"/>
              </a:rPr>
              <a:t>u Bosni i Hercegovini i Crnoj Gori - </a:t>
            </a:r>
            <a:r>
              <a:rPr lang="hr-HR" sz="2400" u="sng" dirty="0">
                <a:solidFill>
                  <a:srgbClr val="004FA8"/>
                </a:solidFill>
                <a:latin typeface="+mn-lt"/>
              </a:rPr>
              <a:t>PROGRAMSKA PRAVILA JN</a:t>
            </a:r>
          </a:p>
          <a:p>
            <a:endParaRPr lang="hr-HR" sz="2300" dirty="0">
              <a:solidFill>
                <a:srgbClr val="004FA8"/>
              </a:solidFill>
              <a:latin typeface="+mn-lt"/>
            </a:endParaRPr>
          </a:p>
        </p:txBody>
      </p:sp>
    </p:spTree>
    <p:extLst>
      <p:ext uri="{BB962C8B-B14F-4D97-AF65-F5344CB8AC3E}">
        <p14:creationId xmlns:p14="http://schemas.microsoft.com/office/powerpoint/2010/main" val="1456327399"/>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7" name="Title 3">
            <a:extLst>
              <a:ext uri="{FF2B5EF4-FFF2-40B4-BE49-F238E27FC236}">
                <a16:creationId xmlns:a16="http://schemas.microsoft.com/office/drawing/2014/main" id="{2EEC8E05-9FF5-9FEA-A1BE-D174C5983BC0}"/>
              </a:ext>
            </a:extLst>
          </p:cNvPr>
          <p:cNvSpPr txBox="1">
            <a:spLocks/>
          </p:cNvSpPr>
          <p:nvPr/>
        </p:nvSpPr>
        <p:spPr>
          <a:xfrm>
            <a:off x="7036419" y="279153"/>
            <a:ext cx="4817934" cy="8432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dirty="0">
                <a:ln>
                  <a:noFill/>
                </a:ln>
                <a:solidFill>
                  <a:prstClr val="white"/>
                </a:solidFill>
                <a:effectLst/>
                <a:uLnTx/>
                <a:uFillTx/>
                <a:latin typeface="Calibri" panose="020F0502020204030204"/>
                <a:ea typeface="+mj-ea"/>
                <a:cs typeface="+mj-cs"/>
              </a:rPr>
              <a:t>JAVNA NABAVA</a:t>
            </a:r>
            <a:endParaRPr kumimoji="0" lang="en-US"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19" name="TextBox 8">
            <a:extLst>
              <a:ext uri="{FF2B5EF4-FFF2-40B4-BE49-F238E27FC236}">
                <a16:creationId xmlns:a16="http://schemas.microsoft.com/office/drawing/2014/main" id="{507E1E57-921F-39F4-A87A-9E924DE5057D}"/>
              </a:ext>
            </a:extLst>
          </p:cNvPr>
          <p:cNvSpPr txBox="1"/>
          <p:nvPr/>
        </p:nvSpPr>
        <p:spPr>
          <a:xfrm>
            <a:off x="441856" y="1524149"/>
            <a:ext cx="11289225" cy="615553"/>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hr-HR" sz="3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Načela JN</a:t>
            </a:r>
            <a:endParaRPr kumimoji="0" lang="en-US" sz="3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24" name="TextBox 9">
            <a:extLst>
              <a:ext uri="{FF2B5EF4-FFF2-40B4-BE49-F238E27FC236}">
                <a16:creationId xmlns:a16="http://schemas.microsoft.com/office/drawing/2014/main" id="{4E072194-A404-E01F-47D2-DFE7DBF2D374}"/>
              </a:ext>
            </a:extLst>
          </p:cNvPr>
          <p:cNvSpPr txBox="1"/>
          <p:nvPr/>
        </p:nvSpPr>
        <p:spPr>
          <a:xfrm>
            <a:off x="441857" y="2267615"/>
            <a:ext cx="11289226" cy="4154984"/>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algn="just"/>
            <a:r>
              <a:rPr lang="hr-HR" sz="2400" b="1" dirty="0">
                <a:solidFill>
                  <a:srgbClr val="004FA8"/>
                </a:solidFill>
              </a:rPr>
              <a:t>Svi ugovori, financirani dijelom ili u cijelosti iz proračuna EU, moraju  poštivati  načela:</a:t>
            </a:r>
          </a:p>
          <a:p>
            <a:pPr algn="just"/>
            <a:endParaRPr lang="hr-HR" sz="2400" b="1" dirty="0">
              <a:solidFill>
                <a:srgbClr val="004FA8"/>
              </a:solidFill>
            </a:endParaRPr>
          </a:p>
          <a:p>
            <a:pPr marL="800100" lvl="1" indent="-342900" algn="just">
              <a:buFont typeface="Wingdings" panose="05000000000000000000" pitchFamily="2" charset="2"/>
              <a:buChar char="Ø"/>
            </a:pPr>
            <a:r>
              <a:rPr lang="hr-HR" sz="2400" b="1" dirty="0">
                <a:solidFill>
                  <a:srgbClr val="004FA8"/>
                </a:solidFill>
              </a:rPr>
              <a:t>transparentnosti,  </a:t>
            </a:r>
          </a:p>
          <a:p>
            <a:pPr marL="800100" lvl="1" indent="-342900" algn="just">
              <a:buFont typeface="Wingdings" panose="05000000000000000000" pitchFamily="2" charset="2"/>
              <a:buChar char="Ø"/>
            </a:pPr>
            <a:r>
              <a:rPr lang="hr-HR" sz="2400" b="1" dirty="0">
                <a:solidFill>
                  <a:srgbClr val="004FA8"/>
                </a:solidFill>
              </a:rPr>
              <a:t>proporcionalnosti,  </a:t>
            </a:r>
          </a:p>
          <a:p>
            <a:pPr marL="800100" lvl="1" indent="-342900" algn="just">
              <a:buFont typeface="Wingdings" panose="05000000000000000000" pitchFamily="2" charset="2"/>
              <a:buChar char="Ø"/>
            </a:pPr>
            <a:r>
              <a:rPr lang="hr-HR" sz="2400" b="1" dirty="0">
                <a:solidFill>
                  <a:srgbClr val="004FA8"/>
                </a:solidFill>
              </a:rPr>
              <a:t>jednakog  postupanja i </a:t>
            </a:r>
          </a:p>
          <a:p>
            <a:pPr marL="800100" lvl="1" indent="-342900" algn="just">
              <a:buFont typeface="Wingdings" panose="05000000000000000000" pitchFamily="2" charset="2"/>
              <a:buChar char="Ø"/>
            </a:pPr>
            <a:r>
              <a:rPr lang="hr-HR" sz="2400" b="1" dirty="0">
                <a:solidFill>
                  <a:srgbClr val="004FA8"/>
                </a:solidFill>
              </a:rPr>
              <a:t>nediskriminacije</a:t>
            </a:r>
          </a:p>
          <a:p>
            <a:pPr marL="800100" lvl="1" indent="-342900" algn="just">
              <a:buFont typeface="Wingdings" panose="05000000000000000000" pitchFamily="2" charset="2"/>
              <a:buChar char="Ø"/>
            </a:pPr>
            <a:endParaRPr lang="hr-HR" sz="2400" dirty="0">
              <a:solidFill>
                <a:srgbClr val="004FA8"/>
              </a:solidFill>
            </a:endParaRPr>
          </a:p>
          <a:p>
            <a:r>
              <a:rPr lang="hr-HR" sz="2400" dirty="0">
                <a:solidFill>
                  <a:srgbClr val="004FA8"/>
                </a:solidFill>
              </a:rPr>
              <a:t>Ali i druga ključna načela: </a:t>
            </a:r>
          </a:p>
          <a:p>
            <a:r>
              <a:rPr lang="hr-HR" sz="2400" dirty="0">
                <a:solidFill>
                  <a:srgbClr val="004FA8"/>
                </a:solidFill>
              </a:rPr>
              <a:t>zabrana sukoba interesa, ne ograničavanje tržišnog natjecanja, zabrana cjepkanja nabave, zabrana retroaktivnosti, obveza čuvanja dokumentacije, poštivanje pravila vidljivosti…</a:t>
            </a:r>
          </a:p>
          <a:p>
            <a:endParaRPr lang="hr-HR" sz="2400" dirty="0">
              <a:solidFill>
                <a:srgbClr val="004FA8"/>
              </a:solidFill>
            </a:endParaRPr>
          </a:p>
        </p:txBody>
      </p:sp>
    </p:spTree>
    <p:extLst>
      <p:ext uri="{BB962C8B-B14F-4D97-AF65-F5344CB8AC3E}">
        <p14:creationId xmlns:p14="http://schemas.microsoft.com/office/powerpoint/2010/main" val="3073636830"/>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7" name="Title 3">
            <a:extLst>
              <a:ext uri="{FF2B5EF4-FFF2-40B4-BE49-F238E27FC236}">
                <a16:creationId xmlns:a16="http://schemas.microsoft.com/office/drawing/2014/main" id="{2EEC8E05-9FF5-9FEA-A1BE-D174C5983BC0}"/>
              </a:ext>
            </a:extLst>
          </p:cNvPr>
          <p:cNvSpPr txBox="1">
            <a:spLocks/>
          </p:cNvSpPr>
          <p:nvPr/>
        </p:nvSpPr>
        <p:spPr>
          <a:xfrm>
            <a:off x="6846849" y="279153"/>
            <a:ext cx="5007504" cy="8432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dirty="0">
                <a:ln>
                  <a:noFill/>
                </a:ln>
                <a:solidFill>
                  <a:prstClr val="white"/>
                </a:solidFill>
                <a:effectLst/>
                <a:uLnTx/>
                <a:uFillTx/>
                <a:latin typeface="Calibri" panose="020F0502020204030204"/>
                <a:ea typeface="+mj-ea"/>
                <a:cs typeface="+mj-cs"/>
              </a:rPr>
              <a:t>JAVNA NABAVA</a:t>
            </a:r>
            <a:endParaRPr kumimoji="0" lang="en-US"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19" name="TextBox 8">
            <a:extLst>
              <a:ext uri="{FF2B5EF4-FFF2-40B4-BE49-F238E27FC236}">
                <a16:creationId xmlns:a16="http://schemas.microsoft.com/office/drawing/2014/main" id="{507E1E57-921F-39F4-A87A-9E924DE5057D}"/>
              </a:ext>
            </a:extLst>
          </p:cNvPr>
          <p:cNvSpPr txBox="1"/>
          <p:nvPr/>
        </p:nvSpPr>
        <p:spPr>
          <a:xfrm>
            <a:off x="462311" y="1540079"/>
            <a:ext cx="11267378" cy="615553"/>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hr-HR" sz="3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Vrste postupaka JN – programska pravila</a:t>
            </a:r>
            <a:endParaRPr kumimoji="0" lang="en-US" sz="3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24" name="TextBox 9">
            <a:extLst>
              <a:ext uri="{FF2B5EF4-FFF2-40B4-BE49-F238E27FC236}">
                <a16:creationId xmlns:a16="http://schemas.microsoft.com/office/drawing/2014/main" id="{4E072194-A404-E01F-47D2-DFE7DBF2D374}"/>
              </a:ext>
            </a:extLst>
          </p:cNvPr>
          <p:cNvSpPr txBox="1"/>
          <p:nvPr/>
        </p:nvSpPr>
        <p:spPr>
          <a:xfrm>
            <a:off x="420009" y="2504213"/>
            <a:ext cx="11289226" cy="2981072"/>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914400" lvl="1" indent="-457200">
              <a:lnSpc>
                <a:spcPct val="80000"/>
              </a:lnSpc>
              <a:buFont typeface="Wingdings" panose="05000000000000000000" pitchFamily="2" charset="2"/>
              <a:buChar char="Ø"/>
            </a:pPr>
            <a:r>
              <a:rPr lang="hr-HR" sz="2600" dirty="0">
                <a:solidFill>
                  <a:srgbClr val="2F5597"/>
                </a:solidFill>
                <a:latin typeface="Calibri" panose="020F0502020204030204"/>
              </a:rPr>
              <a:t>Plaćanje prema računu </a:t>
            </a:r>
          </a:p>
          <a:p>
            <a:pPr marL="914400" lvl="1" indent="-457200">
              <a:lnSpc>
                <a:spcPct val="80000"/>
              </a:lnSpc>
              <a:buFont typeface="Wingdings" panose="05000000000000000000" pitchFamily="2" charset="2"/>
              <a:buChar char="Ø"/>
            </a:pPr>
            <a:endParaRPr lang="hr-HR" sz="2600" dirty="0">
              <a:solidFill>
                <a:srgbClr val="2F5597"/>
              </a:solidFill>
              <a:latin typeface="Calibri" panose="020F0502020204030204"/>
            </a:endParaRPr>
          </a:p>
          <a:p>
            <a:pPr marL="914400" lvl="1" indent="-457200">
              <a:lnSpc>
                <a:spcPct val="80000"/>
              </a:lnSpc>
              <a:buFont typeface="Wingdings" panose="05000000000000000000" pitchFamily="2" charset="2"/>
              <a:buChar char="Ø"/>
            </a:pPr>
            <a:r>
              <a:rPr lang="hr-HR" sz="2600" dirty="0">
                <a:solidFill>
                  <a:srgbClr val="2F5597"/>
                </a:solidFill>
                <a:latin typeface="Calibri" panose="020F0502020204030204"/>
              </a:rPr>
              <a:t>Postupak jedne ponude</a:t>
            </a:r>
          </a:p>
          <a:p>
            <a:pPr marL="914400" lvl="1" indent="-457200">
              <a:lnSpc>
                <a:spcPct val="80000"/>
              </a:lnSpc>
              <a:buFont typeface="Wingdings" panose="05000000000000000000" pitchFamily="2" charset="2"/>
              <a:buChar char="Ø"/>
            </a:pPr>
            <a:endParaRPr lang="hr-HR" sz="2600" dirty="0">
              <a:solidFill>
                <a:srgbClr val="2F5597"/>
              </a:solidFill>
              <a:latin typeface="Calibri" panose="020F0502020204030204"/>
            </a:endParaRPr>
          </a:p>
          <a:p>
            <a:pPr marL="914400" lvl="1" indent="-457200">
              <a:lnSpc>
                <a:spcPct val="80000"/>
              </a:lnSpc>
              <a:buFont typeface="Wingdings" panose="05000000000000000000" pitchFamily="2" charset="2"/>
              <a:buChar char="Ø"/>
            </a:pPr>
            <a:r>
              <a:rPr lang="hr-HR" sz="2600" dirty="0">
                <a:solidFill>
                  <a:srgbClr val="2F5597"/>
                </a:solidFill>
                <a:latin typeface="Calibri" panose="020F0502020204030204"/>
              </a:rPr>
              <a:t>Pojednostavljeni postupak</a:t>
            </a:r>
          </a:p>
          <a:p>
            <a:pPr marL="914400" lvl="1" indent="-457200">
              <a:lnSpc>
                <a:spcPct val="80000"/>
              </a:lnSpc>
              <a:buFont typeface="Wingdings" panose="05000000000000000000" pitchFamily="2" charset="2"/>
              <a:buChar char="Ø"/>
            </a:pPr>
            <a:endParaRPr lang="hr-HR" sz="2600" dirty="0">
              <a:solidFill>
                <a:srgbClr val="2F5597"/>
              </a:solidFill>
              <a:latin typeface="Calibri" panose="020F0502020204030204"/>
            </a:endParaRPr>
          </a:p>
          <a:p>
            <a:pPr marL="914400" lvl="1" indent="-457200">
              <a:lnSpc>
                <a:spcPct val="80000"/>
              </a:lnSpc>
              <a:buFont typeface="Wingdings" panose="05000000000000000000" pitchFamily="2" charset="2"/>
              <a:buChar char="Ø"/>
            </a:pPr>
            <a:r>
              <a:rPr lang="hr-HR" sz="2600" dirty="0">
                <a:solidFill>
                  <a:srgbClr val="2F5597"/>
                </a:solidFill>
                <a:latin typeface="Calibri" panose="020F0502020204030204"/>
              </a:rPr>
              <a:t>Lokalni otvoreni postupak</a:t>
            </a:r>
          </a:p>
          <a:p>
            <a:pPr marL="914400" lvl="1" indent="-457200">
              <a:lnSpc>
                <a:spcPct val="80000"/>
              </a:lnSpc>
              <a:buFont typeface="Wingdings" panose="05000000000000000000" pitchFamily="2" charset="2"/>
              <a:buChar char="Ø"/>
            </a:pPr>
            <a:endParaRPr lang="hr-HR" sz="2600" dirty="0">
              <a:solidFill>
                <a:srgbClr val="2F5597"/>
              </a:solidFill>
              <a:latin typeface="Calibri" panose="020F0502020204030204"/>
            </a:endParaRPr>
          </a:p>
          <a:p>
            <a:pPr marL="914400" lvl="1" indent="-457200">
              <a:lnSpc>
                <a:spcPct val="80000"/>
              </a:lnSpc>
              <a:buFont typeface="Wingdings" panose="05000000000000000000" pitchFamily="2" charset="2"/>
              <a:buChar char="Ø"/>
            </a:pPr>
            <a:r>
              <a:rPr lang="hr-HR" sz="2600" dirty="0">
                <a:solidFill>
                  <a:srgbClr val="2F5597"/>
                </a:solidFill>
                <a:latin typeface="Calibri" panose="020F0502020204030204"/>
              </a:rPr>
              <a:t>Međunarodni otvoreni postupak   </a:t>
            </a:r>
          </a:p>
        </p:txBody>
      </p:sp>
    </p:spTree>
    <p:extLst>
      <p:ext uri="{BB962C8B-B14F-4D97-AF65-F5344CB8AC3E}">
        <p14:creationId xmlns:p14="http://schemas.microsoft.com/office/powerpoint/2010/main" val="3796572655"/>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7" name="Title 3">
            <a:extLst>
              <a:ext uri="{FF2B5EF4-FFF2-40B4-BE49-F238E27FC236}">
                <a16:creationId xmlns:a16="http://schemas.microsoft.com/office/drawing/2014/main" id="{2EEC8E05-9FF5-9FEA-A1BE-D174C5983BC0}"/>
              </a:ext>
            </a:extLst>
          </p:cNvPr>
          <p:cNvSpPr txBox="1">
            <a:spLocks/>
          </p:cNvSpPr>
          <p:nvPr/>
        </p:nvSpPr>
        <p:spPr>
          <a:xfrm>
            <a:off x="6255834" y="279153"/>
            <a:ext cx="5598519" cy="8432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dirty="0">
                <a:ln>
                  <a:noFill/>
                </a:ln>
                <a:solidFill>
                  <a:prstClr val="white"/>
                </a:solidFill>
                <a:effectLst/>
                <a:uLnTx/>
                <a:uFillTx/>
                <a:latin typeface="Calibri" panose="020F0502020204030204"/>
                <a:ea typeface="+mj-ea"/>
                <a:cs typeface="+mj-cs"/>
              </a:rPr>
              <a:t>JAVNA NABAVA - PRAGOVI</a:t>
            </a:r>
            <a:endParaRPr kumimoji="0" lang="en-US"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graphicFrame>
        <p:nvGraphicFramePr>
          <p:cNvPr id="2" name="Table 1">
            <a:extLst>
              <a:ext uri="{FF2B5EF4-FFF2-40B4-BE49-F238E27FC236}">
                <a16:creationId xmlns:a16="http://schemas.microsoft.com/office/drawing/2014/main" id="{A550B249-C4C3-5FCC-AD46-A72E0D7C54BC}"/>
              </a:ext>
            </a:extLst>
          </p:cNvPr>
          <p:cNvGraphicFramePr>
            <a:graphicFrameLocks noGrp="1"/>
          </p:cNvGraphicFramePr>
          <p:nvPr>
            <p:extLst>
              <p:ext uri="{D42A27DB-BD31-4B8C-83A1-F6EECF244321}">
                <p14:modId xmlns:p14="http://schemas.microsoft.com/office/powerpoint/2010/main" val="833795990"/>
              </p:ext>
            </p:extLst>
          </p:nvPr>
        </p:nvGraphicFramePr>
        <p:xfrm>
          <a:off x="338469" y="1329253"/>
          <a:ext cx="11515061" cy="5370336"/>
        </p:xfrm>
        <a:graphic>
          <a:graphicData uri="http://schemas.openxmlformats.org/drawingml/2006/table">
            <a:tbl>
              <a:tblPr>
                <a:tableStyleId>{5DA37D80-6434-44D0-A028-1B22A696006F}</a:tableStyleId>
              </a:tblPr>
              <a:tblGrid>
                <a:gridCol w="1434575">
                  <a:extLst>
                    <a:ext uri="{9D8B030D-6E8A-4147-A177-3AD203B41FA5}">
                      <a16:colId xmlns:a16="http://schemas.microsoft.com/office/drawing/2014/main" val="20000"/>
                    </a:ext>
                  </a:extLst>
                </a:gridCol>
                <a:gridCol w="1895189">
                  <a:extLst>
                    <a:ext uri="{9D8B030D-6E8A-4147-A177-3AD203B41FA5}">
                      <a16:colId xmlns:a16="http://schemas.microsoft.com/office/drawing/2014/main" val="20001"/>
                    </a:ext>
                  </a:extLst>
                </a:gridCol>
                <a:gridCol w="2849078">
                  <a:extLst>
                    <a:ext uri="{9D8B030D-6E8A-4147-A177-3AD203B41FA5}">
                      <a16:colId xmlns:a16="http://schemas.microsoft.com/office/drawing/2014/main" val="20002"/>
                    </a:ext>
                  </a:extLst>
                </a:gridCol>
                <a:gridCol w="2807442">
                  <a:extLst>
                    <a:ext uri="{9D8B030D-6E8A-4147-A177-3AD203B41FA5}">
                      <a16:colId xmlns:a16="http://schemas.microsoft.com/office/drawing/2014/main" val="20003"/>
                    </a:ext>
                  </a:extLst>
                </a:gridCol>
                <a:gridCol w="2528777">
                  <a:extLst>
                    <a:ext uri="{9D8B030D-6E8A-4147-A177-3AD203B41FA5}">
                      <a16:colId xmlns:a16="http://schemas.microsoft.com/office/drawing/2014/main" val="20004"/>
                    </a:ext>
                  </a:extLst>
                </a:gridCol>
              </a:tblGrid>
              <a:tr h="98121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2000" b="1" u="none" strike="noStrike" cap="none" normalizeH="0" baseline="0" dirty="0">
                          <a:ln>
                            <a:noFill/>
                          </a:ln>
                          <a:solidFill>
                            <a:schemeClr val="accent1">
                              <a:lumMod val="75000"/>
                            </a:schemeClr>
                          </a:solidFill>
                          <a:effectLst/>
                        </a:rPr>
                        <a:t>VRSTA UGOVORA</a:t>
                      </a:r>
                      <a:endParaRPr kumimoji="0" lang="hr-HR" sz="2000" b="1" i="0" u="none" strike="noStrike" cap="none" normalizeH="0" baseline="0" dirty="0">
                        <a:ln>
                          <a:noFill/>
                        </a:ln>
                        <a:solidFill>
                          <a:schemeClr val="accent1">
                            <a:lumMod val="75000"/>
                          </a:schemeClr>
                        </a:solidFill>
                        <a:effectLst/>
                        <a:latin typeface="Calibri" pitchFamily="34" charset="0"/>
                        <a:ea typeface="Open Sans"/>
                        <a:cs typeface="Arial" charset="0"/>
                      </a:endParaRPr>
                    </a:p>
                  </a:txBody>
                  <a:tcPr anchor="ctr" horzOverflow="overflow">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chemeClr val="accent4">
                          <a:lumMod val="50000"/>
                        </a:schemeClr>
                      </a:solidFill>
                      <a:prstDash val="solid"/>
                      <a:round/>
                      <a:headEnd type="none" w="med" len="med"/>
                      <a:tailEnd type="none" w="med" len="med"/>
                    </a:lnT>
                    <a:lnB w="12700" cap="flat" cmpd="sng" algn="ctr">
                      <a:solidFill>
                        <a:schemeClr val="accent4">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hr-HR" sz="2000" b="1" u="none" strike="noStrike" kern="1200" cap="none" normalizeH="0" baseline="0" dirty="0">
                        <a:ln>
                          <a:noFill/>
                        </a:ln>
                        <a:solidFill>
                          <a:schemeClr val="accent1">
                            <a:lumMod val="75000"/>
                          </a:schemeClr>
                        </a:solidFill>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hr-HR" sz="2000" b="1" u="none" strike="noStrike" kern="1200" cap="none" normalizeH="0" baseline="0" dirty="0">
                          <a:ln>
                            <a:noFill/>
                          </a:ln>
                          <a:solidFill>
                            <a:schemeClr val="accent1">
                              <a:lumMod val="75000"/>
                            </a:schemeClr>
                          </a:solidFill>
                          <a:effectLst/>
                        </a:rPr>
                        <a:t>UKUPNA PROCIJENJENA VRIJEDNOST (BEZ PDV-A) I VRSTA POSTUPKA</a:t>
                      </a:r>
                      <a:endParaRPr kumimoji="0" lang="hr-HR" sz="2000" b="1" i="0" u="none" strike="noStrike" kern="1200" cap="none" normalizeH="0" baseline="0" dirty="0">
                        <a:ln>
                          <a:noFill/>
                        </a:ln>
                        <a:solidFill>
                          <a:schemeClr val="accent1">
                            <a:lumMod val="75000"/>
                          </a:schemeClr>
                        </a:solidFill>
                        <a:effectLst/>
                        <a:latin typeface="Calibri" pitchFamily="34" charset="0"/>
                        <a:ea typeface="Open Sans"/>
                        <a:cs typeface="Arial" charset="0"/>
                      </a:endParaRPr>
                    </a:p>
                  </a:txBody>
                  <a:tcPr horzOverflow="overflow">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chemeClr val="accent4">
                          <a:lumMod val="50000"/>
                        </a:schemeClr>
                      </a:solidFill>
                      <a:prstDash val="solid"/>
                      <a:round/>
                      <a:headEnd type="none" w="med" len="med"/>
                      <a:tailEnd type="none" w="med" len="med"/>
                    </a:lnT>
                    <a:lnB w="12700" cap="flat" cmpd="sng" algn="ctr">
                      <a:solidFill>
                        <a:schemeClr val="accent4">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hr-HR" sz="1400" b="1" i="0" u="none" strike="noStrike" cap="none" normalizeH="0" baseline="0" dirty="0">
                        <a:ln>
                          <a:noFill/>
                        </a:ln>
                        <a:solidFill>
                          <a:srgbClr val="FFFFFF"/>
                        </a:solidFill>
                        <a:effectLst/>
                        <a:latin typeface="Calibri" pitchFamily="34" charset="0"/>
                        <a:ea typeface="Open Sans"/>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5B9BD5"/>
                    </a:solidFill>
                  </a:tcPr>
                </a:tc>
                <a:tc hMerge="1">
                  <a:txBody>
                    <a:bodyPr/>
                    <a:lstStyle/>
                    <a:p>
                      <a:endParaRPr lang="hr-HR"/>
                    </a:p>
                  </a:txBody>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hr-HR" sz="1400" b="1" i="0" u="none" strike="noStrike" cap="none" normalizeH="0" baseline="0" dirty="0">
                        <a:ln>
                          <a:noFill/>
                        </a:ln>
                        <a:solidFill>
                          <a:schemeClr val="tx1"/>
                        </a:solidFill>
                        <a:effectLst/>
                        <a:latin typeface="Calibri" pitchFamily="34" charset="0"/>
                        <a:ea typeface="Open Sans"/>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5B9BD5"/>
                    </a:solidFill>
                  </a:tcPr>
                </a:tc>
                <a:extLst>
                  <a:ext uri="{0D108BD9-81ED-4DB2-BD59-A6C34878D82A}">
                    <a16:rowId xmlns:a16="http://schemas.microsoft.com/office/drawing/2014/main" val="10003"/>
                  </a:ext>
                </a:extLst>
              </a:tr>
              <a:tr h="127855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800" b="1" u="none" strike="noStrike" cap="none" normalizeH="0" baseline="0" dirty="0">
                          <a:ln>
                            <a:noFill/>
                          </a:ln>
                          <a:solidFill>
                            <a:srgbClr val="004FA8"/>
                          </a:solidFill>
                          <a:effectLst/>
                        </a:rPr>
                        <a:t>USLUGE</a:t>
                      </a:r>
                      <a:endParaRPr kumimoji="0" lang="hr-HR" sz="1800" b="1" i="0" u="none" strike="noStrike" cap="none" normalizeH="0" baseline="0" dirty="0">
                        <a:ln>
                          <a:noFill/>
                        </a:ln>
                        <a:solidFill>
                          <a:srgbClr val="004FA8"/>
                        </a:solidFill>
                        <a:effectLst/>
                        <a:latin typeface="Calibri" pitchFamily="34" charset="0"/>
                        <a:ea typeface="Open Sans"/>
                        <a:cs typeface="Arial" charset="0"/>
                      </a:endParaRPr>
                    </a:p>
                  </a:txBody>
                  <a:tcPr anchor="ctr" horzOverflow="overflow">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chemeClr val="accent4">
                          <a:lumMod val="50000"/>
                        </a:schemeClr>
                      </a:solidFill>
                      <a:prstDash val="solid"/>
                      <a:round/>
                      <a:headEnd type="none" w="med" len="med"/>
                      <a:tailEnd type="none" w="med" len="med"/>
                    </a:lnT>
                    <a:lnB w="12700" cap="flat" cmpd="sng" algn="ctr">
                      <a:solidFill>
                        <a:schemeClr val="accent4">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hr-HR" sz="1800" b="1" u="none" strike="noStrike" cap="none" normalizeH="0" baseline="0" dirty="0">
                        <a:ln>
                          <a:noFill/>
                        </a:ln>
                        <a:solidFill>
                          <a:srgbClr val="004FA8"/>
                        </a:solidFill>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hr-HR" sz="1800" b="1" u="none" strike="noStrike" cap="none" normalizeH="0" baseline="0" dirty="0">
                          <a:ln>
                            <a:noFill/>
                          </a:ln>
                          <a:solidFill>
                            <a:srgbClr val="004FA8"/>
                          </a:solidFill>
                          <a:effectLst/>
                        </a:rPr>
                        <a:t>≥</a:t>
                      </a:r>
                      <a:r>
                        <a:rPr kumimoji="0" lang="pl-PL" sz="1800" b="1" u="none" strike="noStrike" cap="none" normalizeH="0" baseline="0" dirty="0">
                          <a:ln>
                            <a:noFill/>
                          </a:ln>
                          <a:solidFill>
                            <a:srgbClr val="004FA8"/>
                          </a:solidFill>
                          <a:effectLst/>
                        </a:rPr>
                        <a:t> 300.000 EUR</a:t>
                      </a:r>
                    </a:p>
                    <a:p>
                      <a:pPr marL="0" marR="0" lvl="0" indent="0" algn="ctr" defTabSz="914400" rtl="0" eaLnBrk="1" fontAlgn="base" latinLnBrk="0" hangingPunct="1">
                        <a:lnSpc>
                          <a:spcPct val="100000"/>
                        </a:lnSpc>
                        <a:spcBef>
                          <a:spcPct val="0"/>
                        </a:spcBef>
                        <a:spcAft>
                          <a:spcPct val="0"/>
                        </a:spcAft>
                        <a:buClrTx/>
                        <a:buSzTx/>
                        <a:buFontTx/>
                        <a:buNone/>
                        <a:tabLst/>
                      </a:pPr>
                      <a:r>
                        <a:rPr kumimoji="0" lang="hr-HR" sz="1800" u="none" strike="noStrike" cap="none" normalizeH="0" baseline="0" dirty="0">
                          <a:ln>
                            <a:noFill/>
                          </a:ln>
                          <a:solidFill>
                            <a:srgbClr val="004FA8"/>
                          </a:solidFill>
                          <a:effectLst/>
                        </a:rPr>
                        <a:t>MEĐUNARODNI OTVORENI POSTUPAK</a:t>
                      </a:r>
                      <a:endParaRPr kumimoji="0" lang="hr-HR" sz="1800" b="1" i="0" u="none" strike="noStrike" cap="none" normalizeH="0" baseline="0" dirty="0">
                        <a:ln>
                          <a:noFill/>
                        </a:ln>
                        <a:solidFill>
                          <a:srgbClr val="004FA8"/>
                        </a:solidFill>
                        <a:effectLst/>
                        <a:latin typeface="Calibri" pitchFamily="34" charset="0"/>
                        <a:ea typeface="Open Sans"/>
                        <a:cs typeface="Arial" charset="0"/>
                      </a:endParaRPr>
                    </a:p>
                  </a:txBody>
                  <a:tcPr horzOverflow="overflow">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chemeClr val="accent4">
                          <a:lumMod val="50000"/>
                        </a:schemeClr>
                      </a:solidFill>
                      <a:prstDash val="solid"/>
                      <a:round/>
                      <a:headEnd type="none" w="med" len="med"/>
                      <a:tailEnd type="none" w="med" len="med"/>
                    </a:lnT>
                    <a:lnB w="12700" cap="flat" cmpd="sng" algn="ctr">
                      <a:solidFill>
                        <a:schemeClr val="accent4">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hr-HR" sz="1800" b="1" u="none" strike="noStrike" cap="none" normalizeH="0" baseline="0" dirty="0">
                        <a:ln>
                          <a:noFill/>
                        </a:ln>
                        <a:solidFill>
                          <a:srgbClr val="004FA8"/>
                        </a:solidFill>
                        <a:effectLst/>
                      </a:endParaRPr>
                    </a:p>
                    <a:p>
                      <a:pPr marL="0" marR="0" lvl="0" indent="0" algn="ctr" rtl="0" eaLnBrk="1" fontAlgn="base" latinLnBrk="0" hangingPunct="1">
                        <a:lnSpc>
                          <a:spcPct val="100000"/>
                        </a:lnSpc>
                        <a:spcBef>
                          <a:spcPct val="0"/>
                        </a:spcBef>
                        <a:spcAft>
                          <a:spcPct val="0"/>
                        </a:spcAft>
                        <a:buFontTx/>
                        <a:buNone/>
                      </a:pPr>
                      <a:r>
                        <a:rPr kumimoji="0" lang="hr-HR" sz="1800" b="1" u="none" strike="noStrike" cap="none" normalizeH="0" baseline="0" dirty="0">
                          <a:ln>
                            <a:noFill/>
                          </a:ln>
                          <a:solidFill>
                            <a:srgbClr val="004FA8"/>
                          </a:solidFill>
                          <a:effectLst/>
                        </a:rPr>
                        <a:t>&lt;300.000 EUR</a:t>
                      </a:r>
                      <a:r>
                        <a:rPr lang="hr-HR" sz="1800" b="1" u="none" strike="noStrike" cap="none" normalizeH="0" baseline="0" dirty="0">
                          <a:ln>
                            <a:noFill/>
                          </a:ln>
                          <a:solidFill>
                            <a:srgbClr val="004FA8"/>
                          </a:solidFill>
                          <a:effectLst/>
                        </a:rPr>
                        <a:t>,</a:t>
                      </a:r>
                      <a:r>
                        <a:rPr kumimoji="0" lang="hr-HR" sz="1800" b="1" u="none" strike="noStrike" cap="none" normalizeH="0" baseline="0" dirty="0">
                          <a:ln>
                            <a:noFill/>
                          </a:ln>
                          <a:solidFill>
                            <a:srgbClr val="004FA8"/>
                          </a:solidFill>
                          <a:effectLst/>
                        </a:rPr>
                        <a:t> ali</a:t>
                      </a:r>
                      <a:r>
                        <a:rPr lang="hr-HR" sz="1800" b="1" u="none" strike="noStrike" cap="none" normalizeH="0" baseline="0" dirty="0">
                          <a:ln>
                            <a:noFill/>
                          </a:ln>
                          <a:solidFill>
                            <a:srgbClr val="004FA8"/>
                          </a:solidFill>
                          <a:effectLst/>
                        </a:rPr>
                        <a:t> </a:t>
                      </a:r>
                      <a:r>
                        <a:rPr kumimoji="0" lang="hr-HR" sz="1800" b="1" u="none" strike="noStrike" cap="none" normalizeH="0" baseline="0" dirty="0">
                          <a:ln>
                            <a:noFill/>
                          </a:ln>
                          <a:solidFill>
                            <a:srgbClr val="004FA8"/>
                          </a:solidFill>
                          <a:effectLst/>
                        </a:rPr>
                        <a:t> &gt;20.000 EUR</a:t>
                      </a:r>
                      <a:r>
                        <a:rPr lang="hr-HR" sz="1800" b="1" u="none" strike="noStrike" cap="none" normalizeH="0" baseline="0" dirty="0">
                          <a:ln>
                            <a:noFill/>
                          </a:ln>
                          <a:solidFill>
                            <a:srgbClr val="004FA8"/>
                          </a:solidFill>
                          <a:effectLst/>
                        </a:rPr>
                        <a:t> </a:t>
                      </a:r>
                      <a:endParaRPr kumimoji="0" lang="hr-HR" sz="1800" u="none" strike="noStrike" cap="none" normalizeH="0" baseline="0" dirty="0">
                        <a:ln>
                          <a:noFill/>
                        </a:ln>
                        <a:solidFill>
                          <a:srgbClr val="004FA8"/>
                        </a:solidFill>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hr-HR" sz="1800" u="none" strike="noStrike" cap="none" normalizeH="0" baseline="0" dirty="0">
                          <a:ln>
                            <a:noFill/>
                          </a:ln>
                          <a:solidFill>
                            <a:srgbClr val="004FA8"/>
                          </a:solidFill>
                          <a:effectLst/>
                        </a:rPr>
                        <a:t>POJEDNOSTAVLJENI POSTUPAK</a:t>
                      </a:r>
                      <a:endParaRPr kumimoji="0" lang="hr-HR" sz="1800" b="1" i="0" u="none" strike="noStrike" cap="none" normalizeH="0" baseline="0" dirty="0">
                        <a:ln>
                          <a:noFill/>
                        </a:ln>
                        <a:solidFill>
                          <a:srgbClr val="004FA8"/>
                        </a:solidFill>
                        <a:effectLst/>
                        <a:latin typeface="Calibri" pitchFamily="34" charset="0"/>
                        <a:ea typeface="Open Sans"/>
                        <a:cs typeface="Arial" charset="0"/>
                      </a:endParaRPr>
                    </a:p>
                  </a:txBody>
                  <a:tcPr horzOverflow="overflow">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chemeClr val="accent4">
                          <a:lumMod val="50000"/>
                        </a:schemeClr>
                      </a:solidFill>
                      <a:prstDash val="solid"/>
                      <a:round/>
                      <a:headEnd type="none" w="med" len="med"/>
                      <a:tailEnd type="none" w="med" len="med"/>
                    </a:lnT>
                    <a:lnB w="12700" cap="flat" cmpd="sng" algn="ctr">
                      <a:solidFill>
                        <a:schemeClr val="accent4">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hMerge="1">
                  <a:txBody>
                    <a:bodyPr/>
                    <a:lstStyle/>
                    <a:p>
                      <a:endParaRPr lang="en-US"/>
                    </a:p>
                  </a:txBody>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hr-HR" sz="1800" u="none" strike="noStrike" cap="none" normalizeH="0" baseline="0" dirty="0">
                        <a:ln>
                          <a:noFill/>
                        </a:ln>
                        <a:solidFill>
                          <a:srgbClr val="004FA8"/>
                        </a:solidFill>
                        <a:effectLst/>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hr-HR" sz="1800" u="none" strike="noStrike" cap="none" normalizeH="0" baseline="0" dirty="0">
                        <a:ln>
                          <a:noFill/>
                        </a:ln>
                        <a:solidFill>
                          <a:srgbClr val="004FA8"/>
                        </a:solidFill>
                        <a:effectLst/>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hr-HR" sz="1800" u="none" strike="noStrike" cap="none" normalizeH="0" baseline="0" dirty="0">
                        <a:ln>
                          <a:noFill/>
                        </a:ln>
                        <a:solidFill>
                          <a:srgbClr val="004FA8"/>
                        </a:solidFill>
                        <a:effectLst/>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hr-HR" sz="1800" u="none" strike="noStrike" cap="none" normalizeH="0" baseline="0" dirty="0">
                        <a:ln>
                          <a:noFill/>
                        </a:ln>
                        <a:solidFill>
                          <a:srgbClr val="004FA8"/>
                        </a:solidFill>
                        <a:effectLst/>
                      </a:endParaRPr>
                    </a:p>
                    <a:p>
                      <a:pPr marL="0" marR="0" lvl="0" indent="0" algn="ctr" rtl="0" eaLnBrk="1" fontAlgn="base" latinLnBrk="0" hangingPunct="1">
                        <a:lnSpc>
                          <a:spcPct val="100000"/>
                        </a:lnSpc>
                        <a:spcBef>
                          <a:spcPct val="0"/>
                        </a:spcBef>
                        <a:spcAft>
                          <a:spcPct val="0"/>
                        </a:spcAft>
                        <a:buFontTx/>
                        <a:buNone/>
                      </a:pPr>
                      <a:r>
                        <a:rPr kumimoji="0" lang="hr-HR" sz="1800" b="1" u="none" strike="noStrike" cap="none" normalizeH="0" baseline="0" dirty="0">
                          <a:ln>
                            <a:noFill/>
                          </a:ln>
                          <a:solidFill>
                            <a:srgbClr val="004FA8"/>
                          </a:solidFill>
                          <a:effectLst/>
                        </a:rPr>
                        <a:t>≤ 20.000 EUR</a:t>
                      </a:r>
                      <a:r>
                        <a:rPr lang="hr-HR" sz="1800" b="1" u="none" strike="noStrike" cap="none" normalizeH="0" baseline="0" dirty="0">
                          <a:ln>
                            <a:noFill/>
                          </a:ln>
                          <a:solidFill>
                            <a:srgbClr val="004FA8"/>
                          </a:solidFill>
                          <a:effectLst/>
                        </a:rPr>
                        <a:t>,</a:t>
                      </a:r>
                      <a:r>
                        <a:rPr kumimoji="0" lang="hr-HR" sz="1800" b="1" u="none" strike="noStrike" cap="none" normalizeH="0" baseline="0" dirty="0">
                          <a:ln>
                            <a:noFill/>
                          </a:ln>
                          <a:solidFill>
                            <a:srgbClr val="004FA8"/>
                          </a:solidFill>
                          <a:effectLst/>
                        </a:rPr>
                        <a:t> ali &gt;2.500 EUR</a:t>
                      </a:r>
                      <a:r>
                        <a:rPr lang="hr-HR" sz="1800" b="1" u="none" strike="noStrike" cap="none" normalizeH="0" baseline="0" dirty="0">
                          <a:ln>
                            <a:noFill/>
                          </a:ln>
                          <a:solidFill>
                            <a:srgbClr val="004FA8"/>
                          </a:solidFill>
                          <a:effectLst/>
                        </a:rPr>
                        <a:t> </a:t>
                      </a:r>
                      <a:endParaRPr kumimoji="0" lang="hr-HR" sz="1800" b="1" u="none" strike="noStrike" cap="none" normalizeH="0" baseline="0" dirty="0">
                        <a:ln>
                          <a:noFill/>
                        </a:ln>
                        <a:solidFill>
                          <a:srgbClr val="004FA8"/>
                        </a:solidFill>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hr-HR" sz="1800" u="none" strike="noStrike" cap="none" normalizeH="0" baseline="0" dirty="0">
                          <a:ln>
                            <a:noFill/>
                          </a:ln>
                          <a:solidFill>
                            <a:srgbClr val="004FA8"/>
                          </a:solidFill>
                          <a:effectLst/>
                        </a:rPr>
                        <a:t>DODJELJIVANJE UGOVORA NA TEMELJU SAMO JEDNE PONUDE</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hr-HR" sz="1800" u="none" strike="noStrike" cap="none" normalizeH="0" baseline="0" dirty="0">
                        <a:ln>
                          <a:noFill/>
                        </a:ln>
                        <a:solidFill>
                          <a:srgbClr val="004FA8"/>
                        </a:solidFill>
                        <a:effectLst/>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hr-HR" sz="1800" u="none" strike="noStrike" cap="none" normalizeH="0" baseline="0" dirty="0">
                        <a:ln>
                          <a:noFill/>
                        </a:ln>
                        <a:solidFill>
                          <a:srgbClr val="004FA8"/>
                        </a:solidFill>
                        <a:effectLst/>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800" b="1" u="none" strike="noStrike" cap="none" normalizeH="0" baseline="0" dirty="0">
                          <a:ln>
                            <a:noFill/>
                          </a:ln>
                          <a:solidFill>
                            <a:srgbClr val="004FA8"/>
                          </a:solidFill>
                          <a:effectLst/>
                        </a:rPr>
                        <a:t>≤ 2.500 EUR</a:t>
                      </a:r>
                    </a:p>
                    <a:p>
                      <a:pPr marL="0" marR="0" lvl="0" indent="0" algn="ctr" defTabSz="914400" rtl="0" eaLnBrk="1" fontAlgn="base" latinLnBrk="0" hangingPunct="1">
                        <a:lnSpc>
                          <a:spcPct val="100000"/>
                        </a:lnSpc>
                        <a:spcBef>
                          <a:spcPct val="0"/>
                        </a:spcBef>
                        <a:spcAft>
                          <a:spcPct val="0"/>
                        </a:spcAft>
                        <a:buClrTx/>
                        <a:buSzTx/>
                        <a:buFontTx/>
                        <a:buNone/>
                        <a:tabLst/>
                      </a:pPr>
                      <a:r>
                        <a:rPr kumimoji="0" lang="hr-HR" sz="1800" u="none" strike="noStrike" cap="none" normalizeH="0" baseline="0" dirty="0">
                          <a:ln>
                            <a:noFill/>
                          </a:ln>
                          <a:solidFill>
                            <a:srgbClr val="004FA8"/>
                          </a:solidFill>
                          <a:effectLst/>
                        </a:rPr>
                        <a:t>PLAĆANJE PO RAČUNU BEZ PRETHODNOG PRIHVAĆANJA PONUDE</a:t>
                      </a:r>
                      <a:endParaRPr kumimoji="0" lang="hr-HR" sz="1800" b="1" i="0" u="none" strike="noStrike" cap="none" normalizeH="0" baseline="0" dirty="0">
                        <a:ln>
                          <a:noFill/>
                        </a:ln>
                        <a:solidFill>
                          <a:srgbClr val="004FA8"/>
                        </a:solidFill>
                        <a:effectLst/>
                        <a:latin typeface="Calibri" pitchFamily="34" charset="0"/>
                        <a:ea typeface="Open Sans"/>
                        <a:cs typeface="Arial" charset="0"/>
                      </a:endParaRPr>
                    </a:p>
                  </a:txBody>
                  <a:tcPr horzOverflow="overflow">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chemeClr val="accent4">
                          <a:lumMod val="50000"/>
                        </a:schemeClr>
                      </a:solidFill>
                      <a:prstDash val="solid"/>
                      <a:round/>
                      <a:headEnd type="none" w="med" len="med"/>
                      <a:tailEnd type="none" w="med" len="med"/>
                    </a:lnT>
                    <a:lnB w="12700" cap="flat" cmpd="sng" algn="ctr">
                      <a:solidFill>
                        <a:schemeClr val="accent4">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00"/>
                  </a:ext>
                </a:extLst>
              </a:tr>
              <a:tr h="127855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800" b="1" u="none" strike="noStrike" cap="none" normalizeH="0" baseline="0" dirty="0">
                          <a:ln>
                            <a:noFill/>
                          </a:ln>
                          <a:solidFill>
                            <a:srgbClr val="004FA8"/>
                          </a:solidFill>
                          <a:effectLst/>
                        </a:rPr>
                        <a:t>ROBA</a:t>
                      </a:r>
                      <a:endParaRPr kumimoji="0" lang="hr-HR" sz="1800" b="1" i="0" u="none" strike="noStrike" cap="none" normalizeH="0" baseline="0" dirty="0">
                        <a:ln>
                          <a:noFill/>
                        </a:ln>
                        <a:solidFill>
                          <a:srgbClr val="004FA8"/>
                        </a:solidFill>
                        <a:effectLst/>
                        <a:latin typeface="Calibri" pitchFamily="34" charset="0"/>
                        <a:ea typeface="Open Sans"/>
                        <a:cs typeface="Arial" charset="0"/>
                      </a:endParaRPr>
                    </a:p>
                  </a:txBody>
                  <a:tcPr anchor="ctr" horzOverflow="overflow">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chemeClr val="accent4">
                          <a:lumMod val="50000"/>
                        </a:schemeClr>
                      </a:solidFill>
                      <a:prstDash val="solid"/>
                      <a:round/>
                      <a:headEnd type="none" w="med" len="med"/>
                      <a:tailEnd type="none" w="med" len="med"/>
                    </a:lnT>
                    <a:lnB w="12700" cap="flat" cmpd="sng" algn="ctr">
                      <a:solidFill>
                        <a:schemeClr val="accent4">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hr-HR" sz="1800" b="1" u="none" strike="noStrike" cap="none" normalizeH="0" baseline="0" dirty="0">
                        <a:ln>
                          <a:noFill/>
                        </a:ln>
                        <a:solidFill>
                          <a:srgbClr val="004FA8"/>
                        </a:solidFill>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hr-HR" sz="1800" b="1" u="none" strike="noStrike" cap="none" normalizeH="0" baseline="0" dirty="0">
                          <a:ln>
                            <a:noFill/>
                          </a:ln>
                          <a:solidFill>
                            <a:srgbClr val="004FA8"/>
                          </a:solidFill>
                          <a:effectLst/>
                        </a:rPr>
                        <a:t>≥ 300.000 EUR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hr-HR" sz="1800" u="none" strike="noStrike" cap="none" normalizeH="0" baseline="0" dirty="0">
                          <a:ln>
                            <a:noFill/>
                          </a:ln>
                          <a:solidFill>
                            <a:srgbClr val="004FA8"/>
                          </a:solidFill>
                          <a:effectLst/>
                        </a:rPr>
                        <a:t>MEĐUNARODNI OTVORENI POSTUPAK </a:t>
                      </a:r>
                      <a:endParaRPr kumimoji="0" lang="hr-HR" sz="1800" b="0" i="0" u="none" strike="noStrike" cap="none" normalizeH="0" baseline="0" dirty="0">
                        <a:ln>
                          <a:noFill/>
                        </a:ln>
                        <a:solidFill>
                          <a:srgbClr val="004FA8"/>
                        </a:solidFill>
                        <a:effectLst/>
                        <a:latin typeface="Calibri" pitchFamily="34" charset="0"/>
                        <a:ea typeface="Open Sans"/>
                        <a:cs typeface="Arial" charset="0"/>
                      </a:endParaRPr>
                    </a:p>
                  </a:txBody>
                  <a:tcPr horzOverflow="overflow">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chemeClr val="accent4">
                          <a:lumMod val="50000"/>
                        </a:schemeClr>
                      </a:solidFill>
                      <a:prstDash val="solid"/>
                      <a:round/>
                      <a:headEnd type="none" w="med" len="med"/>
                      <a:tailEnd type="none" w="med" len="med"/>
                    </a:lnT>
                    <a:lnB w="12700" cap="flat" cmpd="sng" algn="ctr">
                      <a:solidFill>
                        <a:schemeClr val="accent4">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hr-HR" sz="1800" b="1" u="none" strike="noStrike" cap="none" normalizeH="0" baseline="0" dirty="0">
                        <a:ln>
                          <a:noFill/>
                        </a:ln>
                        <a:solidFill>
                          <a:srgbClr val="004FA8"/>
                        </a:solidFill>
                        <a:effectLst/>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hr-HR" sz="1800" b="1" u="none" strike="noStrike" cap="none" normalizeH="0" baseline="0" dirty="0">
                          <a:ln>
                            <a:noFill/>
                          </a:ln>
                          <a:solidFill>
                            <a:srgbClr val="004FA8"/>
                          </a:solidFill>
                          <a:effectLst/>
                        </a:rPr>
                        <a:t>&lt;300.000 EUR</a:t>
                      </a:r>
                      <a:r>
                        <a:rPr lang="hr-HR" sz="1800" b="1" u="none" strike="noStrike" cap="none" normalizeH="0" baseline="0" dirty="0">
                          <a:ln>
                            <a:noFill/>
                          </a:ln>
                          <a:solidFill>
                            <a:srgbClr val="004FA8"/>
                          </a:solidFill>
                          <a:effectLst/>
                        </a:rPr>
                        <a:t>,</a:t>
                      </a:r>
                      <a:r>
                        <a:rPr kumimoji="0" lang="hr-HR" sz="1800" b="1" u="none" strike="noStrike" cap="none" normalizeH="0" baseline="0" dirty="0">
                          <a:ln>
                            <a:noFill/>
                          </a:ln>
                          <a:solidFill>
                            <a:srgbClr val="004FA8"/>
                          </a:solidFill>
                          <a:effectLst/>
                        </a:rPr>
                        <a:t> ali ≥ 100.000 EUR</a:t>
                      </a:r>
                    </a:p>
                    <a:p>
                      <a:pPr marL="0" marR="0" lvl="0" indent="0" algn="ctr" defTabSz="914400" rtl="0" eaLnBrk="1" fontAlgn="base" latinLnBrk="0" hangingPunct="1">
                        <a:lnSpc>
                          <a:spcPct val="100000"/>
                        </a:lnSpc>
                        <a:spcBef>
                          <a:spcPct val="0"/>
                        </a:spcBef>
                        <a:spcAft>
                          <a:spcPct val="0"/>
                        </a:spcAft>
                        <a:buClrTx/>
                        <a:buSzTx/>
                        <a:buFontTx/>
                        <a:buNone/>
                        <a:tabLst/>
                      </a:pPr>
                      <a:r>
                        <a:rPr kumimoji="0" lang="hr-HR" sz="1800" u="none" strike="noStrike" cap="none" normalizeH="0" baseline="0" dirty="0">
                          <a:ln>
                            <a:noFill/>
                          </a:ln>
                          <a:solidFill>
                            <a:srgbClr val="004FA8"/>
                          </a:solidFill>
                          <a:effectLst/>
                        </a:rPr>
                        <a:t>LOKALNI OTVORENI POSTUPAK</a:t>
                      </a:r>
                      <a:endParaRPr kumimoji="0" lang="hr-HR" sz="1800" b="0" i="0" u="none" strike="noStrike" cap="none" normalizeH="0" baseline="0" dirty="0">
                        <a:ln>
                          <a:noFill/>
                        </a:ln>
                        <a:solidFill>
                          <a:srgbClr val="004FA8"/>
                        </a:solidFill>
                        <a:effectLst/>
                        <a:latin typeface="Calibri" pitchFamily="34" charset="0"/>
                        <a:ea typeface="Open Sans"/>
                        <a:cs typeface="Arial" charset="0"/>
                      </a:endParaRPr>
                    </a:p>
                  </a:txBody>
                  <a:tcPr horzOverflow="overflow">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chemeClr val="accent4">
                          <a:lumMod val="50000"/>
                        </a:schemeClr>
                      </a:solidFill>
                      <a:prstDash val="solid"/>
                      <a:round/>
                      <a:headEnd type="none" w="med" len="med"/>
                      <a:tailEnd type="none" w="med" len="med"/>
                    </a:lnT>
                    <a:lnB w="12700" cap="flat" cmpd="sng" algn="ctr">
                      <a:solidFill>
                        <a:schemeClr val="accent4">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hr-HR" sz="1800" b="1" u="none" strike="noStrike" cap="none" normalizeH="0" baseline="0" dirty="0">
                        <a:ln>
                          <a:noFill/>
                        </a:ln>
                        <a:solidFill>
                          <a:srgbClr val="004FA8"/>
                        </a:solidFill>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hr-HR" sz="1800" b="1" u="none" strike="noStrike" cap="none" normalizeH="0" baseline="0" dirty="0">
                          <a:ln>
                            <a:noFill/>
                          </a:ln>
                          <a:solidFill>
                            <a:srgbClr val="004FA8"/>
                          </a:solidFill>
                          <a:effectLst/>
                        </a:rPr>
                        <a:t>&lt;100.000 EUR</a:t>
                      </a:r>
                      <a:r>
                        <a:rPr lang="hr-HR" sz="1800" b="1" u="none" strike="noStrike" cap="none" normalizeH="0" baseline="0" dirty="0">
                          <a:ln>
                            <a:noFill/>
                          </a:ln>
                          <a:solidFill>
                            <a:srgbClr val="004FA8"/>
                          </a:solidFill>
                          <a:effectLst/>
                        </a:rPr>
                        <a:t>,</a:t>
                      </a:r>
                      <a:r>
                        <a:rPr kumimoji="0" lang="hr-HR" sz="1800" b="1" u="none" strike="noStrike" cap="none" normalizeH="0" baseline="0" dirty="0">
                          <a:ln>
                            <a:noFill/>
                          </a:ln>
                          <a:solidFill>
                            <a:srgbClr val="004FA8"/>
                          </a:solidFill>
                          <a:effectLst/>
                        </a:rPr>
                        <a:t> ali &gt;20.000 EUR</a:t>
                      </a:r>
                    </a:p>
                    <a:p>
                      <a:pPr marL="0" marR="0" lvl="0" indent="0" algn="ctr" defTabSz="914400" rtl="0" eaLnBrk="1" fontAlgn="base" latinLnBrk="0" hangingPunct="1">
                        <a:lnSpc>
                          <a:spcPct val="100000"/>
                        </a:lnSpc>
                        <a:spcBef>
                          <a:spcPct val="0"/>
                        </a:spcBef>
                        <a:spcAft>
                          <a:spcPct val="0"/>
                        </a:spcAft>
                        <a:buClrTx/>
                        <a:buSzTx/>
                        <a:buFontTx/>
                        <a:buNone/>
                        <a:tabLst/>
                      </a:pPr>
                      <a:r>
                        <a:rPr kumimoji="0" lang="hr-HR" sz="1800" u="none" strike="noStrike" cap="none" normalizeH="0" baseline="0" dirty="0">
                          <a:ln>
                            <a:noFill/>
                          </a:ln>
                          <a:solidFill>
                            <a:srgbClr val="004FA8"/>
                          </a:solidFill>
                          <a:effectLst/>
                        </a:rPr>
                        <a:t>POJEDNOSTAVLJENI POSTUPAK</a:t>
                      </a:r>
                      <a:endParaRPr kumimoji="0" lang="hr-HR" sz="1800" b="0" i="0" u="none" strike="noStrike" cap="none" normalizeH="0" baseline="0" dirty="0">
                        <a:ln>
                          <a:noFill/>
                        </a:ln>
                        <a:solidFill>
                          <a:srgbClr val="004FA8"/>
                        </a:solidFill>
                        <a:effectLst/>
                        <a:latin typeface="Calibri" pitchFamily="34" charset="0"/>
                        <a:ea typeface="Open Sans"/>
                        <a:cs typeface="Arial" charset="0"/>
                      </a:endParaRPr>
                    </a:p>
                  </a:txBody>
                  <a:tcPr horzOverflow="overflow">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chemeClr val="accent4">
                          <a:lumMod val="50000"/>
                        </a:schemeClr>
                      </a:solidFill>
                      <a:prstDash val="solid"/>
                      <a:round/>
                      <a:headEnd type="none" w="med" len="med"/>
                      <a:tailEnd type="none" w="med" len="med"/>
                    </a:lnT>
                    <a:lnB w="12700" cap="flat" cmpd="sng" algn="ctr">
                      <a:solidFill>
                        <a:schemeClr val="accent4">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vMerge="1">
                  <a:txBody>
                    <a:bodyPr/>
                    <a:lstStyle/>
                    <a:p>
                      <a:endParaRPr lang="en-US"/>
                    </a:p>
                  </a:txBody>
                  <a:tcPr/>
                </a:tc>
                <a:extLst>
                  <a:ext uri="{0D108BD9-81ED-4DB2-BD59-A6C34878D82A}">
                    <a16:rowId xmlns:a16="http://schemas.microsoft.com/office/drawing/2014/main" val="10001"/>
                  </a:ext>
                </a:extLst>
              </a:tr>
              <a:tr h="133950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800" b="1" u="none" strike="noStrike" cap="none" normalizeH="0" baseline="0" dirty="0">
                          <a:ln>
                            <a:noFill/>
                          </a:ln>
                          <a:solidFill>
                            <a:srgbClr val="004FA8"/>
                          </a:solidFill>
                          <a:effectLst/>
                        </a:rPr>
                        <a:t>RADOVI </a:t>
                      </a:r>
                      <a:endParaRPr kumimoji="0" lang="hr-HR" sz="1800" b="1" i="0" u="none" strike="noStrike" cap="none" normalizeH="0" baseline="0" dirty="0">
                        <a:ln>
                          <a:noFill/>
                        </a:ln>
                        <a:solidFill>
                          <a:srgbClr val="004FA8"/>
                        </a:solidFill>
                        <a:effectLst/>
                        <a:latin typeface="Calibri" pitchFamily="34" charset="0"/>
                        <a:ea typeface="Open Sans"/>
                        <a:cs typeface="Arial" charset="0"/>
                      </a:endParaRPr>
                    </a:p>
                  </a:txBody>
                  <a:tcPr anchor="ctr" horzOverflow="overflow">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chemeClr val="accent4">
                          <a:lumMod val="50000"/>
                        </a:schemeClr>
                      </a:solidFill>
                      <a:prstDash val="solid"/>
                      <a:round/>
                      <a:headEnd type="none" w="med" len="med"/>
                      <a:tailEnd type="none" w="med" len="med"/>
                    </a:lnT>
                    <a:lnB w="12700" cap="flat" cmpd="sng" algn="ctr">
                      <a:solidFill>
                        <a:schemeClr val="accent4">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hr-HR" sz="1800" b="1" u="none" strike="noStrike" cap="none" normalizeH="0" baseline="0" dirty="0">
                        <a:ln>
                          <a:noFill/>
                        </a:ln>
                        <a:solidFill>
                          <a:srgbClr val="004FA8"/>
                        </a:solidFill>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hr-HR" sz="1800" b="1" u="none" strike="noStrike" cap="none" normalizeH="0" baseline="0" dirty="0">
                          <a:ln>
                            <a:noFill/>
                          </a:ln>
                          <a:solidFill>
                            <a:srgbClr val="004FA8"/>
                          </a:solidFill>
                          <a:effectLst/>
                        </a:rPr>
                        <a:t>≥ 5.000.000 EUR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hr-HR" sz="1800" u="none" strike="noStrike" cap="none" normalizeH="0" baseline="0" dirty="0">
                          <a:ln>
                            <a:noFill/>
                          </a:ln>
                          <a:solidFill>
                            <a:srgbClr val="004FA8"/>
                          </a:solidFill>
                          <a:effectLst/>
                        </a:rPr>
                        <a:t>MEĐUNARODNI OTVORENI POSTUPAK</a:t>
                      </a:r>
                      <a:endParaRPr kumimoji="0" lang="hr-HR" sz="1800" b="0" i="0" u="none" strike="noStrike" cap="none" normalizeH="0" baseline="0" dirty="0">
                        <a:ln>
                          <a:noFill/>
                        </a:ln>
                        <a:solidFill>
                          <a:srgbClr val="004FA8"/>
                        </a:solidFill>
                        <a:effectLst/>
                        <a:latin typeface="Calibri" pitchFamily="34" charset="0"/>
                        <a:ea typeface="Open Sans"/>
                        <a:cs typeface="Arial" charset="0"/>
                      </a:endParaRPr>
                    </a:p>
                  </a:txBody>
                  <a:tcPr horzOverflow="overflow">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chemeClr val="accent4">
                          <a:lumMod val="50000"/>
                        </a:schemeClr>
                      </a:solidFill>
                      <a:prstDash val="solid"/>
                      <a:round/>
                      <a:headEnd type="none" w="med" len="med"/>
                      <a:tailEnd type="none" w="med" len="med"/>
                    </a:lnT>
                    <a:lnB w="12700" cap="flat" cmpd="sng" algn="ctr">
                      <a:solidFill>
                        <a:schemeClr val="accent4">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kumimoji="0" lang="en-GB" sz="1800" b="1" u="none" strike="noStrike" kern="1200" cap="none" normalizeH="0" baseline="0" dirty="0">
                          <a:ln>
                            <a:noFill/>
                          </a:ln>
                          <a:solidFill>
                            <a:srgbClr val="004FA8"/>
                          </a:solidFill>
                          <a:effectLst/>
                        </a:rPr>
                        <a:t>&lt; 5 000 000 EUR</a:t>
                      </a:r>
                      <a:r>
                        <a:rPr lang="en-GB" sz="1800" b="1" u="none" strike="noStrike" kern="1200" cap="none" normalizeH="0" baseline="0" dirty="0">
                          <a:ln>
                            <a:noFill/>
                          </a:ln>
                          <a:solidFill>
                            <a:srgbClr val="004FA8"/>
                          </a:solidFill>
                          <a:effectLst/>
                        </a:rPr>
                        <a:t>, </a:t>
                      </a:r>
                      <a:r>
                        <a:rPr kumimoji="0" lang="hr-HR" sz="1800" b="1" u="none" strike="noStrike" kern="1200" cap="none" normalizeH="0" baseline="0" dirty="0">
                          <a:ln>
                            <a:noFill/>
                          </a:ln>
                          <a:solidFill>
                            <a:srgbClr val="004FA8"/>
                          </a:solidFill>
                          <a:effectLst/>
                        </a:rPr>
                        <a:t>ali </a:t>
                      </a:r>
                      <a:r>
                        <a:rPr kumimoji="0" lang="en-GB" sz="1800" b="1" u="none" strike="noStrike" kern="1200" cap="none" normalizeH="0" baseline="0" dirty="0">
                          <a:ln>
                            <a:noFill/>
                          </a:ln>
                          <a:solidFill>
                            <a:srgbClr val="004FA8"/>
                          </a:solidFill>
                          <a:effectLst/>
                        </a:rPr>
                        <a:t>≥ 300 000 EUR</a:t>
                      </a:r>
                      <a:endParaRPr kumimoji="0" lang="hr-HR" sz="1800" b="1" u="none" strike="noStrike" kern="1200" cap="none" normalizeH="0" baseline="0" dirty="0">
                        <a:ln>
                          <a:noFill/>
                        </a:ln>
                        <a:solidFill>
                          <a:srgbClr val="004FA8"/>
                        </a:solidFill>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hr-HR" sz="1800" u="none" strike="noStrike" cap="none" normalizeH="0" baseline="0" dirty="0">
                          <a:ln>
                            <a:noFill/>
                          </a:ln>
                          <a:solidFill>
                            <a:srgbClr val="004FA8"/>
                          </a:solidFill>
                          <a:effectLst/>
                        </a:rPr>
                        <a:t>LOKALNI OTVORENI POSTUPAK</a:t>
                      </a:r>
                      <a:endParaRPr kumimoji="0" lang="hr-HR" sz="1800" b="0" i="0" u="none" strike="noStrike" cap="none" normalizeH="0" baseline="0" dirty="0">
                        <a:ln>
                          <a:noFill/>
                        </a:ln>
                        <a:solidFill>
                          <a:srgbClr val="004FA8"/>
                        </a:solidFill>
                        <a:effectLst/>
                        <a:latin typeface="Calibri" pitchFamily="34" charset="0"/>
                        <a:ea typeface="Open Sans"/>
                        <a:cs typeface="Arial" charset="0"/>
                      </a:endParaRPr>
                    </a:p>
                  </a:txBody>
                  <a:tcPr horzOverflow="overflow">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chemeClr val="accent4">
                          <a:lumMod val="50000"/>
                        </a:schemeClr>
                      </a:solidFill>
                      <a:prstDash val="solid"/>
                      <a:round/>
                      <a:headEnd type="none" w="med" len="med"/>
                      <a:tailEnd type="none" w="med" len="med"/>
                    </a:lnT>
                    <a:lnB w="12700" cap="flat" cmpd="sng" algn="ctr">
                      <a:solidFill>
                        <a:schemeClr val="accent4">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algn="ctr" defTabSz="914400" rtl="0" eaLnBrk="1" latinLnBrk="0" hangingPunct="1"/>
                      <a:endParaRPr kumimoji="0" lang="hr-HR" sz="1800" b="1" u="none" strike="noStrike" kern="1200" cap="none" normalizeH="0" baseline="0" dirty="0">
                        <a:ln>
                          <a:noFill/>
                        </a:ln>
                        <a:solidFill>
                          <a:srgbClr val="004FA8"/>
                        </a:solidFill>
                        <a:effectLst/>
                      </a:endParaRPr>
                    </a:p>
                    <a:p>
                      <a:pPr marL="0" algn="ctr" defTabSz="914400" rtl="0" eaLnBrk="1" latinLnBrk="0" hangingPunct="1"/>
                      <a:r>
                        <a:rPr kumimoji="0" lang="en-GB" sz="1800" b="1" u="none" strike="noStrike" kern="1200" cap="none" normalizeH="0" baseline="0" dirty="0">
                          <a:ln>
                            <a:noFill/>
                          </a:ln>
                          <a:solidFill>
                            <a:srgbClr val="004FA8"/>
                          </a:solidFill>
                          <a:effectLst/>
                        </a:rPr>
                        <a:t>&lt; 300 000 EUR</a:t>
                      </a:r>
                      <a:r>
                        <a:rPr lang="en-GB" sz="1800" b="1" u="none" strike="noStrike" kern="1200" cap="none" normalizeH="0" baseline="0" dirty="0">
                          <a:ln>
                            <a:noFill/>
                          </a:ln>
                          <a:solidFill>
                            <a:srgbClr val="004FA8"/>
                          </a:solidFill>
                          <a:effectLst/>
                        </a:rPr>
                        <a:t>,</a:t>
                      </a:r>
                      <a:r>
                        <a:rPr kumimoji="0" lang="hr-HR" sz="1800" b="1" u="none" strike="noStrike" kern="1200" cap="none" normalizeH="0" baseline="0" dirty="0">
                          <a:ln>
                            <a:noFill/>
                          </a:ln>
                          <a:solidFill>
                            <a:srgbClr val="004FA8"/>
                          </a:solidFill>
                          <a:effectLst/>
                        </a:rPr>
                        <a:t> ali </a:t>
                      </a:r>
                      <a:r>
                        <a:rPr kumimoji="0" lang="en-GB" sz="1800" b="1" u="none" strike="noStrike" kern="1200" cap="none" normalizeH="0" baseline="0" dirty="0">
                          <a:ln>
                            <a:noFill/>
                          </a:ln>
                          <a:solidFill>
                            <a:srgbClr val="004FA8"/>
                          </a:solidFill>
                          <a:effectLst/>
                        </a:rPr>
                        <a:t>&gt; 20 000 EUR</a:t>
                      </a:r>
                      <a:endParaRPr kumimoji="0" lang="hr-HR" sz="1800" b="1" u="none" strike="noStrike" kern="1200" cap="none" normalizeH="0" baseline="0" dirty="0">
                        <a:ln>
                          <a:noFill/>
                        </a:ln>
                        <a:solidFill>
                          <a:srgbClr val="004FA8"/>
                        </a:solidFill>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hr-HR" sz="1800" u="none" strike="noStrike" cap="none" normalizeH="0" baseline="0" dirty="0">
                          <a:ln>
                            <a:noFill/>
                          </a:ln>
                          <a:solidFill>
                            <a:srgbClr val="004FA8"/>
                          </a:solidFill>
                          <a:effectLst/>
                        </a:rPr>
                        <a:t>POJEDNOSTAVLJENI POSTUPAK</a:t>
                      </a:r>
                      <a:endParaRPr kumimoji="0" lang="hr-HR" sz="1800" b="0" i="0" u="none" strike="noStrike" cap="none" normalizeH="0" baseline="0" dirty="0">
                        <a:ln>
                          <a:noFill/>
                        </a:ln>
                        <a:solidFill>
                          <a:srgbClr val="004FA8"/>
                        </a:solidFill>
                        <a:effectLst/>
                        <a:latin typeface="Calibri" pitchFamily="34" charset="0"/>
                        <a:ea typeface="Open Sans"/>
                        <a:cs typeface="Arial" charset="0"/>
                      </a:endParaRPr>
                    </a:p>
                  </a:txBody>
                  <a:tcPr horzOverflow="overflow">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chemeClr val="accent4">
                          <a:lumMod val="50000"/>
                        </a:schemeClr>
                      </a:solidFill>
                      <a:prstDash val="solid"/>
                      <a:round/>
                      <a:headEnd type="none" w="med" len="med"/>
                      <a:tailEnd type="none" w="med" len="med"/>
                    </a:lnT>
                    <a:lnB w="12700" cap="flat" cmpd="sng" algn="ctr">
                      <a:solidFill>
                        <a:schemeClr val="accent4">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vMerge="1">
                  <a:txBody>
                    <a:bodyPr/>
                    <a:lstStyle/>
                    <a:p>
                      <a:endParaRPr lang="en-US"/>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02483096"/>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7" name="Title 3">
            <a:extLst>
              <a:ext uri="{FF2B5EF4-FFF2-40B4-BE49-F238E27FC236}">
                <a16:creationId xmlns:a16="http://schemas.microsoft.com/office/drawing/2014/main" id="{2EEC8E05-9FF5-9FEA-A1BE-D174C5983BC0}"/>
              </a:ext>
            </a:extLst>
          </p:cNvPr>
          <p:cNvSpPr txBox="1">
            <a:spLocks/>
          </p:cNvSpPr>
          <p:nvPr/>
        </p:nvSpPr>
        <p:spPr>
          <a:xfrm>
            <a:off x="6846849" y="279153"/>
            <a:ext cx="5007504" cy="8432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dirty="0">
                <a:ln>
                  <a:noFill/>
                </a:ln>
                <a:solidFill>
                  <a:prstClr val="white"/>
                </a:solidFill>
                <a:effectLst/>
                <a:uLnTx/>
                <a:uFillTx/>
                <a:latin typeface="Calibri" panose="020F0502020204030204"/>
                <a:ea typeface="+mj-ea"/>
                <a:cs typeface="+mj-cs"/>
              </a:rPr>
              <a:t>JAVNA NABAVA</a:t>
            </a:r>
            <a:endParaRPr kumimoji="0" lang="en-US"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19" name="TextBox 8">
            <a:extLst>
              <a:ext uri="{FF2B5EF4-FFF2-40B4-BE49-F238E27FC236}">
                <a16:creationId xmlns:a16="http://schemas.microsoft.com/office/drawing/2014/main" id="{507E1E57-921F-39F4-A87A-9E924DE5057D}"/>
              </a:ext>
            </a:extLst>
          </p:cNvPr>
          <p:cNvSpPr txBox="1"/>
          <p:nvPr/>
        </p:nvSpPr>
        <p:spPr>
          <a:xfrm>
            <a:off x="441857" y="1356441"/>
            <a:ext cx="11267378" cy="615553"/>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hr-HR" sz="3400" b="1" dirty="0">
                <a:solidFill>
                  <a:srgbClr val="4472C4">
                    <a:lumMod val="75000"/>
                  </a:srgbClr>
                </a:solidFill>
                <a:latin typeface="Calibri" panose="020F0502020204030204"/>
              </a:rPr>
              <a:t>P</a:t>
            </a:r>
            <a:r>
              <a:rPr kumimoji="0" lang="hr-HR" sz="3400" b="1"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rogramska</a:t>
            </a:r>
            <a:r>
              <a:rPr kumimoji="0" lang="hr-HR" sz="3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pravila - obrasci</a:t>
            </a:r>
            <a:endParaRPr kumimoji="0" lang="en-US" sz="3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24" name="TextBox 9">
            <a:extLst>
              <a:ext uri="{FF2B5EF4-FFF2-40B4-BE49-F238E27FC236}">
                <a16:creationId xmlns:a16="http://schemas.microsoft.com/office/drawing/2014/main" id="{4E072194-A404-E01F-47D2-DFE7DBF2D374}"/>
              </a:ext>
            </a:extLst>
          </p:cNvPr>
          <p:cNvSpPr txBox="1"/>
          <p:nvPr/>
        </p:nvSpPr>
        <p:spPr>
          <a:xfrm>
            <a:off x="420009" y="2700536"/>
            <a:ext cx="11289226" cy="2660985"/>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a:lnSpc>
                <a:spcPct val="80000"/>
              </a:lnSpc>
            </a:pPr>
            <a:r>
              <a:rPr lang="hr-HR" sz="2600" dirty="0">
                <a:solidFill>
                  <a:srgbClr val="004FA8"/>
                </a:solidFill>
                <a:ea typeface="Open Sans"/>
                <a:cs typeface="Open Sans"/>
              </a:rPr>
              <a:t>Partneri mogu koristiti:</a:t>
            </a:r>
          </a:p>
          <a:p>
            <a:pPr>
              <a:lnSpc>
                <a:spcPct val="80000"/>
              </a:lnSpc>
              <a:buFont typeface="Wingdings" panose="05000000000000000000" pitchFamily="2" charset="2"/>
              <a:buChar char="§"/>
            </a:pPr>
            <a:endParaRPr lang="hr-HR" sz="2600" dirty="0">
              <a:solidFill>
                <a:srgbClr val="004FA8"/>
              </a:solidFill>
              <a:ea typeface="Open Sans"/>
              <a:cs typeface="Open Sans"/>
            </a:endParaRPr>
          </a:p>
          <a:p>
            <a:pPr marL="914400" lvl="1" indent="-457200">
              <a:lnSpc>
                <a:spcPct val="80000"/>
              </a:lnSpc>
              <a:buFont typeface="Wingdings" panose="05000000000000000000" pitchFamily="2" charset="2"/>
              <a:buChar char="Ø"/>
            </a:pPr>
            <a:r>
              <a:rPr lang="hr-HR" sz="2600" dirty="0">
                <a:solidFill>
                  <a:srgbClr val="004FA8"/>
                </a:solidFill>
                <a:ea typeface="Open Sans"/>
                <a:cs typeface="Open Sans"/>
              </a:rPr>
              <a:t>Programske obrasce (aneksi PIM-a)</a:t>
            </a:r>
          </a:p>
          <a:p>
            <a:pPr marL="914400" lvl="1" indent="-457200">
              <a:lnSpc>
                <a:spcPct val="80000"/>
              </a:lnSpc>
              <a:buFont typeface="Wingdings" panose="05000000000000000000" pitchFamily="2" charset="2"/>
              <a:buChar char="Ø"/>
            </a:pPr>
            <a:endParaRPr lang="hr-HR" sz="2600" dirty="0">
              <a:solidFill>
                <a:srgbClr val="004FA8"/>
              </a:solidFill>
              <a:ea typeface="Open Sans"/>
              <a:cs typeface="Open Sans"/>
            </a:endParaRPr>
          </a:p>
          <a:p>
            <a:pPr marL="914400" lvl="1" indent="-457200">
              <a:lnSpc>
                <a:spcPct val="80000"/>
              </a:lnSpc>
              <a:buFont typeface="Wingdings" panose="05000000000000000000" pitchFamily="2" charset="2"/>
              <a:buChar char="Ø"/>
            </a:pPr>
            <a:r>
              <a:rPr lang="hr-HR" sz="2600" dirty="0">
                <a:solidFill>
                  <a:srgbClr val="004FA8"/>
                </a:solidFill>
                <a:ea typeface="Open Sans"/>
                <a:cs typeface="Open Sans"/>
              </a:rPr>
              <a:t>PRAG obrasce</a:t>
            </a:r>
          </a:p>
          <a:p>
            <a:pPr marL="914400" lvl="1" indent="-457200">
              <a:lnSpc>
                <a:spcPct val="80000"/>
              </a:lnSpc>
              <a:buFont typeface="Wingdings" panose="05000000000000000000" pitchFamily="2" charset="2"/>
              <a:buChar char="Ø"/>
            </a:pPr>
            <a:endParaRPr lang="hr-HR" sz="2600" dirty="0">
              <a:solidFill>
                <a:srgbClr val="004FA8"/>
              </a:solidFill>
              <a:ea typeface="Open Sans"/>
              <a:cs typeface="Open Sans"/>
            </a:endParaRPr>
          </a:p>
          <a:p>
            <a:pPr marL="914400" lvl="1" indent="-457200">
              <a:lnSpc>
                <a:spcPct val="80000"/>
              </a:lnSpc>
              <a:buFont typeface="Wingdings" panose="05000000000000000000" pitchFamily="2" charset="2"/>
              <a:buChar char="Ø"/>
            </a:pPr>
            <a:r>
              <a:rPr lang="hr-HR" sz="2600" dirty="0">
                <a:solidFill>
                  <a:srgbClr val="004FA8"/>
                </a:solidFill>
                <a:ea typeface="Open Sans"/>
                <a:cs typeface="Open Sans"/>
              </a:rPr>
              <a:t>Obrasce koji se koriste u nacionalnim procedurama (uz prilagodbu)</a:t>
            </a:r>
          </a:p>
          <a:p>
            <a:pPr marL="0" indent="0">
              <a:lnSpc>
                <a:spcPct val="80000"/>
              </a:lnSpc>
              <a:buNone/>
            </a:pPr>
            <a:endParaRPr lang="hr-HR" sz="2600" dirty="0">
              <a:ea typeface="Open Sans"/>
              <a:cs typeface="Open Sans"/>
            </a:endParaRPr>
          </a:p>
        </p:txBody>
      </p:sp>
    </p:spTree>
    <p:extLst>
      <p:ext uri="{BB962C8B-B14F-4D97-AF65-F5344CB8AC3E}">
        <p14:creationId xmlns:p14="http://schemas.microsoft.com/office/powerpoint/2010/main" val="1510802442"/>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70E44-475F-66B1-9C17-B1FA612EA488}"/>
            </a:ext>
          </a:extLst>
        </p:cNvPr>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48458136-65B8-030F-DAFF-C4E84389A50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7" name="Title 3">
            <a:extLst>
              <a:ext uri="{FF2B5EF4-FFF2-40B4-BE49-F238E27FC236}">
                <a16:creationId xmlns:a16="http://schemas.microsoft.com/office/drawing/2014/main" id="{112BB6FE-428C-E333-6F8A-E6A85AE2B4BE}"/>
              </a:ext>
            </a:extLst>
          </p:cNvPr>
          <p:cNvSpPr txBox="1">
            <a:spLocks/>
          </p:cNvSpPr>
          <p:nvPr/>
        </p:nvSpPr>
        <p:spPr>
          <a:xfrm>
            <a:off x="6846849" y="279153"/>
            <a:ext cx="5007504" cy="8432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a:ln>
                  <a:noFill/>
                </a:ln>
                <a:solidFill>
                  <a:prstClr val="white"/>
                </a:solidFill>
                <a:effectLst/>
                <a:uLnTx/>
                <a:uFillTx/>
                <a:latin typeface="Calibri" panose="020F0502020204030204"/>
                <a:ea typeface="+mj-ea"/>
                <a:cs typeface="+mj-cs"/>
              </a:rPr>
              <a:t>JAVNA NABAVA</a:t>
            </a:r>
            <a:endParaRPr kumimoji="0" lang="en-US" sz="3600" b="1" i="0" u="none" strike="noStrike" kern="1200" cap="none" spc="0" normalizeH="0" baseline="0" noProof="0">
              <a:ln>
                <a:noFill/>
              </a:ln>
              <a:solidFill>
                <a:prstClr val="white"/>
              </a:solidFill>
              <a:effectLst/>
              <a:uLnTx/>
              <a:uFillTx/>
              <a:latin typeface="Calibri" panose="020F0502020204030204"/>
              <a:ea typeface="+mj-ea"/>
              <a:cs typeface="+mj-cs"/>
            </a:endParaRPr>
          </a:p>
        </p:txBody>
      </p:sp>
      <p:sp>
        <p:nvSpPr>
          <p:cNvPr id="19" name="TextBox 8">
            <a:extLst>
              <a:ext uri="{FF2B5EF4-FFF2-40B4-BE49-F238E27FC236}">
                <a16:creationId xmlns:a16="http://schemas.microsoft.com/office/drawing/2014/main" id="{0BB44F60-4AB7-F9A6-3E76-766A5EE23D1C}"/>
              </a:ext>
            </a:extLst>
          </p:cNvPr>
          <p:cNvSpPr txBox="1"/>
          <p:nvPr/>
        </p:nvSpPr>
        <p:spPr>
          <a:xfrm>
            <a:off x="441857" y="1356441"/>
            <a:ext cx="11267378" cy="615553"/>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hr-HR" sz="3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VAŽNO!</a:t>
            </a:r>
            <a:endParaRPr kumimoji="0" lang="en-US" sz="3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24" name="TextBox 9">
            <a:extLst>
              <a:ext uri="{FF2B5EF4-FFF2-40B4-BE49-F238E27FC236}">
                <a16:creationId xmlns:a16="http://schemas.microsoft.com/office/drawing/2014/main" id="{11E080E3-396C-272C-E595-08DC6AB6BBF9}"/>
              </a:ext>
            </a:extLst>
          </p:cNvPr>
          <p:cNvSpPr txBox="1"/>
          <p:nvPr/>
        </p:nvSpPr>
        <p:spPr>
          <a:xfrm>
            <a:off x="373826" y="2632591"/>
            <a:ext cx="11434344" cy="3621248"/>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457200" indent="-457200">
              <a:lnSpc>
                <a:spcPct val="80000"/>
              </a:lnSpc>
              <a:buFont typeface="Wingdings" panose="05000000000000000000" pitchFamily="2" charset="2"/>
              <a:buChar char="ü"/>
            </a:pPr>
            <a:r>
              <a:rPr lang="hr-HR" sz="2600" dirty="0">
                <a:solidFill>
                  <a:schemeClr val="accent1">
                    <a:lumMod val="75000"/>
                  </a:schemeClr>
                </a:solidFill>
                <a:ea typeface="Open Sans"/>
                <a:cs typeface="Open Sans"/>
              </a:rPr>
              <a:t>Istovjetna (srodna) nabava se u provedbi spaja u jedan natječaj (postupak) iako su ponekad stavke u proračunu razdvojene</a:t>
            </a:r>
          </a:p>
          <a:p>
            <a:pPr>
              <a:lnSpc>
                <a:spcPct val="80000"/>
              </a:lnSpc>
            </a:pPr>
            <a:endParaRPr lang="hr-HR" sz="2600" dirty="0">
              <a:solidFill>
                <a:schemeClr val="accent1">
                  <a:lumMod val="75000"/>
                </a:schemeClr>
              </a:solidFill>
              <a:ea typeface="Open Sans"/>
              <a:cs typeface="Open Sans"/>
            </a:endParaRPr>
          </a:p>
          <a:p>
            <a:pPr marL="457200" indent="-457200">
              <a:lnSpc>
                <a:spcPct val="80000"/>
              </a:lnSpc>
              <a:buFont typeface="Wingdings" panose="05000000000000000000" pitchFamily="2" charset="2"/>
              <a:buChar char="ü"/>
            </a:pPr>
            <a:r>
              <a:rPr lang="hr-HR" sz="2600" dirty="0">
                <a:solidFill>
                  <a:schemeClr val="accent1">
                    <a:lumMod val="75000"/>
                  </a:schemeClr>
                </a:solidFill>
                <a:ea typeface="Open Sans"/>
                <a:cs typeface="Open Sans"/>
              </a:rPr>
              <a:t>Jedna stavka ne podrazumijeva jednu nabavu, niti više stavki podrazumijevaju više nabava! </a:t>
            </a:r>
          </a:p>
          <a:p>
            <a:pPr marL="457200" indent="-457200">
              <a:lnSpc>
                <a:spcPct val="80000"/>
              </a:lnSpc>
              <a:buFont typeface="Wingdings" panose="05000000000000000000" pitchFamily="2" charset="2"/>
              <a:buChar char="ü"/>
            </a:pPr>
            <a:endParaRPr lang="hr-HR" sz="2600" dirty="0">
              <a:solidFill>
                <a:schemeClr val="accent1">
                  <a:lumMod val="75000"/>
                </a:schemeClr>
              </a:solidFill>
              <a:ea typeface="Open Sans"/>
              <a:cs typeface="Open Sans"/>
            </a:endParaRPr>
          </a:p>
          <a:p>
            <a:pPr marL="457200" indent="-457200">
              <a:lnSpc>
                <a:spcPct val="80000"/>
              </a:lnSpc>
              <a:buFont typeface="Calibri" panose="020F0502020204030204" pitchFamily="34" charset="0"/>
              <a:buChar char="X"/>
            </a:pPr>
            <a:r>
              <a:rPr lang="hr-HR" sz="2600" dirty="0">
                <a:solidFill>
                  <a:srgbClr val="FF0000"/>
                </a:solidFill>
                <a:ea typeface="Open Sans"/>
                <a:cs typeface="Open Sans"/>
              </a:rPr>
              <a:t>Udruge / udruženja / fondacije (NGO) se ne mogu na tržištu pojaviti u ulozi ponuđača robe, usluga ili radova! </a:t>
            </a:r>
          </a:p>
          <a:p>
            <a:pPr>
              <a:lnSpc>
                <a:spcPct val="80000"/>
              </a:lnSpc>
            </a:pPr>
            <a:endParaRPr lang="hr-HR" sz="2600" dirty="0">
              <a:solidFill>
                <a:srgbClr val="FF0000"/>
              </a:solidFill>
              <a:ea typeface="Open Sans"/>
              <a:cs typeface="Open Sans"/>
            </a:endParaRPr>
          </a:p>
          <a:p>
            <a:pPr marL="457200" indent="-457200">
              <a:lnSpc>
                <a:spcPct val="80000"/>
              </a:lnSpc>
              <a:buFont typeface="Calibri" panose="020F0502020204030204" pitchFamily="34" charset="0"/>
              <a:buChar char="X"/>
            </a:pPr>
            <a:r>
              <a:rPr lang="hr-HR" sz="2600" dirty="0">
                <a:solidFill>
                  <a:srgbClr val="FF0000"/>
                </a:solidFill>
                <a:ea typeface="Open Sans"/>
                <a:cs typeface="Open Sans"/>
              </a:rPr>
              <a:t>Umjetno cjepkanje nabave je strogo zabranjeno!</a:t>
            </a:r>
          </a:p>
          <a:p>
            <a:pPr marL="457200" indent="-457200">
              <a:lnSpc>
                <a:spcPct val="80000"/>
              </a:lnSpc>
              <a:buFont typeface="Calibri" panose="020F0502020204030204" pitchFamily="34" charset="0"/>
              <a:buChar char="X"/>
            </a:pPr>
            <a:endParaRPr lang="hr-HR" sz="2600" dirty="0">
              <a:solidFill>
                <a:srgbClr val="FF0000"/>
              </a:solidFill>
              <a:ea typeface="Open Sans"/>
              <a:cs typeface="Open Sans"/>
            </a:endParaRPr>
          </a:p>
        </p:txBody>
      </p:sp>
    </p:spTree>
    <p:extLst>
      <p:ext uri="{BB962C8B-B14F-4D97-AF65-F5344CB8AC3E}">
        <p14:creationId xmlns:p14="http://schemas.microsoft.com/office/powerpoint/2010/main" val="2576180493"/>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7" name="Title 3">
            <a:extLst>
              <a:ext uri="{FF2B5EF4-FFF2-40B4-BE49-F238E27FC236}">
                <a16:creationId xmlns:a16="http://schemas.microsoft.com/office/drawing/2014/main" id="{2EEC8E05-9FF5-9FEA-A1BE-D174C5983BC0}"/>
              </a:ext>
            </a:extLst>
          </p:cNvPr>
          <p:cNvSpPr txBox="1">
            <a:spLocks/>
          </p:cNvSpPr>
          <p:nvPr/>
        </p:nvSpPr>
        <p:spPr>
          <a:xfrm>
            <a:off x="6846849" y="279153"/>
            <a:ext cx="5007504" cy="8432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dirty="0">
                <a:ln>
                  <a:noFill/>
                </a:ln>
                <a:solidFill>
                  <a:prstClr val="white"/>
                </a:solidFill>
                <a:effectLst/>
                <a:uLnTx/>
                <a:uFillTx/>
                <a:latin typeface="Calibri" panose="020F0502020204030204"/>
                <a:ea typeface="+mj-ea"/>
                <a:cs typeface="+mj-cs"/>
              </a:rPr>
              <a:t>JAVNA NABAVA</a:t>
            </a:r>
            <a:endParaRPr kumimoji="0" lang="en-US"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19" name="TextBox 8">
            <a:extLst>
              <a:ext uri="{FF2B5EF4-FFF2-40B4-BE49-F238E27FC236}">
                <a16:creationId xmlns:a16="http://schemas.microsoft.com/office/drawing/2014/main" id="{507E1E57-921F-39F4-A87A-9E924DE5057D}"/>
              </a:ext>
            </a:extLst>
          </p:cNvPr>
          <p:cNvSpPr txBox="1"/>
          <p:nvPr/>
        </p:nvSpPr>
        <p:spPr>
          <a:xfrm>
            <a:off x="420009" y="1727109"/>
            <a:ext cx="11289226" cy="615553"/>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hr-HR" sz="3400" b="1" dirty="0">
                <a:solidFill>
                  <a:srgbClr val="4472C4">
                    <a:lumMod val="75000"/>
                  </a:srgbClr>
                </a:solidFill>
                <a:latin typeface="Calibri" panose="020F0502020204030204"/>
              </a:rPr>
              <a:t>Važno!</a:t>
            </a:r>
            <a:endParaRPr kumimoji="0" lang="en-US" sz="3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24" name="TextBox 9">
            <a:extLst>
              <a:ext uri="{FF2B5EF4-FFF2-40B4-BE49-F238E27FC236}">
                <a16:creationId xmlns:a16="http://schemas.microsoft.com/office/drawing/2014/main" id="{4E072194-A404-E01F-47D2-DFE7DBF2D374}"/>
              </a:ext>
            </a:extLst>
          </p:cNvPr>
          <p:cNvSpPr txBox="1"/>
          <p:nvPr/>
        </p:nvSpPr>
        <p:spPr>
          <a:xfrm>
            <a:off x="420009" y="2922789"/>
            <a:ext cx="11289226" cy="2143920"/>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457200" indent="-457200">
              <a:lnSpc>
                <a:spcPct val="80000"/>
              </a:lnSpc>
              <a:buFont typeface="Wingdings" panose="05000000000000000000" pitchFamily="2" charset="2"/>
              <a:buChar char="Ø"/>
            </a:pPr>
            <a:r>
              <a:rPr lang="hr-HR" sz="2800" dirty="0">
                <a:solidFill>
                  <a:srgbClr val="004FA8"/>
                </a:solidFill>
                <a:ea typeface="Open Sans"/>
                <a:cs typeface="Open Sans"/>
              </a:rPr>
              <a:t>JS ili druga programska tijela (MA, NC…) </a:t>
            </a:r>
            <a:r>
              <a:rPr lang="hr-HR" sz="2800" u="sng" dirty="0">
                <a:solidFill>
                  <a:srgbClr val="004FA8"/>
                </a:solidFill>
                <a:ea typeface="Open Sans"/>
                <a:cs typeface="Open Sans"/>
              </a:rPr>
              <a:t>ne provode ex-</a:t>
            </a:r>
            <a:r>
              <a:rPr lang="hr-HR" sz="2800" u="sng" dirty="0" err="1">
                <a:solidFill>
                  <a:srgbClr val="004FA8"/>
                </a:solidFill>
                <a:ea typeface="Open Sans"/>
                <a:cs typeface="Open Sans"/>
              </a:rPr>
              <a:t>ante</a:t>
            </a:r>
            <a:r>
              <a:rPr lang="hr-HR" sz="2800" u="sng" dirty="0">
                <a:solidFill>
                  <a:srgbClr val="004FA8"/>
                </a:solidFill>
                <a:ea typeface="Open Sans"/>
                <a:cs typeface="Open Sans"/>
              </a:rPr>
              <a:t> kontrolu</a:t>
            </a:r>
            <a:r>
              <a:rPr lang="hr-HR" sz="2800" dirty="0">
                <a:solidFill>
                  <a:srgbClr val="004FA8"/>
                </a:solidFill>
                <a:ea typeface="Open Sans"/>
                <a:cs typeface="Open Sans"/>
              </a:rPr>
              <a:t> nad dokumentacijom i postupcima nabave</a:t>
            </a:r>
          </a:p>
          <a:p>
            <a:pPr>
              <a:lnSpc>
                <a:spcPct val="80000"/>
              </a:lnSpc>
            </a:pPr>
            <a:endParaRPr lang="hr-HR" sz="2800" dirty="0">
              <a:solidFill>
                <a:srgbClr val="004FA8"/>
              </a:solidFill>
              <a:ea typeface="Open Sans"/>
              <a:cs typeface="Open Sans"/>
            </a:endParaRPr>
          </a:p>
          <a:p>
            <a:pPr marL="457200" indent="-457200" algn="just">
              <a:lnSpc>
                <a:spcPct val="80000"/>
              </a:lnSpc>
              <a:buFont typeface="Wingdings" panose="05000000000000000000" pitchFamily="2" charset="2"/>
              <a:buChar char="Ø"/>
            </a:pPr>
            <a:r>
              <a:rPr lang="hr-HR" sz="2800" dirty="0">
                <a:solidFill>
                  <a:srgbClr val="004FA8"/>
                </a:solidFill>
                <a:ea typeface="Open Sans"/>
                <a:cs typeface="Open Sans"/>
              </a:rPr>
              <a:t>Uloga JS je savjetodavna i svaka preporuka koju daje JS ne predstavlja prethodno odobrenje postupka nabave i / ili natječajne dokumentacije</a:t>
            </a:r>
          </a:p>
          <a:p>
            <a:pPr marL="457200" indent="-457200">
              <a:lnSpc>
                <a:spcPct val="80000"/>
              </a:lnSpc>
              <a:buFont typeface="Courier New" panose="02070309020205020404" pitchFamily="49" charset="0"/>
              <a:buChar char="o"/>
            </a:pPr>
            <a:endParaRPr lang="hr-HR" sz="2600" dirty="0">
              <a:solidFill>
                <a:srgbClr val="2F5597"/>
              </a:solidFill>
              <a:latin typeface="Calibri" panose="020F0502020204030204"/>
            </a:endParaRPr>
          </a:p>
        </p:txBody>
      </p:sp>
    </p:spTree>
    <p:extLst>
      <p:ext uri="{BB962C8B-B14F-4D97-AF65-F5344CB8AC3E}">
        <p14:creationId xmlns:p14="http://schemas.microsoft.com/office/powerpoint/2010/main" val="1761611597"/>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9C7F78-8135-887A-9731-4C698CA2BDA8}"/>
              </a:ext>
            </a:extLst>
          </p:cNvPr>
          <p:cNvSpPr/>
          <p:nvPr/>
        </p:nvSpPr>
        <p:spPr>
          <a:xfrm>
            <a:off x="1159828" y="1496230"/>
            <a:ext cx="4868841" cy="45733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p>
        </p:txBody>
      </p:sp>
      <p:pic>
        <p:nvPicPr>
          <p:cNvPr id="7" name="Picture 6">
            <a:extLst>
              <a:ext uri="{FF2B5EF4-FFF2-40B4-BE49-F238E27FC236}">
                <a16:creationId xmlns:a16="http://schemas.microsoft.com/office/drawing/2014/main" id="{734AF48F-CF6E-9EE6-7D7A-F89346B93F9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54849" y="0"/>
            <a:ext cx="4237151" cy="6857999"/>
          </a:xfrm>
          <a:prstGeom prst="rect">
            <a:avLst/>
          </a:prstGeom>
        </p:spPr>
      </p:pic>
      <p:sp>
        <p:nvSpPr>
          <p:cNvPr id="2" name="Title 1">
            <a:extLst>
              <a:ext uri="{FF2B5EF4-FFF2-40B4-BE49-F238E27FC236}">
                <a16:creationId xmlns:a16="http://schemas.microsoft.com/office/drawing/2014/main" id="{4583ED03-E8A5-D7F0-E9EF-2C81260B07E8}"/>
              </a:ext>
            </a:extLst>
          </p:cNvPr>
          <p:cNvSpPr>
            <a:spLocks noGrp="1"/>
          </p:cNvSpPr>
          <p:nvPr>
            <p:ph type="ctrTitle"/>
          </p:nvPr>
        </p:nvSpPr>
        <p:spPr>
          <a:xfrm>
            <a:off x="1279625" y="3115718"/>
            <a:ext cx="4749044" cy="1624291"/>
          </a:xfrm>
        </p:spPr>
        <p:txBody>
          <a:bodyPr>
            <a:normAutofit/>
          </a:bodyPr>
          <a:lstStyle/>
          <a:p>
            <a:pPr algn="l" defTabSz="740664"/>
            <a:r>
              <a:rPr lang="hr-HR" sz="4800" b="1" kern="1200" dirty="0">
                <a:solidFill>
                  <a:schemeClr val="bg1"/>
                </a:solidFill>
                <a:latin typeface="+mn-lt"/>
                <a:ea typeface="+mj-ea"/>
                <a:cs typeface="+mj-cs"/>
              </a:rPr>
              <a:t>PRIHVATLJIVOST  TROŠKOVA</a:t>
            </a:r>
          </a:p>
        </p:txBody>
      </p:sp>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0925" y="84618"/>
            <a:ext cx="3861542" cy="1203736"/>
          </a:xfrm>
          <a:prstGeom prst="rect">
            <a:avLst/>
          </a:prstGeom>
        </p:spPr>
      </p:pic>
      <p:pic>
        <p:nvPicPr>
          <p:cNvPr id="11" name="Picture 10" descr="A computer screen with money and coins&#10;&#10;Description automatically generated">
            <a:extLst>
              <a:ext uri="{FF2B5EF4-FFF2-40B4-BE49-F238E27FC236}">
                <a16:creationId xmlns:a16="http://schemas.microsoft.com/office/drawing/2014/main" id="{F00FBD3D-7F98-4BFD-BA50-3C854E1F78D1}"/>
              </a:ext>
            </a:extLst>
          </p:cNvPr>
          <p:cNvPicPr>
            <a:picLocks noChangeAspect="1"/>
          </p:cNvPicPr>
          <p:nvPr/>
        </p:nvPicPr>
        <p:blipFill rotWithShape="1">
          <a:blip r:embed="rId5">
            <a:extLst>
              <a:ext uri="{28A0092B-C50C-407E-A947-70E740481C1C}">
                <a14:useLocalDpi xmlns:a14="http://schemas.microsoft.com/office/drawing/2010/main" val="0"/>
              </a:ext>
            </a:extLst>
          </a:blip>
          <a:srcRect l="15941" r="18776"/>
          <a:stretch/>
        </p:blipFill>
        <p:spPr>
          <a:xfrm>
            <a:off x="6028669" y="1496229"/>
            <a:ext cx="5040351" cy="4573338"/>
          </a:xfrm>
          <a:prstGeom prst="rect">
            <a:avLst/>
          </a:prstGeom>
        </p:spPr>
      </p:pic>
    </p:spTree>
    <p:extLst>
      <p:ext uri="{BB962C8B-B14F-4D97-AF65-F5344CB8AC3E}">
        <p14:creationId xmlns:p14="http://schemas.microsoft.com/office/powerpoint/2010/main" val="2830313773"/>
      </p:ext>
    </p:extLst>
  </p:cSld>
  <p:clrMapOvr>
    <a:masterClrMapping/>
  </p:clrMapOvr>
  <mc:AlternateContent xmlns:mc="http://schemas.openxmlformats.org/markup-compatibility/2006" xmlns:p14="http://schemas.microsoft.com/office/powerpoint/2010/main">
    <mc:Choice Requires="p14">
      <p:transition spd="slow" p14:dur="1750">
        <p14:revea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DC98D5B-7A8B-D3CA-2EBA-6FC3812A03AD}"/>
              </a:ext>
            </a:extLst>
          </p:cNvPr>
          <p:cNvSpPr txBox="1">
            <a:spLocks/>
          </p:cNvSpPr>
          <p:nvPr/>
        </p:nvSpPr>
        <p:spPr>
          <a:xfrm>
            <a:off x="9029700" y="315845"/>
            <a:ext cx="2621277" cy="568325"/>
          </a:xfrm>
          <a:prstGeom prst="rect">
            <a:avLst/>
          </a:prstGeom>
          <a:solidFill>
            <a:schemeClr val="accent1">
              <a:lumMod val="75000"/>
            </a:schemeClr>
          </a:solidFill>
        </p:spPr>
        <p:txBody>
          <a:bodyPr>
            <a:noAutofit/>
          </a:bodyPr>
          <a:lstStyle>
            <a:lvl1pPr algn="l" defTabSz="914400" rtl="0" eaLnBrk="1" latinLnBrk="0" hangingPunct="1">
              <a:lnSpc>
                <a:spcPct val="90000"/>
              </a:lnSpc>
              <a:spcBef>
                <a:spcPct val="0"/>
              </a:spcBef>
              <a:buNone/>
              <a:defRPr sz="4000" kern="1200">
                <a:solidFill>
                  <a:schemeClr val="accent1">
                    <a:lumMod val="75000"/>
                  </a:schemeClr>
                </a:solidFill>
                <a:latin typeface="+mn-lt"/>
                <a:ea typeface="+mj-ea"/>
                <a:cs typeface="+mj-cs"/>
              </a:defRPr>
            </a:lvl1pPr>
          </a:lstStyle>
          <a:p>
            <a:pPr algn="r"/>
            <a:r>
              <a:rPr lang="hr-HR" sz="3600" b="1" dirty="0">
                <a:solidFill>
                  <a:schemeClr val="bg1"/>
                </a:solidFill>
              </a:rPr>
              <a:t>UVOD</a:t>
            </a:r>
            <a:endParaRPr lang="en-US" sz="3600" b="1" dirty="0">
              <a:solidFill>
                <a:schemeClr val="bg1"/>
              </a:solidFill>
            </a:endParaRPr>
          </a:p>
        </p:txBody>
      </p:sp>
      <p:pic>
        <p:nvPicPr>
          <p:cNvPr id="3" name="Picture 2">
            <a:extLst>
              <a:ext uri="{FF2B5EF4-FFF2-40B4-BE49-F238E27FC236}">
                <a16:creationId xmlns:a16="http://schemas.microsoft.com/office/drawing/2014/main" id="{2CA62FEA-D5E2-315B-4194-303781EF42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grpSp>
        <p:nvGrpSpPr>
          <p:cNvPr id="5" name="Group 4">
            <a:extLst>
              <a:ext uri="{FF2B5EF4-FFF2-40B4-BE49-F238E27FC236}">
                <a16:creationId xmlns:a16="http://schemas.microsoft.com/office/drawing/2014/main" id="{15B56735-3A0E-48C4-AACD-535833787F3B}"/>
              </a:ext>
            </a:extLst>
          </p:cNvPr>
          <p:cNvGrpSpPr/>
          <p:nvPr/>
        </p:nvGrpSpPr>
        <p:grpSpPr>
          <a:xfrm>
            <a:off x="990600" y="1852941"/>
            <a:ext cx="9182100" cy="523220"/>
            <a:chOff x="981075" y="1633866"/>
            <a:chExt cx="9182100" cy="523220"/>
          </a:xfrm>
        </p:grpSpPr>
        <p:sp>
          <p:nvSpPr>
            <p:cNvPr id="14" name="TextBox 13">
              <a:extLst>
                <a:ext uri="{FF2B5EF4-FFF2-40B4-BE49-F238E27FC236}">
                  <a16:creationId xmlns:a16="http://schemas.microsoft.com/office/drawing/2014/main" id="{59D0A393-CDBE-C3E6-B3D8-F700A18F8D2D}"/>
                </a:ext>
              </a:extLst>
            </p:cNvPr>
            <p:cNvSpPr txBox="1"/>
            <p:nvPr/>
          </p:nvSpPr>
          <p:spPr>
            <a:xfrm>
              <a:off x="981075" y="1633866"/>
              <a:ext cx="9182100" cy="523220"/>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lvl="1"/>
              <a:r>
                <a:rPr lang="hr-HR" sz="2800" dirty="0">
                  <a:solidFill>
                    <a:schemeClr val="accent1">
                      <a:lumMod val="75000"/>
                    </a:schemeClr>
                  </a:solidFill>
                </a:rPr>
                <a:t>Programski priručnik o prihvatljivosti</a:t>
              </a:r>
              <a:endParaRPr lang="en-US" sz="2800" dirty="0">
                <a:solidFill>
                  <a:schemeClr val="accent1">
                    <a:lumMod val="75000"/>
                  </a:schemeClr>
                </a:solidFill>
              </a:endParaRPr>
            </a:p>
          </p:txBody>
        </p:sp>
        <p:grpSp>
          <p:nvGrpSpPr>
            <p:cNvPr id="15" name="Group 14">
              <a:extLst>
                <a:ext uri="{FF2B5EF4-FFF2-40B4-BE49-F238E27FC236}">
                  <a16:creationId xmlns:a16="http://schemas.microsoft.com/office/drawing/2014/main" id="{08367DAB-462C-78DD-6B54-6CCAE5A1EAA2}"/>
                </a:ext>
              </a:extLst>
            </p:cNvPr>
            <p:cNvGrpSpPr/>
            <p:nvPr/>
          </p:nvGrpSpPr>
          <p:grpSpPr>
            <a:xfrm>
              <a:off x="1107765" y="1739997"/>
              <a:ext cx="288000" cy="288000"/>
              <a:chOff x="905775" y="2014560"/>
              <a:chExt cx="432000" cy="432000"/>
            </a:xfrm>
            <a:effectLst>
              <a:outerShdw blurRad="50800" dist="38100" dir="5400000" algn="t" rotWithShape="0">
                <a:prstClr val="black">
                  <a:alpha val="40000"/>
                </a:prstClr>
              </a:outerShdw>
            </a:effectLst>
          </p:grpSpPr>
          <p:sp>
            <p:nvSpPr>
              <p:cNvPr id="16" name="Flowchart: Connector 15">
                <a:extLst>
                  <a:ext uri="{FF2B5EF4-FFF2-40B4-BE49-F238E27FC236}">
                    <a16:creationId xmlns:a16="http://schemas.microsoft.com/office/drawing/2014/main" id="{6DA6B5EA-79D3-B632-3172-600B07344D0C}"/>
                  </a:ext>
                </a:extLst>
              </p:cNvPr>
              <p:cNvSpPr/>
              <p:nvPr/>
            </p:nvSpPr>
            <p:spPr>
              <a:xfrm>
                <a:off x="905775" y="2014560"/>
                <a:ext cx="432000" cy="432000"/>
              </a:xfrm>
              <a:prstGeom prst="flowChartConnector">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pic>
            <p:nvPicPr>
              <p:cNvPr id="17" name="Graphic 16" descr="Checkmark outline">
                <a:extLst>
                  <a:ext uri="{FF2B5EF4-FFF2-40B4-BE49-F238E27FC236}">
                    <a16:creationId xmlns:a16="http://schemas.microsoft.com/office/drawing/2014/main" id="{350973ED-82A2-609A-E13A-6DAE168CDB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95775" y="2104560"/>
                <a:ext cx="252000" cy="252000"/>
              </a:xfrm>
              <a:prstGeom prst="rect">
                <a:avLst/>
              </a:prstGeom>
            </p:spPr>
          </p:pic>
        </p:grpSp>
      </p:grpSp>
      <p:grpSp>
        <p:nvGrpSpPr>
          <p:cNvPr id="28" name="Group 27">
            <a:extLst>
              <a:ext uri="{FF2B5EF4-FFF2-40B4-BE49-F238E27FC236}">
                <a16:creationId xmlns:a16="http://schemas.microsoft.com/office/drawing/2014/main" id="{11B78036-46C1-BE42-637F-0CA7E0959AC8}"/>
              </a:ext>
            </a:extLst>
          </p:cNvPr>
          <p:cNvGrpSpPr/>
          <p:nvPr/>
        </p:nvGrpSpPr>
        <p:grpSpPr>
          <a:xfrm>
            <a:off x="990600" y="3397445"/>
            <a:ext cx="9182100" cy="892552"/>
            <a:chOff x="981075" y="3704379"/>
            <a:chExt cx="9182100" cy="892552"/>
          </a:xfrm>
        </p:grpSpPr>
        <p:sp>
          <p:nvSpPr>
            <p:cNvPr id="29" name="TextBox 28">
              <a:extLst>
                <a:ext uri="{FF2B5EF4-FFF2-40B4-BE49-F238E27FC236}">
                  <a16:creationId xmlns:a16="http://schemas.microsoft.com/office/drawing/2014/main" id="{08562F57-D03D-37BE-70D9-BA47B4C2FA38}"/>
                </a:ext>
              </a:extLst>
            </p:cNvPr>
            <p:cNvSpPr txBox="1"/>
            <p:nvPr/>
          </p:nvSpPr>
          <p:spPr>
            <a:xfrm>
              <a:off x="981075" y="3704379"/>
              <a:ext cx="9182100" cy="892552"/>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lvl="1"/>
              <a:r>
                <a:rPr lang="hr-HR" sz="2600" dirty="0">
                  <a:solidFill>
                    <a:schemeClr val="accent1">
                      <a:lumMod val="75000"/>
                    </a:schemeClr>
                  </a:solidFill>
                </a:rPr>
                <a:t>Upute o izvještavanju za projektne partnere Interreg IPA programa prekogranične suradnje </a:t>
              </a:r>
            </a:p>
          </p:txBody>
        </p:sp>
        <p:grpSp>
          <p:nvGrpSpPr>
            <p:cNvPr id="30" name="Group 29">
              <a:extLst>
                <a:ext uri="{FF2B5EF4-FFF2-40B4-BE49-F238E27FC236}">
                  <a16:creationId xmlns:a16="http://schemas.microsoft.com/office/drawing/2014/main" id="{85953E36-CF8F-F13E-4565-E3676F0F7AD1}"/>
                </a:ext>
              </a:extLst>
            </p:cNvPr>
            <p:cNvGrpSpPr/>
            <p:nvPr/>
          </p:nvGrpSpPr>
          <p:grpSpPr>
            <a:xfrm>
              <a:off x="1107765" y="3897120"/>
              <a:ext cx="288000" cy="288000"/>
              <a:chOff x="887464" y="2995171"/>
              <a:chExt cx="432000" cy="432000"/>
            </a:xfrm>
            <a:effectLst>
              <a:outerShdw blurRad="50800" dist="38100" dir="5400000" algn="t" rotWithShape="0">
                <a:prstClr val="black">
                  <a:alpha val="40000"/>
                </a:prstClr>
              </a:outerShdw>
            </a:effectLst>
          </p:grpSpPr>
          <p:sp>
            <p:nvSpPr>
              <p:cNvPr id="31" name="Flowchart: Connector 30">
                <a:extLst>
                  <a:ext uri="{FF2B5EF4-FFF2-40B4-BE49-F238E27FC236}">
                    <a16:creationId xmlns:a16="http://schemas.microsoft.com/office/drawing/2014/main" id="{F4EFDFE9-11E7-2871-4264-4D6D5B5605EF}"/>
                  </a:ext>
                </a:extLst>
              </p:cNvPr>
              <p:cNvSpPr/>
              <p:nvPr/>
            </p:nvSpPr>
            <p:spPr>
              <a:xfrm>
                <a:off x="887464" y="2995171"/>
                <a:ext cx="432000" cy="432000"/>
              </a:xfrm>
              <a:prstGeom prst="flowChart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pic>
            <p:nvPicPr>
              <p:cNvPr id="32" name="Graphic 31" descr="Checkmark outline">
                <a:extLst>
                  <a:ext uri="{FF2B5EF4-FFF2-40B4-BE49-F238E27FC236}">
                    <a16:creationId xmlns:a16="http://schemas.microsoft.com/office/drawing/2014/main" id="{7BFCC72B-13D1-21CD-A34E-DCA48EB8962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77464" y="3085171"/>
                <a:ext cx="252000" cy="252000"/>
              </a:xfrm>
              <a:prstGeom prst="rect">
                <a:avLst/>
              </a:prstGeom>
            </p:spPr>
          </p:pic>
        </p:grpSp>
      </p:grpSp>
      <p:pic>
        <p:nvPicPr>
          <p:cNvPr id="38" name="Picture 37">
            <a:extLst>
              <a:ext uri="{FF2B5EF4-FFF2-40B4-BE49-F238E27FC236}">
                <a16:creationId xmlns:a16="http://schemas.microsoft.com/office/drawing/2014/main" id="{544BA299-DA1F-9DE2-6DBF-8D062971C47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 y="5130581"/>
            <a:ext cx="12192001" cy="1829015"/>
          </a:xfrm>
          <a:prstGeom prst="rect">
            <a:avLst/>
          </a:prstGeom>
        </p:spPr>
      </p:pic>
      <p:sp>
        <p:nvSpPr>
          <p:cNvPr id="4" name="TextBox 3">
            <a:extLst>
              <a:ext uri="{FF2B5EF4-FFF2-40B4-BE49-F238E27FC236}">
                <a16:creationId xmlns:a16="http://schemas.microsoft.com/office/drawing/2014/main" id="{DBA67429-446F-47CF-AC82-4002863C4F5C}"/>
              </a:ext>
            </a:extLst>
          </p:cNvPr>
          <p:cNvSpPr txBox="1"/>
          <p:nvPr/>
        </p:nvSpPr>
        <p:spPr>
          <a:xfrm>
            <a:off x="990600" y="2675158"/>
            <a:ext cx="9182100" cy="461665"/>
          </a:xfrm>
          <a:prstGeom prst="rect">
            <a:avLst/>
          </a:prstGeom>
          <a:noFill/>
        </p:spPr>
        <p:txBody>
          <a:bodyPr wrap="square" rtlCol="0">
            <a:spAutoFit/>
          </a:bodyPr>
          <a:lstStyle/>
          <a:p>
            <a:r>
              <a:rPr lang="hr-HR" sz="2400" dirty="0">
                <a:hlinkClick r:id="rId9"/>
              </a:rPr>
              <a:t>https://interreg-hr-ba-me.eu/documents/programme-documents/</a:t>
            </a:r>
            <a:endParaRPr lang="hr-HR" sz="2400" dirty="0"/>
          </a:p>
        </p:txBody>
      </p:sp>
    </p:spTree>
    <p:extLst>
      <p:ext uri="{BB962C8B-B14F-4D97-AF65-F5344CB8AC3E}">
        <p14:creationId xmlns:p14="http://schemas.microsoft.com/office/powerpoint/2010/main" val="2201095434"/>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DC98D5B-7A8B-D3CA-2EBA-6FC3812A03AD}"/>
              </a:ext>
            </a:extLst>
          </p:cNvPr>
          <p:cNvSpPr txBox="1">
            <a:spLocks/>
          </p:cNvSpPr>
          <p:nvPr/>
        </p:nvSpPr>
        <p:spPr>
          <a:xfrm>
            <a:off x="4316820" y="315845"/>
            <a:ext cx="7036978" cy="568325"/>
          </a:xfrm>
          <a:prstGeom prst="rect">
            <a:avLst/>
          </a:prstGeom>
          <a:solidFill>
            <a:schemeClr val="accent1">
              <a:lumMod val="75000"/>
            </a:schemeClr>
          </a:solidFill>
        </p:spPr>
        <p:txBody>
          <a:bodyPr>
            <a:noAutofit/>
          </a:bodyPr>
          <a:lstStyle>
            <a:lvl1pPr algn="l" defTabSz="914400" rtl="0" eaLnBrk="1" latinLnBrk="0" hangingPunct="1">
              <a:lnSpc>
                <a:spcPct val="90000"/>
              </a:lnSpc>
              <a:spcBef>
                <a:spcPct val="0"/>
              </a:spcBef>
              <a:buNone/>
              <a:defRPr sz="4000" kern="1200">
                <a:solidFill>
                  <a:schemeClr val="accent1">
                    <a:lumMod val="75000"/>
                  </a:schemeClr>
                </a:solidFill>
                <a:latin typeface="+mn-lt"/>
                <a:ea typeface="+mj-ea"/>
                <a:cs typeface="+mj-cs"/>
              </a:defRPr>
            </a:lvl1pPr>
          </a:lstStyle>
          <a:p>
            <a:pPr algn="r"/>
            <a:r>
              <a:rPr lang="hr-HR" sz="3200" b="1" dirty="0">
                <a:solidFill>
                  <a:schemeClr val="bg1"/>
                </a:solidFill>
              </a:rPr>
              <a:t>Osnovni uvjeti prihvatljivosti </a:t>
            </a:r>
            <a:r>
              <a:rPr lang="hr-HR" sz="3600" b="1" dirty="0">
                <a:solidFill>
                  <a:schemeClr val="bg1"/>
                </a:solidFill>
              </a:rPr>
              <a:t>troškova</a:t>
            </a:r>
            <a:endParaRPr lang="en-US" sz="3600" b="1" dirty="0">
              <a:solidFill>
                <a:schemeClr val="bg1"/>
              </a:solidFill>
            </a:endParaRPr>
          </a:p>
        </p:txBody>
      </p:sp>
      <p:pic>
        <p:nvPicPr>
          <p:cNvPr id="3" name="Picture 2">
            <a:extLst>
              <a:ext uri="{FF2B5EF4-FFF2-40B4-BE49-F238E27FC236}">
                <a16:creationId xmlns:a16="http://schemas.microsoft.com/office/drawing/2014/main" id="{2CA62FEA-D5E2-315B-4194-303781EF42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18" name="Content Placeholder 2">
            <a:extLst>
              <a:ext uri="{FF2B5EF4-FFF2-40B4-BE49-F238E27FC236}">
                <a16:creationId xmlns:a16="http://schemas.microsoft.com/office/drawing/2014/main" id="{43643B6D-E458-4047-BD0A-E2EA63C258BA}"/>
              </a:ext>
            </a:extLst>
          </p:cNvPr>
          <p:cNvSpPr txBox="1">
            <a:spLocks/>
          </p:cNvSpPr>
          <p:nvPr/>
        </p:nvSpPr>
        <p:spPr>
          <a:xfrm>
            <a:off x="320931" y="1271239"/>
            <a:ext cx="9480991" cy="3590693"/>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600"/>
              </a:spcAft>
              <a:buFont typeface="Arial" panose="020B0604020202020204" pitchFamily="34" charset="0"/>
              <a:buNone/>
              <a:defRPr/>
            </a:pPr>
            <a:r>
              <a:rPr lang="hr-HR" sz="2600" b="1" dirty="0">
                <a:solidFill>
                  <a:srgbClr val="4472C4">
                    <a:lumMod val="75000"/>
                  </a:srgbClr>
                </a:solidFill>
                <a:latin typeface="Calibri" panose="020F0502020204030204"/>
              </a:rPr>
              <a:t>Opći zahtjevi:</a:t>
            </a:r>
          </a:p>
          <a:p>
            <a:pPr lvl="1">
              <a:spcBef>
                <a:spcPts val="600"/>
              </a:spcBef>
              <a:spcAft>
                <a:spcPts val="600"/>
              </a:spcAft>
              <a:defRPr/>
            </a:pPr>
            <a:r>
              <a:rPr lang="hr-HR" dirty="0">
                <a:effectLst/>
                <a:latin typeface="Calibri" panose="020F0502020204030204" pitchFamily="34" charset="0"/>
                <a:ea typeface="Calibri" panose="020F0502020204030204" pitchFamily="34" charset="0"/>
                <a:cs typeface="Times New Roman" panose="02020603050405020304" pitchFamily="18" charset="0"/>
              </a:rPr>
              <a:t>troškovi moraju biti planirani u ukupnom proračunu projekta</a:t>
            </a:r>
          </a:p>
          <a:p>
            <a:pPr lvl="1">
              <a:spcBef>
                <a:spcPts val="600"/>
              </a:spcBef>
              <a:spcAft>
                <a:spcPts val="600"/>
              </a:spcAft>
              <a:defRPr/>
            </a:pPr>
            <a:r>
              <a:rPr lang="pl-PL" dirty="0">
                <a:solidFill>
                  <a:srgbClr val="4472C4">
                    <a:lumMod val="75000"/>
                  </a:srgbClr>
                </a:solidFill>
                <a:latin typeface="Calibri" panose="020F0502020204030204"/>
              </a:rPr>
              <a:t>moraju biti bitni za implementaciju i u skladu sa definiranim aktivnostima</a:t>
            </a:r>
          </a:p>
          <a:p>
            <a:pPr lvl="1">
              <a:spcBef>
                <a:spcPts val="600"/>
              </a:spcBef>
              <a:spcAft>
                <a:spcPts val="600"/>
              </a:spcAft>
              <a:defRPr/>
            </a:pPr>
            <a:r>
              <a:rPr lang="en-US" dirty="0" err="1">
                <a:solidFill>
                  <a:srgbClr val="4472C4">
                    <a:lumMod val="75000"/>
                  </a:srgbClr>
                </a:solidFill>
                <a:latin typeface="Calibri" panose="020F0502020204030204"/>
              </a:rPr>
              <a:t>moraju</a:t>
            </a:r>
            <a:r>
              <a:rPr lang="en-US" dirty="0">
                <a:solidFill>
                  <a:srgbClr val="4472C4">
                    <a:lumMod val="75000"/>
                  </a:srgbClr>
                </a:solidFill>
                <a:latin typeface="Calibri" panose="020F0502020204030204"/>
              </a:rPr>
              <a:t> n</a:t>
            </a:r>
            <a:r>
              <a:rPr lang="hr-HR" dirty="0">
                <a:solidFill>
                  <a:srgbClr val="4472C4">
                    <a:lumMod val="75000"/>
                  </a:srgbClr>
                </a:solidFill>
                <a:latin typeface="Calibri" panose="020F0502020204030204"/>
              </a:rPr>
              <a:t>a</a:t>
            </a:r>
            <a:r>
              <a:rPr lang="en-US" dirty="0" err="1">
                <a:solidFill>
                  <a:srgbClr val="4472C4">
                    <a:lumMod val="75000"/>
                  </a:srgbClr>
                </a:solidFill>
                <a:latin typeface="Calibri" panose="020F0502020204030204"/>
              </a:rPr>
              <a:t>stati</a:t>
            </a:r>
            <a:r>
              <a:rPr lang="en-US" dirty="0">
                <a:solidFill>
                  <a:srgbClr val="4472C4">
                    <a:lumMod val="75000"/>
                  </a:srgbClr>
                </a:solidFill>
                <a:latin typeface="Calibri" panose="020F0502020204030204"/>
              </a:rPr>
              <a:t> </a:t>
            </a:r>
            <a:r>
              <a:rPr lang="en-US" dirty="0" err="1">
                <a:solidFill>
                  <a:srgbClr val="4472C4">
                    <a:lumMod val="75000"/>
                  </a:srgbClr>
                </a:solidFill>
                <a:latin typeface="Calibri" panose="020F0502020204030204"/>
              </a:rPr>
              <a:t>tokom</a:t>
            </a:r>
            <a:r>
              <a:rPr lang="en-US" dirty="0">
                <a:solidFill>
                  <a:srgbClr val="4472C4">
                    <a:lumMod val="75000"/>
                  </a:srgbClr>
                </a:solidFill>
                <a:latin typeface="Calibri" panose="020F0502020204030204"/>
              </a:rPr>
              <a:t> </a:t>
            </a:r>
            <a:r>
              <a:rPr lang="en-US" dirty="0" err="1">
                <a:solidFill>
                  <a:srgbClr val="4472C4">
                    <a:lumMod val="75000"/>
                  </a:srgbClr>
                </a:solidFill>
                <a:latin typeface="Calibri" panose="020F0502020204030204"/>
              </a:rPr>
              <a:t>implementacije</a:t>
            </a:r>
            <a:r>
              <a:rPr lang="en-US" dirty="0">
                <a:solidFill>
                  <a:srgbClr val="4472C4">
                    <a:lumMod val="75000"/>
                  </a:srgbClr>
                </a:solidFill>
                <a:latin typeface="Calibri" panose="020F0502020204030204"/>
              </a:rPr>
              <a:t> (</a:t>
            </a:r>
            <a:r>
              <a:rPr lang="en-US" dirty="0" err="1">
                <a:solidFill>
                  <a:srgbClr val="4472C4">
                    <a:lumMod val="75000"/>
                  </a:srgbClr>
                </a:solidFill>
                <a:latin typeface="Calibri" panose="020F0502020204030204"/>
              </a:rPr>
              <a:t>osim</a:t>
            </a:r>
            <a:r>
              <a:rPr lang="en-US" dirty="0">
                <a:solidFill>
                  <a:srgbClr val="4472C4">
                    <a:lumMod val="75000"/>
                  </a:srgbClr>
                </a:solidFill>
                <a:latin typeface="Calibri" panose="020F0502020204030204"/>
              </a:rPr>
              <a:t> </a:t>
            </a:r>
            <a:r>
              <a:rPr lang="en-US" dirty="0" err="1">
                <a:solidFill>
                  <a:srgbClr val="4472C4">
                    <a:lumMod val="75000"/>
                  </a:srgbClr>
                </a:solidFill>
                <a:latin typeface="Calibri" panose="020F0502020204030204"/>
              </a:rPr>
              <a:t>pripremnih</a:t>
            </a:r>
            <a:r>
              <a:rPr lang="en-US" dirty="0">
                <a:solidFill>
                  <a:srgbClr val="4472C4">
                    <a:lumMod val="75000"/>
                  </a:srgbClr>
                </a:solidFill>
                <a:latin typeface="Calibri" panose="020F0502020204030204"/>
              </a:rPr>
              <a:t> </a:t>
            </a:r>
            <a:r>
              <a:rPr lang="en-US" dirty="0" err="1">
                <a:solidFill>
                  <a:srgbClr val="4472C4">
                    <a:lumMod val="75000"/>
                  </a:srgbClr>
                </a:solidFill>
                <a:latin typeface="Calibri" panose="020F0502020204030204"/>
              </a:rPr>
              <a:t>troškova</a:t>
            </a:r>
            <a:r>
              <a:rPr lang="en-US" dirty="0">
                <a:solidFill>
                  <a:srgbClr val="4472C4">
                    <a:lumMod val="75000"/>
                  </a:srgbClr>
                </a:solidFill>
                <a:latin typeface="Calibri" panose="020F0502020204030204"/>
              </a:rPr>
              <a:t> i </a:t>
            </a:r>
            <a:r>
              <a:rPr lang="en-US" dirty="0" err="1">
                <a:solidFill>
                  <a:srgbClr val="4472C4">
                    <a:lumMod val="75000"/>
                  </a:srgbClr>
                </a:solidFill>
                <a:latin typeface="Calibri" panose="020F0502020204030204"/>
              </a:rPr>
              <a:t>troškova</a:t>
            </a:r>
            <a:r>
              <a:rPr lang="en-US" dirty="0">
                <a:solidFill>
                  <a:srgbClr val="4472C4">
                    <a:lumMod val="75000"/>
                  </a:srgbClr>
                </a:solidFill>
                <a:latin typeface="Calibri" panose="020F0502020204030204"/>
              </a:rPr>
              <a:t> </a:t>
            </a:r>
            <a:r>
              <a:rPr lang="en-US" dirty="0" err="1">
                <a:solidFill>
                  <a:srgbClr val="4472C4">
                    <a:lumMod val="75000"/>
                  </a:srgbClr>
                </a:solidFill>
                <a:latin typeface="Calibri" panose="020F0502020204030204"/>
              </a:rPr>
              <a:t>zatvaranja</a:t>
            </a:r>
            <a:r>
              <a:rPr lang="en-US" dirty="0">
                <a:solidFill>
                  <a:srgbClr val="4472C4">
                    <a:lumMod val="75000"/>
                  </a:srgbClr>
                </a:solidFill>
                <a:latin typeface="Calibri" panose="020F0502020204030204"/>
              </a:rPr>
              <a:t>)</a:t>
            </a:r>
            <a:endParaRPr lang="hr-HR" dirty="0">
              <a:solidFill>
                <a:srgbClr val="4472C4">
                  <a:lumMod val="75000"/>
                </a:srgbClr>
              </a:solidFill>
              <a:latin typeface="Calibri" panose="020F0502020204030204"/>
            </a:endParaRPr>
          </a:p>
          <a:p>
            <a:pPr lvl="1">
              <a:spcBef>
                <a:spcPts val="600"/>
              </a:spcBef>
              <a:spcAft>
                <a:spcPts val="600"/>
              </a:spcAft>
              <a:defRPr/>
            </a:pPr>
            <a:r>
              <a:rPr lang="pl-PL" dirty="0">
                <a:solidFill>
                  <a:srgbClr val="4472C4">
                    <a:lumMod val="75000"/>
                  </a:srgbClr>
                </a:solidFill>
                <a:latin typeface="Calibri" panose="020F0502020204030204"/>
              </a:rPr>
              <a:t>moraju nastati i biti plaćeni od strane LP-a/PP-a</a:t>
            </a:r>
          </a:p>
          <a:p>
            <a:pPr lvl="1">
              <a:spcBef>
                <a:spcPts val="600"/>
              </a:spcBef>
              <a:spcAft>
                <a:spcPts val="600"/>
              </a:spcAft>
              <a:defRPr/>
            </a:pPr>
            <a:r>
              <a:rPr lang="it-IT" dirty="0" err="1">
                <a:solidFill>
                  <a:srgbClr val="4472C4">
                    <a:lumMod val="75000"/>
                  </a:srgbClr>
                </a:solidFill>
                <a:latin typeface="Calibri" panose="020F0502020204030204"/>
              </a:rPr>
              <a:t>mogu</a:t>
            </a:r>
            <a:r>
              <a:rPr lang="it-IT" dirty="0">
                <a:solidFill>
                  <a:srgbClr val="4472C4">
                    <a:lumMod val="75000"/>
                  </a:srgbClr>
                </a:solidFill>
                <a:latin typeface="Calibri" panose="020F0502020204030204"/>
              </a:rPr>
              <a:t> se </a:t>
            </a:r>
            <a:r>
              <a:rPr lang="it-IT" dirty="0" err="1">
                <a:solidFill>
                  <a:srgbClr val="4472C4">
                    <a:lumMod val="75000"/>
                  </a:srgbClr>
                </a:solidFill>
                <a:latin typeface="Calibri" panose="020F0502020204030204"/>
              </a:rPr>
              <a:t>identificirati</a:t>
            </a:r>
            <a:r>
              <a:rPr lang="it-IT" dirty="0">
                <a:solidFill>
                  <a:srgbClr val="4472C4">
                    <a:lumMod val="75000"/>
                  </a:srgbClr>
                </a:solidFill>
                <a:latin typeface="Calibri" panose="020F0502020204030204"/>
              </a:rPr>
              <a:t>, </a:t>
            </a:r>
            <a:r>
              <a:rPr lang="it-IT" dirty="0" err="1">
                <a:solidFill>
                  <a:srgbClr val="4472C4">
                    <a:lumMod val="75000"/>
                  </a:srgbClr>
                </a:solidFill>
                <a:latin typeface="Calibri" panose="020F0502020204030204"/>
              </a:rPr>
              <a:t>provjeriti</a:t>
            </a:r>
            <a:r>
              <a:rPr lang="it-IT" dirty="0">
                <a:solidFill>
                  <a:srgbClr val="4472C4">
                    <a:lumMod val="75000"/>
                  </a:srgbClr>
                </a:solidFill>
                <a:latin typeface="Calibri" panose="020F0502020204030204"/>
              </a:rPr>
              <a:t> i </a:t>
            </a:r>
            <a:r>
              <a:rPr lang="it-IT" dirty="0" err="1">
                <a:solidFill>
                  <a:srgbClr val="4472C4">
                    <a:lumMod val="75000"/>
                  </a:srgbClr>
                </a:solidFill>
                <a:latin typeface="Calibri" panose="020F0502020204030204"/>
              </a:rPr>
              <a:t>dokumentirati</a:t>
            </a:r>
            <a:endParaRPr lang="hr-HR" dirty="0">
              <a:solidFill>
                <a:srgbClr val="4472C4">
                  <a:lumMod val="75000"/>
                </a:srgbClr>
              </a:solidFill>
              <a:latin typeface="Calibri" panose="020F0502020204030204"/>
            </a:endParaRPr>
          </a:p>
          <a:p>
            <a:pPr lvl="1">
              <a:spcBef>
                <a:spcPts val="600"/>
              </a:spcBef>
              <a:spcAft>
                <a:spcPts val="600"/>
              </a:spcAft>
              <a:defRPr/>
            </a:pPr>
            <a:r>
              <a:rPr lang="pl-PL" dirty="0">
                <a:solidFill>
                  <a:srgbClr val="4472C4">
                    <a:lumMod val="75000"/>
                  </a:srgbClr>
                </a:solidFill>
                <a:latin typeface="Calibri" panose="020F0502020204030204"/>
              </a:rPr>
              <a:t>u skladu s primjenjivim poreznim i socijalnim zakonodavstvom</a:t>
            </a:r>
          </a:p>
          <a:p>
            <a:pPr lvl="1">
              <a:spcBef>
                <a:spcPts val="600"/>
              </a:spcBef>
              <a:spcAft>
                <a:spcPts val="600"/>
              </a:spcAft>
              <a:defRPr/>
            </a:pPr>
            <a:r>
              <a:rPr lang="hr-HR" dirty="0">
                <a:effectLst/>
                <a:latin typeface="Calibri" panose="020F0502020204030204" pitchFamily="34" charset="0"/>
                <a:ea typeface="Calibri" panose="020F0502020204030204" pitchFamily="34" charset="0"/>
                <a:cs typeface="Times New Roman" panose="02020603050405020304" pitchFamily="18" charset="0"/>
              </a:rPr>
              <a:t>ne smiju biti navedeni na listi neprihvatljivih troškova, ne smiju biti duplo financirani</a:t>
            </a:r>
            <a:endParaRPr lang="hr-HR" dirty="0">
              <a:solidFill>
                <a:srgbClr val="4472C4">
                  <a:lumMod val="75000"/>
                </a:srgbClr>
              </a:solidFill>
              <a:latin typeface="Calibri" panose="020F0502020204030204"/>
            </a:endParaRPr>
          </a:p>
          <a:p>
            <a:pPr marL="0" indent="0">
              <a:buFont typeface="Arial" panose="020B0604020202020204" pitchFamily="34" charset="0"/>
              <a:buNone/>
            </a:pPr>
            <a:endParaRPr lang="hr-HR" dirty="0"/>
          </a:p>
        </p:txBody>
      </p:sp>
      <p:grpSp>
        <p:nvGrpSpPr>
          <p:cNvPr id="4" name="Group 3">
            <a:extLst>
              <a:ext uri="{FF2B5EF4-FFF2-40B4-BE49-F238E27FC236}">
                <a16:creationId xmlns:a16="http://schemas.microsoft.com/office/drawing/2014/main" id="{195BFB06-8D5E-46B8-B820-C0803F11F10D}"/>
              </a:ext>
            </a:extLst>
          </p:cNvPr>
          <p:cNvGrpSpPr/>
          <p:nvPr/>
        </p:nvGrpSpPr>
        <p:grpSpPr>
          <a:xfrm>
            <a:off x="705879" y="5010807"/>
            <a:ext cx="9353600" cy="1155817"/>
            <a:chOff x="705879" y="5010807"/>
            <a:chExt cx="9353600" cy="1155817"/>
          </a:xfrm>
        </p:grpSpPr>
        <p:sp>
          <p:nvSpPr>
            <p:cNvPr id="6" name="Rectangle 5">
              <a:extLst>
                <a:ext uri="{FF2B5EF4-FFF2-40B4-BE49-F238E27FC236}">
                  <a16:creationId xmlns:a16="http://schemas.microsoft.com/office/drawing/2014/main" id="{F162D6B4-7031-44B7-9288-AF2A6F5EDFD3}"/>
                </a:ext>
              </a:extLst>
            </p:cNvPr>
            <p:cNvSpPr/>
            <p:nvPr/>
          </p:nvSpPr>
          <p:spPr>
            <a:xfrm>
              <a:off x="705879" y="5010807"/>
              <a:ext cx="9353600" cy="115581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800" b="0" i="0" u="none" strike="noStrike" kern="1200" cap="none" spc="0" normalizeH="0" baseline="0" noProof="0" dirty="0">
                  <a:ln>
                    <a:noFill/>
                  </a:ln>
                  <a:solidFill>
                    <a:srgbClr val="4472C4">
                      <a:lumMod val="40000"/>
                      <a:lumOff val="60000"/>
                    </a:srgbClr>
                  </a:solidFill>
                  <a:effectLst/>
                  <a:uLnTx/>
                  <a:uFillTx/>
                  <a:latin typeface="Calibri" panose="020F0502020204030204"/>
                  <a:ea typeface="+mn-ea"/>
                  <a:cs typeface="+mn-cs"/>
                </a:rPr>
                <a:t>               </a:t>
              </a:r>
            </a:p>
          </p:txBody>
        </p:sp>
        <p:sp>
          <p:nvSpPr>
            <p:cNvPr id="7" name="Content Placeholder 10" descr="Information with solid fill">
              <a:extLst>
                <a:ext uri="{FF2B5EF4-FFF2-40B4-BE49-F238E27FC236}">
                  <a16:creationId xmlns:a16="http://schemas.microsoft.com/office/drawing/2014/main" id="{EDE1F68E-D034-40B1-A138-068636C6ECA5}"/>
                </a:ext>
              </a:extLst>
            </p:cNvPr>
            <p:cNvSpPr/>
            <p:nvPr/>
          </p:nvSpPr>
          <p:spPr>
            <a:xfrm>
              <a:off x="867527" y="5182289"/>
              <a:ext cx="450000" cy="432000"/>
            </a:xfrm>
            <a:custGeom>
              <a:avLst/>
              <a:gdLst>
                <a:gd name="connsiteX0" fmla="*/ 281831 w 563661"/>
                <a:gd name="connsiteY0" fmla="*/ 0 h 563661"/>
                <a:gd name="connsiteX1" fmla="*/ 0 w 563661"/>
                <a:gd name="connsiteY1" fmla="*/ 281831 h 563661"/>
                <a:gd name="connsiteX2" fmla="*/ 281831 w 563661"/>
                <a:gd name="connsiteY2" fmla="*/ 563662 h 563661"/>
                <a:gd name="connsiteX3" fmla="*/ 563662 w 563661"/>
                <a:gd name="connsiteY3" fmla="*/ 281831 h 563661"/>
                <a:gd name="connsiteX4" fmla="*/ 281831 w 563661"/>
                <a:gd name="connsiteY4" fmla="*/ 0 h 563661"/>
                <a:gd name="connsiteX5" fmla="*/ 266998 w 563661"/>
                <a:gd name="connsiteY5" fmla="*/ 74166 h 563661"/>
                <a:gd name="connsiteX6" fmla="*/ 304081 w 563661"/>
                <a:gd name="connsiteY6" fmla="*/ 111249 h 563661"/>
                <a:gd name="connsiteX7" fmla="*/ 266998 w 563661"/>
                <a:gd name="connsiteY7" fmla="*/ 148332 h 563661"/>
                <a:gd name="connsiteX8" fmla="*/ 229915 w 563661"/>
                <a:gd name="connsiteY8" fmla="*/ 111249 h 563661"/>
                <a:gd name="connsiteX9" fmla="*/ 266998 w 563661"/>
                <a:gd name="connsiteY9" fmla="*/ 74166 h 563661"/>
                <a:gd name="connsiteX10" fmla="*/ 355997 w 563661"/>
                <a:gd name="connsiteY10" fmla="*/ 489496 h 563661"/>
                <a:gd name="connsiteX11" fmla="*/ 207665 w 563661"/>
                <a:gd name="connsiteY11" fmla="*/ 489496 h 563661"/>
                <a:gd name="connsiteX12" fmla="*/ 207665 w 563661"/>
                <a:gd name="connsiteY12" fmla="*/ 444996 h 563661"/>
                <a:gd name="connsiteX13" fmla="*/ 259581 w 563661"/>
                <a:gd name="connsiteY13" fmla="*/ 444996 h 563661"/>
                <a:gd name="connsiteX14" fmla="*/ 259581 w 563661"/>
                <a:gd name="connsiteY14" fmla="*/ 222498 h 563661"/>
                <a:gd name="connsiteX15" fmla="*/ 215082 w 563661"/>
                <a:gd name="connsiteY15" fmla="*/ 222498 h 563661"/>
                <a:gd name="connsiteX16" fmla="*/ 215082 w 563661"/>
                <a:gd name="connsiteY16" fmla="*/ 177999 h 563661"/>
                <a:gd name="connsiteX17" fmla="*/ 304081 w 563661"/>
                <a:gd name="connsiteY17" fmla="*/ 177999 h 563661"/>
                <a:gd name="connsiteX18" fmla="*/ 304081 w 563661"/>
                <a:gd name="connsiteY18" fmla="*/ 222498 h 563661"/>
                <a:gd name="connsiteX19" fmla="*/ 304081 w 563661"/>
                <a:gd name="connsiteY19" fmla="*/ 444996 h 563661"/>
                <a:gd name="connsiteX20" fmla="*/ 355997 w 563661"/>
                <a:gd name="connsiteY20" fmla="*/ 444996 h 563661"/>
                <a:gd name="connsiteX21" fmla="*/ 355997 w 563661"/>
                <a:gd name="connsiteY21" fmla="*/ 489496 h 56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63661" h="563661">
                  <a:moveTo>
                    <a:pt x="281831" y="0"/>
                  </a:moveTo>
                  <a:cubicBezTo>
                    <a:pt x="126082" y="0"/>
                    <a:pt x="0" y="126082"/>
                    <a:pt x="0" y="281831"/>
                  </a:cubicBezTo>
                  <a:cubicBezTo>
                    <a:pt x="0" y="437580"/>
                    <a:pt x="126082" y="563662"/>
                    <a:pt x="281831" y="563662"/>
                  </a:cubicBezTo>
                  <a:cubicBezTo>
                    <a:pt x="437580" y="563662"/>
                    <a:pt x="563662" y="437580"/>
                    <a:pt x="563662" y="281831"/>
                  </a:cubicBezTo>
                  <a:cubicBezTo>
                    <a:pt x="563662" y="126082"/>
                    <a:pt x="437580" y="0"/>
                    <a:pt x="281831" y="0"/>
                  </a:cubicBezTo>
                  <a:close/>
                  <a:moveTo>
                    <a:pt x="266998" y="74166"/>
                  </a:moveTo>
                  <a:cubicBezTo>
                    <a:pt x="287764" y="74166"/>
                    <a:pt x="304081" y="90483"/>
                    <a:pt x="304081" y="111249"/>
                  </a:cubicBezTo>
                  <a:cubicBezTo>
                    <a:pt x="304081" y="132016"/>
                    <a:pt x="287764" y="148332"/>
                    <a:pt x="266998" y="148332"/>
                  </a:cubicBezTo>
                  <a:cubicBezTo>
                    <a:pt x="246231" y="148332"/>
                    <a:pt x="229915" y="132016"/>
                    <a:pt x="229915" y="111249"/>
                  </a:cubicBezTo>
                  <a:cubicBezTo>
                    <a:pt x="229915" y="90483"/>
                    <a:pt x="246231" y="74166"/>
                    <a:pt x="266998" y="74166"/>
                  </a:cubicBezTo>
                  <a:close/>
                  <a:moveTo>
                    <a:pt x="355997" y="489496"/>
                  </a:moveTo>
                  <a:lnTo>
                    <a:pt x="207665" y="489496"/>
                  </a:lnTo>
                  <a:lnTo>
                    <a:pt x="207665" y="444996"/>
                  </a:lnTo>
                  <a:lnTo>
                    <a:pt x="259581" y="444996"/>
                  </a:lnTo>
                  <a:lnTo>
                    <a:pt x="259581" y="222498"/>
                  </a:lnTo>
                  <a:lnTo>
                    <a:pt x="215082" y="222498"/>
                  </a:lnTo>
                  <a:lnTo>
                    <a:pt x="215082" y="177999"/>
                  </a:lnTo>
                  <a:lnTo>
                    <a:pt x="304081" y="177999"/>
                  </a:lnTo>
                  <a:lnTo>
                    <a:pt x="304081" y="222498"/>
                  </a:lnTo>
                  <a:lnTo>
                    <a:pt x="304081" y="444996"/>
                  </a:lnTo>
                  <a:lnTo>
                    <a:pt x="355997" y="444996"/>
                  </a:lnTo>
                  <a:lnTo>
                    <a:pt x="355997" y="489496"/>
                  </a:lnTo>
                  <a:close/>
                </a:path>
              </a:pathLst>
            </a:custGeom>
            <a:solidFill>
              <a:schemeClr val="accent1">
                <a:lumMod val="75000"/>
              </a:schemeClr>
            </a:solidFill>
            <a:ln w="73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1FBBA625-79AB-462D-A00C-C62079EA57B8}"/>
                </a:ext>
              </a:extLst>
            </p:cNvPr>
            <p:cNvSpPr txBox="1"/>
            <p:nvPr/>
          </p:nvSpPr>
          <p:spPr>
            <a:xfrm>
              <a:off x="1458566" y="5053526"/>
              <a:ext cx="8500389"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Konačna</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prihvatljivost</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troškova</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utvrđuje</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se ex-post </a:t>
              </a:r>
              <a:r>
                <a:rPr kumimoji="0" lang="en-US" sz="2000" b="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na</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temelju</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prijavljenih</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prihvatljivih</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izdataka</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kroz</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izvješća</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i </a:t>
              </a:r>
              <a:r>
                <a:rPr kumimoji="0" lang="en-US" sz="2000" b="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nakon</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što</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su</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izvršene</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odgovarajuće</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kontrole</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r>
                <a:rPr kumimoji="0" lang="hr-HR"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N</a:t>
              </a: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C, JS, MA, CA)</a:t>
              </a:r>
            </a:p>
          </p:txBody>
        </p:sp>
      </p:grpSp>
      <p:pic>
        <p:nvPicPr>
          <p:cNvPr id="9" name="Picture 8">
            <a:extLst>
              <a:ext uri="{FF2B5EF4-FFF2-40B4-BE49-F238E27FC236}">
                <a16:creationId xmlns:a16="http://schemas.microsoft.com/office/drawing/2014/main" id="{20466D56-EEE9-4120-B389-6FE928EBA7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69671" y="1541795"/>
            <a:ext cx="1460589" cy="2047322"/>
          </a:xfrm>
          <a:prstGeom prst="rect">
            <a:avLst/>
          </a:prstGeom>
        </p:spPr>
      </p:pic>
    </p:spTree>
    <p:extLst>
      <p:ext uri="{BB962C8B-B14F-4D97-AF65-F5344CB8AC3E}">
        <p14:creationId xmlns:p14="http://schemas.microsoft.com/office/powerpoint/2010/main" val="3633847883"/>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DC98D5B-7A8B-D3CA-2EBA-6FC3812A03AD}"/>
              </a:ext>
            </a:extLst>
          </p:cNvPr>
          <p:cNvSpPr txBox="1">
            <a:spLocks/>
          </p:cNvSpPr>
          <p:nvPr/>
        </p:nvSpPr>
        <p:spPr>
          <a:xfrm>
            <a:off x="6188926" y="315845"/>
            <a:ext cx="5164871" cy="568325"/>
          </a:xfrm>
          <a:prstGeom prst="rect">
            <a:avLst/>
          </a:prstGeom>
          <a:solidFill>
            <a:schemeClr val="accent1">
              <a:lumMod val="75000"/>
            </a:schemeClr>
          </a:solidFill>
        </p:spPr>
        <p:txBody>
          <a:bodyPr>
            <a:noAutofit/>
          </a:bodyPr>
          <a:lstStyle>
            <a:lvl1pPr algn="l" defTabSz="914400" rtl="0" eaLnBrk="1" latinLnBrk="0" hangingPunct="1">
              <a:lnSpc>
                <a:spcPct val="90000"/>
              </a:lnSpc>
              <a:spcBef>
                <a:spcPct val="0"/>
              </a:spcBef>
              <a:buNone/>
              <a:defRPr sz="4000" kern="1200">
                <a:solidFill>
                  <a:schemeClr val="accent1">
                    <a:lumMod val="75000"/>
                  </a:schemeClr>
                </a:solidFill>
                <a:latin typeface="+mn-lt"/>
                <a:ea typeface="+mj-ea"/>
                <a:cs typeface="+mj-cs"/>
              </a:defRPr>
            </a:lvl1pPr>
          </a:lstStyle>
          <a:p>
            <a:pPr algn="r"/>
            <a:r>
              <a:rPr lang="hr-HR" sz="3200" b="1" dirty="0">
                <a:solidFill>
                  <a:schemeClr val="bg1"/>
                </a:solidFill>
              </a:rPr>
              <a:t>Neprihvatljivi troškovi</a:t>
            </a:r>
            <a:endParaRPr lang="en-US" sz="3600" b="1" dirty="0">
              <a:solidFill>
                <a:schemeClr val="bg1"/>
              </a:solidFill>
            </a:endParaRPr>
          </a:p>
        </p:txBody>
      </p:sp>
      <p:pic>
        <p:nvPicPr>
          <p:cNvPr id="3" name="Picture 2">
            <a:extLst>
              <a:ext uri="{FF2B5EF4-FFF2-40B4-BE49-F238E27FC236}">
                <a16:creationId xmlns:a16="http://schemas.microsoft.com/office/drawing/2014/main" id="{2CA62FEA-D5E2-315B-4194-303781EF42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18" name="Content Placeholder 2">
            <a:extLst>
              <a:ext uri="{FF2B5EF4-FFF2-40B4-BE49-F238E27FC236}">
                <a16:creationId xmlns:a16="http://schemas.microsoft.com/office/drawing/2014/main" id="{43643B6D-E458-4047-BD0A-E2EA63C258BA}"/>
              </a:ext>
            </a:extLst>
          </p:cNvPr>
          <p:cNvSpPr txBox="1">
            <a:spLocks/>
          </p:cNvSpPr>
          <p:nvPr/>
        </p:nvSpPr>
        <p:spPr>
          <a:xfrm>
            <a:off x="320931" y="1392299"/>
            <a:ext cx="9480991" cy="3590693"/>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hr-HR" sz="2400" b="0" dirty="0">
                <a:latin typeface="Calibri" panose="020F0502020204030204" pitchFamily="34" charset="0"/>
                <a:cs typeface="Calibri" panose="020F0502020204030204" pitchFamily="34" charset="0"/>
              </a:rPr>
              <a:t>trošak infrastrukture i radova izvan programskog područja;</a:t>
            </a:r>
            <a:endParaRPr lang="vi-VN" sz="2400" b="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vi-VN" sz="2400" b="0" dirty="0">
                <a:latin typeface="Calibri" panose="020F0502020204030204" pitchFamily="34" charset="0"/>
                <a:cs typeface="Calibri" panose="020F0502020204030204" pitchFamily="34" charset="0"/>
              </a:rPr>
              <a:t>kupovina opreme koja nije navedena u Ugovoru o sufinanciranju ili koju nije posebno odobrilo relevantno Programsko tijelo tijekom implementacija projekta</a:t>
            </a:r>
            <a:r>
              <a:rPr lang="hr-HR" sz="2400" b="0" dirty="0">
                <a:latin typeface="Calibri" panose="020F0502020204030204" pitchFamily="34" charset="0"/>
                <a:cs typeface="Calibri" panose="020F0502020204030204" pitchFamily="34" charset="0"/>
              </a:rPr>
              <a:t>;</a:t>
            </a:r>
            <a:endParaRPr lang="vi-VN" sz="2400" b="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vi-VN" sz="2400" b="0" dirty="0">
                <a:latin typeface="Calibri" panose="020F0502020204030204" pitchFamily="34" charset="0"/>
                <a:cs typeface="Calibri" panose="020F0502020204030204" pitchFamily="34" charset="0"/>
              </a:rPr>
              <a:t>kupovina opreme od projektnog partnera</a:t>
            </a:r>
            <a:r>
              <a:rPr lang="hr-HR" sz="2400" b="0" dirty="0">
                <a:latin typeface="Calibri" panose="020F0502020204030204" pitchFamily="34" charset="0"/>
                <a:cs typeface="Calibri" panose="020F0502020204030204" pitchFamily="34" charset="0"/>
              </a:rPr>
              <a:t>;</a:t>
            </a:r>
            <a:endParaRPr lang="vi-VN" sz="2400" b="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vi-VN" sz="2400" b="0" dirty="0">
                <a:latin typeface="Calibri" panose="020F0502020204030204" pitchFamily="34" charset="0"/>
                <a:cs typeface="Calibri" panose="020F0502020204030204" pitchFamily="34" charset="0"/>
              </a:rPr>
              <a:t>konzultantske naknade između partnera za obavljanje usluga i radova u sklopu projekta</a:t>
            </a:r>
            <a:r>
              <a:rPr lang="hr-HR" sz="2400" b="0" dirty="0">
                <a:latin typeface="Calibri" panose="020F0502020204030204" pitchFamily="34" charset="0"/>
                <a:cs typeface="Calibri" panose="020F0502020204030204" pitchFamily="34" charset="0"/>
              </a:rPr>
              <a:t>;</a:t>
            </a:r>
            <a:endParaRPr lang="vi-VN" sz="2400" b="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vi-VN" sz="2400" b="0" dirty="0">
                <a:latin typeface="Calibri" panose="020F0502020204030204" pitchFamily="34" charset="0"/>
                <a:cs typeface="Calibri" panose="020F0502020204030204" pitchFamily="34" charset="0"/>
              </a:rPr>
              <a:t>ugovaranje zaposlenika institucija koje su korisnici/partneri u projektu kao vanjskih stručnjaka (npr. kao prevoditelje, IT stručnjaka, itd.)</a:t>
            </a:r>
            <a:r>
              <a:rPr lang="hr-HR" sz="2400" b="0" dirty="0">
                <a:latin typeface="Calibri" panose="020F0502020204030204" pitchFamily="34" charset="0"/>
                <a:cs typeface="Calibri" panose="020F0502020204030204" pitchFamily="34" charset="0"/>
              </a:rPr>
              <a:t>;</a:t>
            </a:r>
            <a:endParaRPr lang="vi-VN" sz="2400" b="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vi-VN" sz="2400" b="0" dirty="0">
                <a:latin typeface="Calibri" panose="020F0502020204030204" pitchFamily="34" charset="0"/>
                <a:cs typeface="Calibri" panose="020F0502020204030204" pitchFamily="34" charset="0"/>
              </a:rPr>
              <a:t>podijeljeni troškovi (shared costs)</a:t>
            </a:r>
            <a:r>
              <a:rPr lang="hr-HR" sz="2400" b="0" dirty="0">
                <a:latin typeface="Calibri" panose="020F0502020204030204" pitchFamily="34" charset="0"/>
                <a:cs typeface="Calibri" panose="020F0502020204030204" pitchFamily="34" charset="0"/>
              </a:rPr>
              <a:t>;</a:t>
            </a:r>
            <a:endParaRPr lang="vi-VN" sz="2400" b="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vi-VN" sz="2400" b="0" dirty="0">
                <a:latin typeface="Calibri" panose="020F0502020204030204" pitchFamily="34" charset="0"/>
                <a:cs typeface="Calibri" panose="020F0502020204030204" pitchFamily="34" charset="0"/>
              </a:rPr>
              <a:t>troškovi revizija i evaluacija na projektnoj razini ... </a:t>
            </a:r>
            <a:r>
              <a:rPr lang="hr-HR" sz="2400" b="0" dirty="0">
                <a:latin typeface="Calibri" panose="020F0502020204030204" pitchFamily="34" charset="0"/>
                <a:cs typeface="Calibri" panose="020F0502020204030204" pitchFamily="34" charset="0"/>
              </a:rPr>
              <a:t>i </a:t>
            </a:r>
            <a:r>
              <a:rPr lang="hr-HR" sz="2400" b="0" dirty="0" err="1">
                <a:latin typeface="Calibri" panose="020F0502020204030204" pitchFamily="34" charset="0"/>
                <a:cs typeface="Calibri" panose="020F0502020204030204" pitchFamily="34" charset="0"/>
              </a:rPr>
              <a:t>sl</a:t>
            </a:r>
            <a:r>
              <a:rPr lang="vi-VN" sz="2400" b="0" dirty="0">
                <a:latin typeface="Calibri" panose="020F0502020204030204" pitchFamily="34" charset="0"/>
                <a:cs typeface="Calibri" panose="020F0502020204030204" pitchFamily="34" charset="0"/>
              </a:rPr>
              <a:t>. </a:t>
            </a:r>
          </a:p>
          <a:p>
            <a:pPr marL="0" indent="0">
              <a:buFont typeface="Arial" panose="020B0604020202020204" pitchFamily="34" charset="0"/>
              <a:buNone/>
            </a:pPr>
            <a:endParaRPr lang="hr-HR" dirty="0"/>
          </a:p>
        </p:txBody>
      </p:sp>
      <p:pic>
        <p:nvPicPr>
          <p:cNvPr id="10" name="Picture 9">
            <a:extLst>
              <a:ext uri="{FF2B5EF4-FFF2-40B4-BE49-F238E27FC236}">
                <a16:creationId xmlns:a16="http://schemas.microsoft.com/office/drawing/2014/main" id="{5D9BF201-A6DF-4C06-A3C8-AD6475786F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01922" y="2234043"/>
            <a:ext cx="1551875" cy="1869606"/>
          </a:xfrm>
          <a:prstGeom prst="rect">
            <a:avLst/>
          </a:prstGeom>
        </p:spPr>
      </p:pic>
      <p:grpSp>
        <p:nvGrpSpPr>
          <p:cNvPr id="11" name="Group 10">
            <a:extLst>
              <a:ext uri="{FF2B5EF4-FFF2-40B4-BE49-F238E27FC236}">
                <a16:creationId xmlns:a16="http://schemas.microsoft.com/office/drawing/2014/main" id="{341CAD0F-774D-4CEC-8388-049D465DBA13}"/>
              </a:ext>
            </a:extLst>
          </p:cNvPr>
          <p:cNvGrpSpPr/>
          <p:nvPr/>
        </p:nvGrpSpPr>
        <p:grpSpPr>
          <a:xfrm>
            <a:off x="638971" y="5252232"/>
            <a:ext cx="9353600" cy="855226"/>
            <a:chOff x="1989521" y="2728332"/>
            <a:chExt cx="9199054" cy="855226"/>
          </a:xfrm>
        </p:grpSpPr>
        <p:sp>
          <p:nvSpPr>
            <p:cNvPr id="12" name="Rectangle 11">
              <a:extLst>
                <a:ext uri="{FF2B5EF4-FFF2-40B4-BE49-F238E27FC236}">
                  <a16:creationId xmlns:a16="http://schemas.microsoft.com/office/drawing/2014/main" id="{575C9F9E-830D-4D6D-8110-B78DC4054435}"/>
                </a:ext>
              </a:extLst>
            </p:cNvPr>
            <p:cNvSpPr/>
            <p:nvPr/>
          </p:nvSpPr>
          <p:spPr>
            <a:xfrm>
              <a:off x="1989521" y="2728332"/>
              <a:ext cx="9199054" cy="855226"/>
            </a:xfrm>
            <a:prstGeom prst="rect">
              <a:avLst/>
            </a:prstGeom>
            <a:solidFill>
              <a:schemeClr val="accent4">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800" b="0" i="0" u="none" strike="noStrike" kern="1200" cap="none" spc="0" normalizeH="0" baseline="0" noProof="0" dirty="0">
                  <a:ln>
                    <a:noFill/>
                  </a:ln>
                  <a:solidFill>
                    <a:srgbClr val="4472C4">
                      <a:lumMod val="40000"/>
                      <a:lumOff val="60000"/>
                    </a:srgbClr>
                  </a:solidFill>
                  <a:effectLst/>
                  <a:uLnTx/>
                  <a:uFillTx/>
                  <a:latin typeface="Calibri" panose="020F0502020204030204"/>
                  <a:ea typeface="+mn-ea"/>
                  <a:cs typeface="+mn-cs"/>
                </a:rPr>
                <a:t>               </a:t>
              </a:r>
            </a:p>
          </p:txBody>
        </p:sp>
        <p:pic>
          <p:nvPicPr>
            <p:cNvPr id="13" name="Graphic 12" descr="Warning with solid fill">
              <a:extLst>
                <a:ext uri="{FF2B5EF4-FFF2-40B4-BE49-F238E27FC236}">
                  <a16:creationId xmlns:a16="http://schemas.microsoft.com/office/drawing/2014/main" id="{71BF189F-AECF-4707-86B2-C207063EB85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00658" y="2885549"/>
              <a:ext cx="364092" cy="432000"/>
            </a:xfrm>
            <a:prstGeom prst="rect">
              <a:avLst/>
            </a:prstGeom>
          </p:spPr>
        </p:pic>
        <p:sp>
          <p:nvSpPr>
            <p:cNvPr id="14" name="TextBox 13">
              <a:extLst>
                <a:ext uri="{FF2B5EF4-FFF2-40B4-BE49-F238E27FC236}">
                  <a16:creationId xmlns:a16="http://schemas.microsoft.com/office/drawing/2014/main" id="{78DD496E-0867-4A73-A54D-B10427EBC2F7}"/>
                </a:ext>
              </a:extLst>
            </p:cNvPr>
            <p:cNvSpPr txBox="1"/>
            <p:nvPr/>
          </p:nvSpPr>
          <p:spPr>
            <a:xfrm>
              <a:off x="2591054" y="2806064"/>
              <a:ext cx="8493889" cy="646331"/>
            </a:xfrm>
            <a:prstGeom prst="rect">
              <a:avLst/>
            </a:prstGeom>
            <a:noFill/>
          </p:spPr>
          <p:txBody>
            <a:bodyPr wrap="square" rtlCol="0">
              <a:spAutoFit/>
            </a:bodyPr>
            <a:lstStyle/>
            <a:p>
              <a:pPr lvl="0">
                <a:lnSpc>
                  <a:spcPct val="90000"/>
                </a:lnSpc>
                <a:spcBef>
                  <a:spcPts val="1000"/>
                </a:spcBef>
              </a:pPr>
              <a:r>
                <a:rPr lang="hr-HR" sz="2000" dirty="0">
                  <a:solidFill>
                    <a:srgbClr val="002060"/>
                  </a:solidFill>
                </a:rPr>
                <a:t>Troškovi koji nisu prihvatljivi prema važećim </a:t>
              </a:r>
              <a:r>
                <a:rPr lang="hr-HR" sz="2000" b="1" dirty="0">
                  <a:solidFill>
                    <a:srgbClr val="002060"/>
                  </a:solidFill>
                </a:rPr>
                <a:t>primjenjivim pravilima </a:t>
              </a:r>
              <a:r>
                <a:rPr lang="hr-HR" sz="2000" dirty="0">
                  <a:solidFill>
                    <a:srgbClr val="002060"/>
                  </a:solidFill>
                </a:rPr>
                <a:t>, ne mogu se nadoknaditi čak niti ako su uključeni u odobreni proračun projekta.</a:t>
              </a:r>
            </a:p>
          </p:txBody>
        </p:sp>
      </p:grpSp>
    </p:spTree>
    <p:extLst>
      <p:ext uri="{BB962C8B-B14F-4D97-AF65-F5344CB8AC3E}">
        <p14:creationId xmlns:p14="http://schemas.microsoft.com/office/powerpoint/2010/main" val="3007854267"/>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DC98D5B-7A8B-D3CA-2EBA-6FC3812A03AD}"/>
              </a:ext>
            </a:extLst>
          </p:cNvPr>
          <p:cNvSpPr txBox="1">
            <a:spLocks/>
          </p:cNvSpPr>
          <p:nvPr/>
        </p:nvSpPr>
        <p:spPr>
          <a:xfrm>
            <a:off x="5542156" y="315845"/>
            <a:ext cx="5811641" cy="568325"/>
          </a:xfrm>
          <a:prstGeom prst="rect">
            <a:avLst/>
          </a:prstGeom>
          <a:solidFill>
            <a:schemeClr val="accent1">
              <a:lumMod val="75000"/>
            </a:schemeClr>
          </a:solidFill>
        </p:spPr>
        <p:txBody>
          <a:bodyPr>
            <a:noAutofit/>
          </a:bodyPr>
          <a:lstStyle>
            <a:lvl1pPr algn="l" defTabSz="914400" rtl="0" eaLnBrk="1" latinLnBrk="0" hangingPunct="1">
              <a:lnSpc>
                <a:spcPct val="90000"/>
              </a:lnSpc>
              <a:spcBef>
                <a:spcPct val="0"/>
              </a:spcBef>
              <a:buNone/>
              <a:defRPr sz="4000" kern="1200">
                <a:solidFill>
                  <a:schemeClr val="accent1">
                    <a:lumMod val="75000"/>
                  </a:schemeClr>
                </a:solidFill>
                <a:latin typeface="+mn-lt"/>
                <a:ea typeface="+mj-ea"/>
                <a:cs typeface="+mj-cs"/>
              </a:defRPr>
            </a:lvl1pPr>
          </a:lstStyle>
          <a:p>
            <a:pPr algn="r"/>
            <a:r>
              <a:rPr lang="hr-HR" sz="3200" b="1" dirty="0">
                <a:solidFill>
                  <a:schemeClr val="bg1"/>
                </a:solidFill>
              </a:rPr>
              <a:t>OPCIJE NADOKNADE TROŠKOVA </a:t>
            </a:r>
            <a:endParaRPr lang="en-US" sz="3600" b="1" dirty="0">
              <a:solidFill>
                <a:schemeClr val="bg1"/>
              </a:solidFill>
            </a:endParaRPr>
          </a:p>
        </p:txBody>
      </p:sp>
      <p:pic>
        <p:nvPicPr>
          <p:cNvPr id="3" name="Picture 2">
            <a:extLst>
              <a:ext uri="{FF2B5EF4-FFF2-40B4-BE49-F238E27FC236}">
                <a16:creationId xmlns:a16="http://schemas.microsoft.com/office/drawing/2014/main" id="{2CA62FEA-D5E2-315B-4194-303781EF42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55351"/>
            <a:ext cx="3463555" cy="1044709"/>
          </a:xfrm>
          <a:prstGeom prst="rect">
            <a:avLst/>
          </a:prstGeom>
        </p:spPr>
      </p:pic>
      <p:graphicFrame>
        <p:nvGraphicFramePr>
          <p:cNvPr id="8" name="Table 8">
            <a:extLst>
              <a:ext uri="{FF2B5EF4-FFF2-40B4-BE49-F238E27FC236}">
                <a16:creationId xmlns:a16="http://schemas.microsoft.com/office/drawing/2014/main" id="{EC3FD2F0-FD43-434C-8CB1-7A6D254DCDF1}"/>
              </a:ext>
            </a:extLst>
          </p:cNvPr>
          <p:cNvGraphicFramePr>
            <a:graphicFrameLocks noGrp="1"/>
          </p:cNvGraphicFramePr>
          <p:nvPr/>
        </p:nvGraphicFramePr>
        <p:xfrm>
          <a:off x="524105" y="1182029"/>
          <a:ext cx="10829692" cy="5151864"/>
        </p:xfrm>
        <a:graphic>
          <a:graphicData uri="http://schemas.openxmlformats.org/drawingml/2006/table">
            <a:tbl>
              <a:tblPr firstRow="1" bandRow="1">
                <a:tableStyleId>{5C22544A-7EE6-4342-B048-85BDC9FD1C3A}</a:tableStyleId>
              </a:tblPr>
              <a:tblGrid>
                <a:gridCol w="2707423">
                  <a:extLst>
                    <a:ext uri="{9D8B030D-6E8A-4147-A177-3AD203B41FA5}">
                      <a16:colId xmlns:a16="http://schemas.microsoft.com/office/drawing/2014/main" val="1169227810"/>
                    </a:ext>
                  </a:extLst>
                </a:gridCol>
                <a:gridCol w="2707423">
                  <a:extLst>
                    <a:ext uri="{9D8B030D-6E8A-4147-A177-3AD203B41FA5}">
                      <a16:colId xmlns:a16="http://schemas.microsoft.com/office/drawing/2014/main" val="2341206151"/>
                    </a:ext>
                  </a:extLst>
                </a:gridCol>
                <a:gridCol w="2707423">
                  <a:extLst>
                    <a:ext uri="{9D8B030D-6E8A-4147-A177-3AD203B41FA5}">
                      <a16:colId xmlns:a16="http://schemas.microsoft.com/office/drawing/2014/main" val="109496416"/>
                    </a:ext>
                  </a:extLst>
                </a:gridCol>
                <a:gridCol w="2707423">
                  <a:extLst>
                    <a:ext uri="{9D8B030D-6E8A-4147-A177-3AD203B41FA5}">
                      <a16:colId xmlns:a16="http://schemas.microsoft.com/office/drawing/2014/main" val="929524276"/>
                    </a:ext>
                  </a:extLst>
                </a:gridCol>
              </a:tblGrid>
              <a:tr h="490654">
                <a:tc gridSpan="4">
                  <a:txBody>
                    <a:bodyPr/>
                    <a:lstStyle/>
                    <a:p>
                      <a:pPr algn="ctr"/>
                      <a:r>
                        <a:rPr lang="hr-HR" dirty="0"/>
                        <a:t>Jednokratni iznos (</a:t>
                      </a:r>
                      <a:r>
                        <a:rPr lang="hr-HR" dirty="0" err="1"/>
                        <a:t>lump</a:t>
                      </a:r>
                      <a:r>
                        <a:rPr lang="hr-HR" dirty="0"/>
                        <a:t> </a:t>
                      </a:r>
                      <a:r>
                        <a:rPr lang="hr-HR" dirty="0" err="1"/>
                        <a:t>sum</a:t>
                      </a:r>
                      <a:r>
                        <a:rPr lang="hr-HR" dirty="0"/>
                        <a:t>) za troškove pripreme projekta</a:t>
                      </a:r>
                    </a:p>
                  </a:txBody>
                  <a:tcPr anchor="ctr">
                    <a:solidFill>
                      <a:schemeClr val="accent1">
                        <a:lumMod val="75000"/>
                      </a:schemeClr>
                    </a:solidFill>
                  </a:tcPr>
                </a:tc>
                <a:tc hMerge="1">
                  <a:txBody>
                    <a:bodyPr/>
                    <a:lstStyle/>
                    <a:p>
                      <a:endParaRPr lang="hr-HR"/>
                    </a:p>
                  </a:txBody>
                  <a:tcPr/>
                </a:tc>
                <a:tc hMerge="1">
                  <a:txBody>
                    <a:bodyPr/>
                    <a:lstStyle/>
                    <a:p>
                      <a:endParaRPr lang="hr-HR" dirty="0"/>
                    </a:p>
                  </a:txBody>
                  <a:tcPr/>
                </a:tc>
                <a:tc hMerge="1">
                  <a:txBody>
                    <a:bodyPr/>
                    <a:lstStyle/>
                    <a:p>
                      <a:endParaRPr lang="hr-HR"/>
                    </a:p>
                  </a:txBody>
                  <a:tcPr/>
                </a:tc>
                <a:extLst>
                  <a:ext uri="{0D108BD9-81ED-4DB2-BD59-A6C34878D82A}">
                    <a16:rowId xmlns:a16="http://schemas.microsoft.com/office/drawing/2014/main" val="2125607615"/>
                  </a:ext>
                </a:extLst>
              </a:tr>
              <a:tr h="490579">
                <a:tc gridSpan="2">
                  <a:txBody>
                    <a:bodyPr/>
                    <a:lstStyle/>
                    <a:p>
                      <a:pPr algn="ctr"/>
                      <a:r>
                        <a:rPr lang="hr-HR" b="1" dirty="0"/>
                        <a:t>Opcija 1</a:t>
                      </a:r>
                    </a:p>
                  </a:txBody>
                  <a:tcPr anchor="ctr">
                    <a:solidFill>
                      <a:srgbClr val="FFAB40"/>
                    </a:solidFill>
                  </a:tcPr>
                </a:tc>
                <a:tc hMerge="1">
                  <a:txBody>
                    <a:bodyPr/>
                    <a:lstStyle/>
                    <a:p>
                      <a:endParaRPr lang="hr-HR"/>
                    </a:p>
                  </a:txBody>
                  <a:tcPr/>
                </a:tc>
                <a:tc gridSpan="2">
                  <a:txBody>
                    <a:bodyPr/>
                    <a:lstStyle/>
                    <a:p>
                      <a:pPr algn="ctr"/>
                      <a:r>
                        <a:rPr lang="hr-HR" b="1" dirty="0"/>
                        <a:t>Opcija 2</a:t>
                      </a:r>
                    </a:p>
                  </a:txBody>
                  <a:tcPr anchor="ctr">
                    <a:solidFill>
                      <a:srgbClr val="00D897"/>
                    </a:solidFill>
                  </a:tcPr>
                </a:tc>
                <a:tc hMerge="1">
                  <a:txBody>
                    <a:bodyPr/>
                    <a:lstStyle/>
                    <a:p>
                      <a:endParaRPr lang="hr-HR"/>
                    </a:p>
                  </a:txBody>
                  <a:tcPr/>
                </a:tc>
                <a:extLst>
                  <a:ext uri="{0D108BD9-81ED-4DB2-BD59-A6C34878D82A}">
                    <a16:rowId xmlns:a16="http://schemas.microsoft.com/office/drawing/2014/main" val="626674578"/>
                  </a:ext>
                </a:extLst>
              </a:tr>
              <a:tr h="583269">
                <a:tc>
                  <a:txBody>
                    <a:bodyPr/>
                    <a:lstStyle/>
                    <a:p>
                      <a:pPr marL="457200" algn="l">
                        <a:lnSpc>
                          <a:spcPct val="115000"/>
                        </a:lnSpc>
                        <a:spcAft>
                          <a:spcPts val="1000"/>
                        </a:spcAft>
                      </a:pPr>
                      <a:r>
                        <a:rPr lang="hr-HR" sz="1600" b="1" dirty="0">
                          <a:effectLst/>
                          <a:latin typeface="Calibri" panose="020F0502020204030204" pitchFamily="34" charset="0"/>
                          <a:ea typeface="MS Mincho" panose="02020609040205080304" pitchFamily="49" charset="-128"/>
                          <a:cs typeface="Arial" panose="020B0604020202020204" pitchFamily="34" charset="0"/>
                        </a:rPr>
                        <a:t>1. Troškovi osoblja</a:t>
                      </a:r>
                      <a:endParaRPr lang="hr-HR" sz="1600" dirty="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FFE6C5"/>
                    </a:solidFill>
                  </a:tcPr>
                </a:tc>
                <a:tc>
                  <a:txBody>
                    <a:bodyPr/>
                    <a:lstStyle/>
                    <a:p>
                      <a:pPr marL="457200" algn="l">
                        <a:lnSpc>
                          <a:spcPct val="115000"/>
                        </a:lnSpc>
                        <a:spcAft>
                          <a:spcPts val="1000"/>
                        </a:spcAft>
                      </a:pPr>
                      <a:r>
                        <a:rPr lang="hr-HR" sz="1600" dirty="0">
                          <a:effectLst/>
                          <a:latin typeface="Calibri" panose="020F0502020204030204" pitchFamily="34" charset="0"/>
                          <a:ea typeface="MS Mincho" panose="02020609040205080304" pitchFamily="49" charset="-128"/>
                          <a:cs typeface="Arial" panose="020B0604020202020204" pitchFamily="34" charset="0"/>
                        </a:rPr>
                        <a:t>F</a:t>
                      </a:r>
                      <a:r>
                        <a:rPr lang="hr-HR" sz="1600" dirty="0">
                          <a:solidFill>
                            <a:srgbClr val="000000"/>
                          </a:solidFill>
                          <a:effectLst/>
                          <a:latin typeface="Calibri" panose="020F0502020204030204" pitchFamily="34" charset="0"/>
                          <a:ea typeface="MS Mincho" panose="02020609040205080304" pitchFamily="49" charset="-128"/>
                          <a:cs typeface="Arial" panose="020B0604020202020204" pitchFamily="34" charset="0"/>
                        </a:rPr>
                        <a:t>iksna stopa, do 20% stvarnih troškova</a:t>
                      </a:r>
                      <a:endParaRPr lang="hr-HR" sz="1600" dirty="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FFE6C5"/>
                    </a:solidFill>
                  </a:tcPr>
                </a:tc>
                <a:tc>
                  <a:txBody>
                    <a:bodyPr/>
                    <a:lstStyle/>
                    <a:p>
                      <a:pPr marL="457200" algn="l">
                        <a:lnSpc>
                          <a:spcPct val="115000"/>
                        </a:lnSpc>
                        <a:spcAft>
                          <a:spcPts val="1000"/>
                        </a:spcAft>
                      </a:pPr>
                      <a:r>
                        <a:rPr lang="hr-HR" sz="1600" b="1" dirty="0">
                          <a:effectLst/>
                          <a:latin typeface="Calibri" panose="020F0502020204030204" pitchFamily="34" charset="0"/>
                          <a:ea typeface="MS Mincho" panose="02020609040205080304" pitchFamily="49" charset="-128"/>
                          <a:cs typeface="Arial" panose="020B0604020202020204" pitchFamily="34" charset="0"/>
                        </a:rPr>
                        <a:t>1. Troškovi osoblja</a:t>
                      </a:r>
                      <a:endParaRPr lang="hr-HR" sz="1600" dirty="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D1FFF1"/>
                    </a:solidFill>
                  </a:tcPr>
                </a:tc>
                <a:tc>
                  <a:txBody>
                    <a:bodyPr/>
                    <a:lstStyle/>
                    <a:p>
                      <a:pPr marL="457200" algn="l">
                        <a:lnSpc>
                          <a:spcPct val="115000"/>
                        </a:lnSpc>
                        <a:spcAft>
                          <a:spcPts val="1000"/>
                        </a:spcAft>
                      </a:pPr>
                      <a:r>
                        <a:rPr lang="hr-HR" sz="1600" dirty="0">
                          <a:solidFill>
                            <a:srgbClr val="000000"/>
                          </a:solidFill>
                          <a:effectLst/>
                          <a:latin typeface="Calibri" panose="020F0502020204030204" pitchFamily="34" charset="0"/>
                          <a:ea typeface="MS Mincho" panose="02020609040205080304" pitchFamily="49" charset="-128"/>
                          <a:cs typeface="Arial" panose="020B0604020202020204" pitchFamily="34" charset="0"/>
                        </a:rPr>
                        <a:t>Stvarni troškovi</a:t>
                      </a:r>
                      <a:endParaRPr lang="hr-HR" sz="1600" dirty="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D1FFF1"/>
                    </a:solidFill>
                  </a:tcPr>
                </a:tc>
                <a:extLst>
                  <a:ext uri="{0D108BD9-81ED-4DB2-BD59-A6C34878D82A}">
                    <a16:rowId xmlns:a16="http://schemas.microsoft.com/office/drawing/2014/main" val="660763722"/>
                  </a:ext>
                </a:extLst>
              </a:tr>
              <a:tr h="628241">
                <a:tc>
                  <a:txBody>
                    <a:bodyPr/>
                    <a:lstStyle/>
                    <a:p>
                      <a:pPr marL="457200" algn="l">
                        <a:lnSpc>
                          <a:spcPct val="115000"/>
                        </a:lnSpc>
                        <a:spcAft>
                          <a:spcPts val="1000"/>
                        </a:spcAft>
                      </a:pPr>
                      <a:r>
                        <a:rPr lang="hr-HR" sz="1600" b="1" dirty="0">
                          <a:solidFill>
                            <a:srgbClr val="000000"/>
                          </a:solidFill>
                          <a:effectLst/>
                          <a:latin typeface="Calibri" panose="020F0502020204030204" pitchFamily="34" charset="0"/>
                          <a:ea typeface="MS Mincho" panose="02020609040205080304" pitchFamily="49" charset="-128"/>
                          <a:cs typeface="Arial" panose="020B0604020202020204" pitchFamily="34" charset="0"/>
                        </a:rPr>
                        <a:t>2. Uredski i administrativni troškovi </a:t>
                      </a:r>
                      <a:endParaRPr lang="hr-HR" sz="1600" dirty="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FFE6C5"/>
                    </a:solidFill>
                  </a:tcPr>
                </a:tc>
                <a:tc>
                  <a:txBody>
                    <a:bodyPr/>
                    <a:lstStyle/>
                    <a:p>
                      <a:pPr marL="457200" algn="l">
                        <a:lnSpc>
                          <a:spcPct val="115000"/>
                        </a:lnSpc>
                        <a:spcAft>
                          <a:spcPts val="1000"/>
                        </a:spcAft>
                      </a:pPr>
                      <a:r>
                        <a:rPr lang="hr-HR" sz="1600">
                          <a:solidFill>
                            <a:srgbClr val="000000"/>
                          </a:solidFill>
                          <a:effectLst/>
                          <a:latin typeface="Calibri" panose="020F0502020204030204" pitchFamily="34" charset="0"/>
                          <a:ea typeface="MS Mincho" panose="02020609040205080304" pitchFamily="49" charset="-128"/>
                          <a:cs typeface="Arial" panose="020B0604020202020204" pitchFamily="34" charset="0"/>
                        </a:rPr>
                        <a:t>Fiksna stopa, do 15% troškova osoblja</a:t>
                      </a:r>
                      <a:endParaRPr lang="hr-HR" sz="16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FFE6C5"/>
                    </a:solidFill>
                  </a:tcPr>
                </a:tc>
                <a:tc rowSpan="5">
                  <a:txBody>
                    <a:bodyPr/>
                    <a:lstStyle/>
                    <a:p>
                      <a:pPr marL="457200" algn="l">
                        <a:lnSpc>
                          <a:spcPct val="115000"/>
                        </a:lnSpc>
                        <a:spcAft>
                          <a:spcPts val="1000"/>
                        </a:spcAft>
                      </a:pPr>
                      <a:r>
                        <a:rPr lang="hr-HR" sz="1600" b="1" dirty="0">
                          <a:solidFill>
                            <a:srgbClr val="000000"/>
                          </a:solidFill>
                          <a:effectLst/>
                          <a:latin typeface="Calibri" panose="020F0502020204030204" pitchFamily="34" charset="0"/>
                          <a:ea typeface="MS Mincho" panose="02020609040205080304" pitchFamily="49" charset="-128"/>
                          <a:cs typeface="Arial" panose="020B0604020202020204" pitchFamily="34" charset="0"/>
                        </a:rPr>
                        <a:t>2. Ostali troškovi </a:t>
                      </a:r>
                      <a:endParaRPr lang="hr-HR" sz="1600" dirty="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D1FFF1"/>
                    </a:solidFill>
                  </a:tcPr>
                </a:tc>
                <a:tc rowSpan="5">
                  <a:txBody>
                    <a:bodyPr/>
                    <a:lstStyle/>
                    <a:p>
                      <a:pPr marL="457200" algn="l">
                        <a:lnSpc>
                          <a:spcPct val="115000"/>
                        </a:lnSpc>
                        <a:spcAft>
                          <a:spcPts val="1000"/>
                        </a:spcAft>
                      </a:pPr>
                      <a:r>
                        <a:rPr lang="hr-HR" sz="1600" dirty="0">
                          <a:solidFill>
                            <a:srgbClr val="000000"/>
                          </a:solidFill>
                          <a:effectLst/>
                          <a:latin typeface="Calibri" panose="020F0502020204030204" pitchFamily="34" charset="0"/>
                          <a:ea typeface="MS Mincho" panose="02020609040205080304" pitchFamily="49" charset="-128"/>
                          <a:cs typeface="Arial" panose="020B0604020202020204" pitchFamily="34" charset="0"/>
                        </a:rPr>
                        <a:t>Fiksna stopa, do 40% stvarnih troškova osoblja se obračunava za sve ostale troškove</a:t>
                      </a:r>
                      <a:endParaRPr lang="hr-HR" sz="1600" dirty="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D1FFF1"/>
                    </a:solidFill>
                  </a:tcPr>
                </a:tc>
                <a:extLst>
                  <a:ext uri="{0D108BD9-81ED-4DB2-BD59-A6C34878D82A}">
                    <a16:rowId xmlns:a16="http://schemas.microsoft.com/office/drawing/2014/main" val="3506359891"/>
                  </a:ext>
                </a:extLst>
              </a:tr>
              <a:tr h="628241">
                <a:tc>
                  <a:txBody>
                    <a:bodyPr/>
                    <a:lstStyle/>
                    <a:p>
                      <a:pPr marL="457200" algn="l">
                        <a:lnSpc>
                          <a:spcPct val="115000"/>
                        </a:lnSpc>
                        <a:spcAft>
                          <a:spcPts val="1000"/>
                        </a:spcAft>
                      </a:pPr>
                      <a:r>
                        <a:rPr lang="hr-HR" sz="1600" b="1" dirty="0">
                          <a:solidFill>
                            <a:srgbClr val="000000"/>
                          </a:solidFill>
                          <a:effectLst/>
                          <a:latin typeface="Calibri" panose="020F0502020204030204" pitchFamily="34" charset="0"/>
                          <a:ea typeface="MS Mincho" panose="02020609040205080304" pitchFamily="49" charset="-128"/>
                          <a:cs typeface="Arial" panose="020B0604020202020204" pitchFamily="34" charset="0"/>
                        </a:rPr>
                        <a:t>3. Troškovi putovanja i smještaja</a:t>
                      </a:r>
                      <a:endParaRPr lang="hr-HR" sz="1600" dirty="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FFE6C5"/>
                    </a:solidFill>
                  </a:tcPr>
                </a:tc>
                <a:tc>
                  <a:txBody>
                    <a:bodyPr/>
                    <a:lstStyle/>
                    <a:p>
                      <a:pPr marL="457200" algn="l">
                        <a:lnSpc>
                          <a:spcPct val="115000"/>
                        </a:lnSpc>
                        <a:spcAft>
                          <a:spcPts val="1000"/>
                        </a:spcAft>
                      </a:pPr>
                      <a:r>
                        <a:rPr lang="hr-HR" sz="1600" dirty="0">
                          <a:solidFill>
                            <a:srgbClr val="000000"/>
                          </a:solidFill>
                          <a:effectLst/>
                          <a:latin typeface="Calibri" panose="020F0502020204030204" pitchFamily="34" charset="0"/>
                          <a:ea typeface="MS Mincho" panose="02020609040205080304" pitchFamily="49" charset="-128"/>
                          <a:cs typeface="Arial" panose="020B0604020202020204" pitchFamily="34" charset="0"/>
                        </a:rPr>
                        <a:t>Fiksna stopa, do 15% troškova osoblja</a:t>
                      </a:r>
                      <a:endParaRPr lang="hr-HR" sz="1600" dirty="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FFE6C5"/>
                    </a:solidFill>
                  </a:tcPr>
                </a:tc>
                <a:tc vMerge="1">
                  <a:txBody>
                    <a:bodyPr/>
                    <a:lstStyle/>
                    <a:p>
                      <a:endParaRPr lang="hr-HR"/>
                    </a:p>
                  </a:txBody>
                  <a:tcPr>
                    <a:solidFill>
                      <a:srgbClr val="D1FFF1"/>
                    </a:solidFill>
                  </a:tcPr>
                </a:tc>
                <a:tc vMerge="1">
                  <a:txBody>
                    <a:bodyPr/>
                    <a:lstStyle/>
                    <a:p>
                      <a:endParaRPr lang="hr-HR"/>
                    </a:p>
                  </a:txBody>
                  <a:tcPr>
                    <a:solidFill>
                      <a:srgbClr val="D1FFF1"/>
                    </a:solidFill>
                  </a:tcPr>
                </a:tc>
                <a:extLst>
                  <a:ext uri="{0D108BD9-81ED-4DB2-BD59-A6C34878D82A}">
                    <a16:rowId xmlns:a16="http://schemas.microsoft.com/office/drawing/2014/main" val="3522346691"/>
                  </a:ext>
                </a:extLst>
              </a:tr>
              <a:tr h="628241">
                <a:tc>
                  <a:txBody>
                    <a:bodyPr/>
                    <a:lstStyle/>
                    <a:p>
                      <a:pPr marL="457200" algn="l">
                        <a:lnSpc>
                          <a:spcPct val="115000"/>
                        </a:lnSpc>
                        <a:spcAft>
                          <a:spcPts val="1000"/>
                        </a:spcAft>
                      </a:pPr>
                      <a:r>
                        <a:rPr lang="hr-HR" sz="1600" b="1" dirty="0">
                          <a:solidFill>
                            <a:srgbClr val="000000"/>
                          </a:solidFill>
                          <a:effectLst/>
                          <a:latin typeface="Calibri" panose="020F0502020204030204" pitchFamily="34" charset="0"/>
                          <a:ea typeface="MS Mincho" panose="02020609040205080304" pitchFamily="49" charset="-128"/>
                          <a:cs typeface="Arial" panose="020B0604020202020204" pitchFamily="34" charset="0"/>
                        </a:rPr>
                        <a:t>4. Troškovi vanjskih stručnjaka i usluga</a:t>
                      </a:r>
                      <a:endParaRPr lang="hr-HR" sz="1600" dirty="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FFE6C5"/>
                    </a:solidFill>
                  </a:tcPr>
                </a:tc>
                <a:tc>
                  <a:txBody>
                    <a:bodyPr/>
                    <a:lstStyle/>
                    <a:p>
                      <a:pPr marL="457200" algn="l">
                        <a:lnSpc>
                          <a:spcPct val="115000"/>
                        </a:lnSpc>
                        <a:spcAft>
                          <a:spcPts val="1000"/>
                        </a:spcAft>
                      </a:pPr>
                      <a:r>
                        <a:rPr lang="hr-HR" sz="1600" dirty="0">
                          <a:solidFill>
                            <a:srgbClr val="000000"/>
                          </a:solidFill>
                          <a:effectLst/>
                          <a:latin typeface="Calibri" panose="020F0502020204030204" pitchFamily="34" charset="0"/>
                          <a:ea typeface="MS Mincho" panose="02020609040205080304" pitchFamily="49" charset="-128"/>
                          <a:cs typeface="Arial" panose="020B0604020202020204" pitchFamily="34" charset="0"/>
                        </a:rPr>
                        <a:t>Stvarni troškovi</a:t>
                      </a:r>
                      <a:endParaRPr lang="hr-HR" sz="1600" dirty="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FFE6C5"/>
                    </a:solidFill>
                  </a:tcPr>
                </a:tc>
                <a:tc vMerge="1">
                  <a:txBody>
                    <a:bodyPr/>
                    <a:lstStyle/>
                    <a:p>
                      <a:endParaRPr lang="hr-HR"/>
                    </a:p>
                  </a:txBody>
                  <a:tcPr>
                    <a:solidFill>
                      <a:srgbClr val="D1FFF1"/>
                    </a:solidFill>
                  </a:tcPr>
                </a:tc>
                <a:tc vMerge="1">
                  <a:txBody>
                    <a:bodyPr/>
                    <a:lstStyle/>
                    <a:p>
                      <a:endParaRPr lang="hr-HR"/>
                    </a:p>
                  </a:txBody>
                  <a:tcPr>
                    <a:solidFill>
                      <a:srgbClr val="D1FFF1"/>
                    </a:solidFill>
                  </a:tcPr>
                </a:tc>
                <a:extLst>
                  <a:ext uri="{0D108BD9-81ED-4DB2-BD59-A6C34878D82A}">
                    <a16:rowId xmlns:a16="http://schemas.microsoft.com/office/drawing/2014/main" val="4202063066"/>
                  </a:ext>
                </a:extLst>
              </a:tr>
              <a:tr h="583269">
                <a:tc>
                  <a:txBody>
                    <a:bodyPr/>
                    <a:lstStyle/>
                    <a:p>
                      <a:pPr marL="457200" algn="l">
                        <a:lnSpc>
                          <a:spcPct val="115000"/>
                        </a:lnSpc>
                        <a:spcAft>
                          <a:spcPts val="1000"/>
                        </a:spcAft>
                      </a:pPr>
                      <a:r>
                        <a:rPr lang="hr-HR" sz="1600" b="1" dirty="0">
                          <a:solidFill>
                            <a:srgbClr val="000000"/>
                          </a:solidFill>
                          <a:effectLst/>
                          <a:latin typeface="Calibri" panose="020F0502020204030204" pitchFamily="34" charset="0"/>
                          <a:ea typeface="MS Mincho" panose="02020609040205080304" pitchFamily="49" charset="-128"/>
                          <a:cs typeface="Arial" panose="020B0604020202020204" pitchFamily="34" charset="0"/>
                        </a:rPr>
                        <a:t>5. Troškovi opreme</a:t>
                      </a:r>
                      <a:endParaRPr lang="hr-HR" sz="1600" dirty="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FFE6C5"/>
                    </a:solidFill>
                  </a:tcPr>
                </a:tc>
                <a:tc>
                  <a:txBody>
                    <a:bodyPr/>
                    <a:lstStyle/>
                    <a:p>
                      <a:pPr marL="457200" algn="l">
                        <a:lnSpc>
                          <a:spcPct val="115000"/>
                        </a:lnSpc>
                        <a:spcAft>
                          <a:spcPts val="1000"/>
                        </a:spcAft>
                      </a:pPr>
                      <a:r>
                        <a:rPr lang="hr-HR" sz="1600">
                          <a:solidFill>
                            <a:srgbClr val="000000"/>
                          </a:solidFill>
                          <a:effectLst/>
                          <a:latin typeface="Calibri" panose="020F0502020204030204" pitchFamily="34" charset="0"/>
                          <a:ea typeface="MS Mincho" panose="02020609040205080304" pitchFamily="49" charset="-128"/>
                          <a:cs typeface="Arial" panose="020B0604020202020204" pitchFamily="34" charset="0"/>
                        </a:rPr>
                        <a:t>Stvarni troškovi</a:t>
                      </a:r>
                      <a:endParaRPr lang="hr-HR" sz="16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FFE6C5"/>
                    </a:solidFill>
                  </a:tcPr>
                </a:tc>
                <a:tc vMerge="1">
                  <a:txBody>
                    <a:bodyPr/>
                    <a:lstStyle/>
                    <a:p>
                      <a:endParaRPr lang="hr-HR"/>
                    </a:p>
                  </a:txBody>
                  <a:tcPr>
                    <a:solidFill>
                      <a:srgbClr val="D1FFF1"/>
                    </a:solidFill>
                  </a:tcPr>
                </a:tc>
                <a:tc vMerge="1">
                  <a:txBody>
                    <a:bodyPr/>
                    <a:lstStyle/>
                    <a:p>
                      <a:endParaRPr lang="hr-HR"/>
                    </a:p>
                  </a:txBody>
                  <a:tcPr>
                    <a:solidFill>
                      <a:srgbClr val="D1FFF1"/>
                    </a:solidFill>
                  </a:tcPr>
                </a:tc>
                <a:extLst>
                  <a:ext uri="{0D108BD9-81ED-4DB2-BD59-A6C34878D82A}">
                    <a16:rowId xmlns:a16="http://schemas.microsoft.com/office/drawing/2014/main" val="1312482198"/>
                  </a:ext>
                </a:extLst>
              </a:tr>
              <a:tr h="628241">
                <a:tc>
                  <a:txBody>
                    <a:bodyPr/>
                    <a:lstStyle/>
                    <a:p>
                      <a:pPr marL="457200" algn="l">
                        <a:lnSpc>
                          <a:spcPct val="115000"/>
                        </a:lnSpc>
                        <a:spcAft>
                          <a:spcPts val="1000"/>
                        </a:spcAft>
                      </a:pPr>
                      <a:r>
                        <a:rPr lang="hr-HR" sz="1600" b="1" dirty="0">
                          <a:solidFill>
                            <a:srgbClr val="000000"/>
                          </a:solidFill>
                          <a:effectLst/>
                          <a:latin typeface="Calibri" panose="020F0502020204030204" pitchFamily="34" charset="0"/>
                          <a:ea typeface="MS Mincho" panose="02020609040205080304" pitchFamily="49" charset="-128"/>
                          <a:cs typeface="Arial" panose="020B0604020202020204" pitchFamily="34" charset="0"/>
                        </a:rPr>
                        <a:t>6. Troškovi infrastrukture i radova</a:t>
                      </a:r>
                      <a:endParaRPr lang="hr-HR" sz="1600" dirty="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FFE6C5"/>
                    </a:solidFill>
                  </a:tcPr>
                </a:tc>
                <a:tc>
                  <a:txBody>
                    <a:bodyPr/>
                    <a:lstStyle/>
                    <a:p>
                      <a:pPr marL="457200" algn="l">
                        <a:lnSpc>
                          <a:spcPct val="115000"/>
                        </a:lnSpc>
                        <a:spcAft>
                          <a:spcPts val="1000"/>
                        </a:spcAft>
                      </a:pPr>
                      <a:r>
                        <a:rPr lang="hr-HR" sz="1600" dirty="0">
                          <a:solidFill>
                            <a:srgbClr val="000000"/>
                          </a:solidFill>
                          <a:effectLst/>
                          <a:latin typeface="Calibri" panose="020F0502020204030204" pitchFamily="34" charset="0"/>
                          <a:ea typeface="MS Mincho" panose="02020609040205080304" pitchFamily="49" charset="-128"/>
                          <a:cs typeface="Arial" panose="020B0604020202020204" pitchFamily="34" charset="0"/>
                        </a:rPr>
                        <a:t>Stvarni troškovi</a:t>
                      </a:r>
                      <a:endParaRPr lang="hr-HR" sz="1600" dirty="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FFE6C5"/>
                    </a:solidFill>
                  </a:tcPr>
                </a:tc>
                <a:tc vMerge="1">
                  <a:txBody>
                    <a:bodyPr/>
                    <a:lstStyle/>
                    <a:p>
                      <a:endParaRPr lang="hr-HR"/>
                    </a:p>
                  </a:txBody>
                  <a:tcPr>
                    <a:solidFill>
                      <a:srgbClr val="D1FFF1"/>
                    </a:solidFill>
                  </a:tcPr>
                </a:tc>
                <a:tc vMerge="1">
                  <a:txBody>
                    <a:bodyPr/>
                    <a:lstStyle/>
                    <a:p>
                      <a:endParaRPr lang="hr-HR" dirty="0"/>
                    </a:p>
                  </a:txBody>
                  <a:tcPr>
                    <a:solidFill>
                      <a:srgbClr val="D1FFF1"/>
                    </a:solidFill>
                  </a:tcPr>
                </a:tc>
                <a:extLst>
                  <a:ext uri="{0D108BD9-81ED-4DB2-BD59-A6C34878D82A}">
                    <a16:rowId xmlns:a16="http://schemas.microsoft.com/office/drawing/2014/main" val="839895757"/>
                  </a:ext>
                </a:extLst>
              </a:tr>
              <a:tr h="491129">
                <a:tc gridSpan="4">
                  <a:txBody>
                    <a:bodyPr/>
                    <a:lstStyle/>
                    <a:p>
                      <a:pPr marL="457200" algn="ctr">
                        <a:lnSpc>
                          <a:spcPct val="115000"/>
                        </a:lnSpc>
                        <a:spcAft>
                          <a:spcPts val="1000"/>
                        </a:spcAft>
                      </a:pPr>
                      <a:r>
                        <a:rPr lang="pl-PL" sz="1800" b="1" dirty="0">
                          <a:solidFill>
                            <a:schemeClr val="bg1"/>
                          </a:solidFill>
                          <a:effectLst/>
                          <a:latin typeface="Calibri" panose="020F0502020204030204" pitchFamily="34" charset="0"/>
                          <a:ea typeface="MS Mincho" panose="02020609040205080304" pitchFamily="49" charset="-128"/>
                          <a:cs typeface="Arial" panose="020B0604020202020204" pitchFamily="34" charset="0"/>
                        </a:rPr>
                        <a:t>Jednokratni iznos (lump sum) za troškove zatvaranja projekta</a:t>
                      </a:r>
                      <a:endParaRPr lang="hr-HR" sz="1800" b="1" dirty="0">
                        <a:solidFill>
                          <a:schemeClr val="bg1"/>
                        </a:solidFill>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chemeClr val="accent1">
                        <a:lumMod val="75000"/>
                      </a:schemeClr>
                    </a:solidFill>
                  </a:tcPr>
                </a:tc>
                <a:tc hMerge="1">
                  <a:txBody>
                    <a:bodyPr/>
                    <a:lstStyle/>
                    <a:p>
                      <a:pPr marL="457200" algn="l">
                        <a:lnSpc>
                          <a:spcPct val="115000"/>
                        </a:lnSpc>
                        <a:spcAft>
                          <a:spcPts val="1000"/>
                        </a:spcAft>
                      </a:pPr>
                      <a:endParaRPr lang="hr-HR" sz="1600" dirty="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FFE6C5"/>
                    </a:solidFill>
                  </a:tcPr>
                </a:tc>
                <a:tc hMerge="1">
                  <a:txBody>
                    <a:bodyPr/>
                    <a:lstStyle/>
                    <a:p>
                      <a:pPr marL="457200" algn="l">
                        <a:lnSpc>
                          <a:spcPct val="115000"/>
                        </a:lnSpc>
                        <a:spcAft>
                          <a:spcPts val="1000"/>
                        </a:spcAft>
                      </a:pPr>
                      <a:endParaRPr lang="hr-HR" sz="1600" dirty="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D1FFF1"/>
                    </a:solidFill>
                  </a:tcPr>
                </a:tc>
                <a:tc hMerge="1">
                  <a:txBody>
                    <a:bodyPr/>
                    <a:lstStyle/>
                    <a:p>
                      <a:pPr marL="457200" algn="l">
                        <a:lnSpc>
                          <a:spcPct val="115000"/>
                        </a:lnSpc>
                        <a:spcAft>
                          <a:spcPts val="1000"/>
                        </a:spcAft>
                      </a:pPr>
                      <a:endParaRPr lang="hr-HR" sz="1600" dirty="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nchor="ctr">
                    <a:solidFill>
                      <a:srgbClr val="D1FFF1"/>
                    </a:solidFill>
                  </a:tcPr>
                </a:tc>
                <a:extLst>
                  <a:ext uri="{0D108BD9-81ED-4DB2-BD59-A6C34878D82A}">
                    <a16:rowId xmlns:a16="http://schemas.microsoft.com/office/drawing/2014/main" val="1975065978"/>
                  </a:ext>
                </a:extLst>
              </a:tr>
            </a:tbl>
          </a:graphicData>
        </a:graphic>
      </p:graphicFrame>
    </p:spTree>
    <p:extLst>
      <p:ext uri="{BB962C8B-B14F-4D97-AF65-F5344CB8AC3E}">
        <p14:creationId xmlns:p14="http://schemas.microsoft.com/office/powerpoint/2010/main" val="4261446039"/>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DC98D5B-7A8B-D3CA-2EBA-6FC3812A03AD}"/>
              </a:ext>
            </a:extLst>
          </p:cNvPr>
          <p:cNvSpPr txBox="1">
            <a:spLocks/>
          </p:cNvSpPr>
          <p:nvPr/>
        </p:nvSpPr>
        <p:spPr>
          <a:xfrm>
            <a:off x="6188926" y="315845"/>
            <a:ext cx="5164871" cy="568325"/>
          </a:xfrm>
          <a:prstGeom prst="rect">
            <a:avLst/>
          </a:prstGeom>
          <a:solidFill>
            <a:schemeClr val="accent1">
              <a:lumMod val="75000"/>
            </a:schemeClr>
          </a:solidFill>
        </p:spPr>
        <p:txBody>
          <a:bodyPr>
            <a:noAutofit/>
          </a:bodyPr>
          <a:lstStyle>
            <a:lvl1pPr algn="l" defTabSz="914400" rtl="0" eaLnBrk="1" latinLnBrk="0" hangingPunct="1">
              <a:lnSpc>
                <a:spcPct val="90000"/>
              </a:lnSpc>
              <a:spcBef>
                <a:spcPct val="0"/>
              </a:spcBef>
              <a:buNone/>
              <a:defRPr sz="4000" kern="1200">
                <a:solidFill>
                  <a:schemeClr val="accent1">
                    <a:lumMod val="75000"/>
                  </a:schemeClr>
                </a:solidFill>
                <a:latin typeface="+mn-lt"/>
                <a:ea typeface="+mj-ea"/>
                <a:cs typeface="+mj-cs"/>
              </a:defRPr>
            </a:lvl1pPr>
          </a:lstStyle>
          <a:p>
            <a:pPr algn="r"/>
            <a:r>
              <a:rPr lang="hr-HR" sz="3200" b="1" dirty="0">
                <a:solidFill>
                  <a:schemeClr val="bg1"/>
                </a:solidFill>
              </a:rPr>
              <a:t>Troškovi osoblja</a:t>
            </a:r>
            <a:endParaRPr lang="en-US" sz="3600" b="1" dirty="0">
              <a:solidFill>
                <a:schemeClr val="bg1"/>
              </a:solidFill>
            </a:endParaRPr>
          </a:p>
        </p:txBody>
      </p:sp>
      <p:pic>
        <p:nvPicPr>
          <p:cNvPr id="3" name="Picture 2">
            <a:extLst>
              <a:ext uri="{FF2B5EF4-FFF2-40B4-BE49-F238E27FC236}">
                <a16:creationId xmlns:a16="http://schemas.microsoft.com/office/drawing/2014/main" id="{2CA62FEA-D5E2-315B-4194-303781EF42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15" name="Subtitle 2">
            <a:extLst>
              <a:ext uri="{FF2B5EF4-FFF2-40B4-BE49-F238E27FC236}">
                <a16:creationId xmlns:a16="http://schemas.microsoft.com/office/drawing/2014/main" id="{7E8472EF-64A9-42D0-8782-169A90403909}"/>
              </a:ext>
            </a:extLst>
          </p:cNvPr>
          <p:cNvSpPr txBox="1">
            <a:spLocks/>
          </p:cNvSpPr>
          <p:nvPr/>
        </p:nvSpPr>
        <p:spPr>
          <a:xfrm>
            <a:off x="443161" y="1831430"/>
            <a:ext cx="7791451" cy="3190223"/>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hr-HR" sz="2000" dirty="0"/>
              <a:t>- </a:t>
            </a:r>
            <a:r>
              <a:rPr lang="hr-HR" sz="2400" dirty="0"/>
              <a:t>Mogu se nadoknaditi  na temelju jedne od sljedećih metoda:</a:t>
            </a:r>
          </a:p>
          <a:p>
            <a:pPr marL="514350" indent="-514350">
              <a:spcBef>
                <a:spcPts val="1800"/>
              </a:spcBef>
              <a:spcAft>
                <a:spcPts val="1200"/>
              </a:spcAft>
              <a:buFont typeface="Arial" panose="020B0604020202020204" pitchFamily="34" charset="0"/>
              <a:buAutoNum type="romanUcPeriod"/>
            </a:pPr>
            <a:r>
              <a:rPr lang="hr-HR" sz="2400" u="sng" dirty="0"/>
              <a:t>FIKSNA STOPA</a:t>
            </a:r>
            <a:r>
              <a:rPr lang="hr-HR" sz="2400" dirty="0"/>
              <a:t> (SCO opcija 1), metoda fiksne stope do 20% direktnih troškova</a:t>
            </a:r>
          </a:p>
          <a:p>
            <a:pPr marL="514350" indent="-514350">
              <a:buFont typeface="+mj-lt"/>
              <a:buAutoNum type="romanUcPeriod" startAt="2"/>
            </a:pPr>
            <a:r>
              <a:rPr lang="hr-HR" sz="2400" u="sng" dirty="0"/>
              <a:t>STVARNI TROŠKOVI </a:t>
            </a:r>
            <a:r>
              <a:rPr lang="hr-HR" sz="2400" dirty="0"/>
              <a:t>(SCO opcija 2)</a:t>
            </a:r>
            <a:endParaRPr lang="hr-HR" sz="2400" u="sng" dirty="0"/>
          </a:p>
          <a:p>
            <a:pPr marL="457200" indent="-457200">
              <a:buFont typeface="+mj-lt"/>
              <a:buAutoNum type="alphaLcParenR"/>
            </a:pPr>
            <a:r>
              <a:rPr lang="hr-HR" sz="2400" dirty="0"/>
              <a:t>Puno radno vrijeme na projektu</a:t>
            </a:r>
          </a:p>
          <a:p>
            <a:pPr marL="457200" indent="-457200">
              <a:buFont typeface="+mj-lt"/>
              <a:buAutoNum type="alphaLcParenR"/>
            </a:pPr>
            <a:r>
              <a:rPr lang="hr-HR" sz="2400" dirty="0"/>
              <a:t>Nepuno radno vrijeme s fiksnim postotkom rada na projektu</a:t>
            </a:r>
          </a:p>
        </p:txBody>
      </p:sp>
      <p:sp>
        <p:nvSpPr>
          <p:cNvPr id="4" name="Arrow: Right 3">
            <a:extLst>
              <a:ext uri="{FF2B5EF4-FFF2-40B4-BE49-F238E27FC236}">
                <a16:creationId xmlns:a16="http://schemas.microsoft.com/office/drawing/2014/main" id="{86A5C606-1D24-4C4D-9EE6-2A9BDA2AF176}"/>
              </a:ext>
            </a:extLst>
          </p:cNvPr>
          <p:cNvSpPr/>
          <p:nvPr/>
        </p:nvSpPr>
        <p:spPr>
          <a:xfrm>
            <a:off x="7799812" y="2230707"/>
            <a:ext cx="680225" cy="568325"/>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pic>
        <p:nvPicPr>
          <p:cNvPr id="7" name="Picture 6">
            <a:extLst>
              <a:ext uri="{FF2B5EF4-FFF2-40B4-BE49-F238E27FC236}">
                <a16:creationId xmlns:a16="http://schemas.microsoft.com/office/drawing/2014/main" id="{958222F0-849B-4E65-B4E9-69B6C9CA7253}"/>
              </a:ext>
            </a:extLst>
          </p:cNvPr>
          <p:cNvPicPr>
            <a:picLocks noChangeAspect="1"/>
          </p:cNvPicPr>
          <p:nvPr/>
        </p:nvPicPr>
        <p:blipFill>
          <a:blip r:embed="rId4"/>
          <a:stretch>
            <a:fillRect/>
          </a:stretch>
        </p:blipFill>
        <p:spPr>
          <a:xfrm>
            <a:off x="8578327" y="3375386"/>
            <a:ext cx="3279932" cy="1719221"/>
          </a:xfrm>
          <a:prstGeom prst="rect">
            <a:avLst/>
          </a:prstGeom>
        </p:spPr>
      </p:pic>
      <p:sp>
        <p:nvSpPr>
          <p:cNvPr id="16" name="Arrow: Right 15">
            <a:extLst>
              <a:ext uri="{FF2B5EF4-FFF2-40B4-BE49-F238E27FC236}">
                <a16:creationId xmlns:a16="http://schemas.microsoft.com/office/drawing/2014/main" id="{C42166C9-128B-4BDA-92D2-5A6E7CBE96F5}"/>
              </a:ext>
            </a:extLst>
          </p:cNvPr>
          <p:cNvSpPr/>
          <p:nvPr/>
        </p:nvSpPr>
        <p:spPr>
          <a:xfrm>
            <a:off x="7799812" y="3626180"/>
            <a:ext cx="680225" cy="568325"/>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grpSp>
        <p:nvGrpSpPr>
          <p:cNvPr id="23" name="Group 22">
            <a:extLst>
              <a:ext uri="{FF2B5EF4-FFF2-40B4-BE49-F238E27FC236}">
                <a16:creationId xmlns:a16="http://schemas.microsoft.com/office/drawing/2014/main" id="{B95BFB40-42BF-4DA5-972B-2634DE39911C}"/>
              </a:ext>
            </a:extLst>
          </p:cNvPr>
          <p:cNvGrpSpPr/>
          <p:nvPr/>
        </p:nvGrpSpPr>
        <p:grpSpPr>
          <a:xfrm>
            <a:off x="8578327" y="1462514"/>
            <a:ext cx="3282971" cy="1920266"/>
            <a:chOff x="8575288" y="1286645"/>
            <a:chExt cx="3282971" cy="1920266"/>
          </a:xfrm>
        </p:grpSpPr>
        <p:pic>
          <p:nvPicPr>
            <p:cNvPr id="6" name="Picture 5" descr="A hand holding a magnifying glass over papers&#10;&#10;Description automatically generated">
              <a:extLst>
                <a:ext uri="{FF2B5EF4-FFF2-40B4-BE49-F238E27FC236}">
                  <a16:creationId xmlns:a16="http://schemas.microsoft.com/office/drawing/2014/main" id="{0EAE27E7-4626-454D-BCEE-FEAA7E4756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5288" y="1299481"/>
              <a:ext cx="3282971" cy="1723560"/>
            </a:xfrm>
            <a:prstGeom prst="rect">
              <a:avLst/>
            </a:prstGeom>
          </p:spPr>
        </p:pic>
        <p:pic>
          <p:nvPicPr>
            <p:cNvPr id="9" name="Graphic 8" descr="Close with solid fill">
              <a:extLst>
                <a:ext uri="{FF2B5EF4-FFF2-40B4-BE49-F238E27FC236}">
                  <a16:creationId xmlns:a16="http://schemas.microsoft.com/office/drawing/2014/main" id="{A9338031-23BB-4A2E-9BA7-C5778BD4D8F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256640" y="1286645"/>
              <a:ext cx="1920266" cy="1920266"/>
            </a:xfrm>
            <a:prstGeom prst="rect">
              <a:avLst/>
            </a:prstGeom>
          </p:spPr>
        </p:pic>
      </p:grpSp>
      <p:grpSp>
        <p:nvGrpSpPr>
          <p:cNvPr id="24" name="Group 23">
            <a:extLst>
              <a:ext uri="{FF2B5EF4-FFF2-40B4-BE49-F238E27FC236}">
                <a16:creationId xmlns:a16="http://schemas.microsoft.com/office/drawing/2014/main" id="{C219FA24-FBE6-4F88-8CF7-DE359E384C41}"/>
              </a:ext>
            </a:extLst>
          </p:cNvPr>
          <p:cNvGrpSpPr/>
          <p:nvPr/>
        </p:nvGrpSpPr>
        <p:grpSpPr>
          <a:xfrm>
            <a:off x="730036" y="5273087"/>
            <a:ext cx="10623761" cy="1106204"/>
            <a:chOff x="556184" y="5230189"/>
            <a:chExt cx="10623761" cy="1106204"/>
          </a:xfrm>
        </p:grpSpPr>
        <p:sp>
          <p:nvSpPr>
            <p:cNvPr id="20" name="Rectangle 19">
              <a:extLst>
                <a:ext uri="{FF2B5EF4-FFF2-40B4-BE49-F238E27FC236}">
                  <a16:creationId xmlns:a16="http://schemas.microsoft.com/office/drawing/2014/main" id="{2D2BDF94-50D1-47EB-B5A9-BD69943635B9}"/>
                </a:ext>
              </a:extLst>
            </p:cNvPr>
            <p:cNvSpPr/>
            <p:nvPr/>
          </p:nvSpPr>
          <p:spPr>
            <a:xfrm>
              <a:off x="556184" y="5230189"/>
              <a:ext cx="10623761" cy="1095370"/>
            </a:xfrm>
            <a:prstGeom prst="rect">
              <a:avLst/>
            </a:prstGeom>
            <a:solidFill>
              <a:schemeClr val="accent4">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800" b="0" i="0" u="none" strike="noStrike" kern="1200" cap="none" spc="0" normalizeH="0" baseline="0" noProof="0" dirty="0">
                  <a:ln>
                    <a:noFill/>
                  </a:ln>
                  <a:solidFill>
                    <a:srgbClr val="4472C4">
                      <a:lumMod val="40000"/>
                      <a:lumOff val="60000"/>
                    </a:srgbClr>
                  </a:solidFill>
                  <a:effectLst/>
                  <a:uLnTx/>
                  <a:uFillTx/>
                  <a:latin typeface="Calibri" panose="020F0502020204030204"/>
                  <a:ea typeface="+mn-ea"/>
                  <a:cs typeface="+mn-cs"/>
                </a:rPr>
                <a:t>               </a:t>
              </a:r>
            </a:p>
          </p:txBody>
        </p:sp>
        <p:pic>
          <p:nvPicPr>
            <p:cNvPr id="21" name="Graphic 20" descr="Warning with solid fill">
              <a:extLst>
                <a:ext uri="{FF2B5EF4-FFF2-40B4-BE49-F238E27FC236}">
                  <a16:creationId xmlns:a16="http://schemas.microsoft.com/office/drawing/2014/main" id="{C1FDC309-4704-47A0-96D5-AE55107BB53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1975" y="5409449"/>
              <a:ext cx="370209" cy="432000"/>
            </a:xfrm>
            <a:prstGeom prst="rect">
              <a:avLst/>
            </a:prstGeom>
          </p:spPr>
        </p:pic>
        <p:sp>
          <p:nvSpPr>
            <p:cNvPr id="22" name="TextBox 21">
              <a:extLst>
                <a:ext uri="{FF2B5EF4-FFF2-40B4-BE49-F238E27FC236}">
                  <a16:creationId xmlns:a16="http://schemas.microsoft.com/office/drawing/2014/main" id="{008A4AFA-B386-4CC8-BF5F-B90E8CFC6619}"/>
                </a:ext>
              </a:extLst>
            </p:cNvPr>
            <p:cNvSpPr txBox="1"/>
            <p:nvPr/>
          </p:nvSpPr>
          <p:spPr>
            <a:xfrm>
              <a:off x="1250609" y="5329964"/>
              <a:ext cx="9800249" cy="1006429"/>
            </a:xfrm>
            <a:prstGeom prst="rect">
              <a:avLst/>
            </a:prstGeom>
            <a:noFill/>
          </p:spPr>
          <p:txBody>
            <a:bodyPr wrap="square" rtlCol="0">
              <a:spAutoFit/>
            </a:bodyPr>
            <a:lstStyle/>
            <a:p>
              <a:pPr lvl="0">
                <a:lnSpc>
                  <a:spcPct val="90000"/>
                </a:lnSpc>
                <a:spcBef>
                  <a:spcPts val="1000"/>
                </a:spcBef>
              </a:pPr>
              <a:r>
                <a:rPr lang="hr-HR" sz="2200" dirty="0">
                  <a:solidFill>
                    <a:srgbClr val="002060"/>
                  </a:solidFill>
                </a:rPr>
                <a:t>Sufinanciranje projekta kroz troškove osoblja nije prihvatljivo! Odobreni postotak sufinanciranja primjenjuje se na svaki prihvatljivi trošak u proračunu, uključujući i troškove osoblja!</a:t>
              </a:r>
            </a:p>
          </p:txBody>
        </p:sp>
      </p:grpSp>
    </p:spTree>
    <p:extLst>
      <p:ext uri="{BB962C8B-B14F-4D97-AF65-F5344CB8AC3E}">
        <p14:creationId xmlns:p14="http://schemas.microsoft.com/office/powerpoint/2010/main" val="3808010112"/>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DC98D5B-7A8B-D3CA-2EBA-6FC3812A03AD}"/>
              </a:ext>
            </a:extLst>
          </p:cNvPr>
          <p:cNvSpPr txBox="1">
            <a:spLocks/>
          </p:cNvSpPr>
          <p:nvPr/>
        </p:nvSpPr>
        <p:spPr>
          <a:xfrm>
            <a:off x="6188926" y="315845"/>
            <a:ext cx="5164871" cy="568325"/>
          </a:xfrm>
          <a:prstGeom prst="rect">
            <a:avLst/>
          </a:prstGeom>
          <a:solidFill>
            <a:schemeClr val="accent1">
              <a:lumMod val="75000"/>
            </a:schemeClr>
          </a:solidFill>
        </p:spPr>
        <p:txBody>
          <a:bodyPr>
            <a:noAutofit/>
          </a:bodyPr>
          <a:lstStyle>
            <a:lvl1pPr algn="l" defTabSz="914400" rtl="0" eaLnBrk="1" latinLnBrk="0" hangingPunct="1">
              <a:lnSpc>
                <a:spcPct val="90000"/>
              </a:lnSpc>
              <a:spcBef>
                <a:spcPct val="0"/>
              </a:spcBef>
              <a:buNone/>
              <a:defRPr sz="4000" kern="1200">
                <a:solidFill>
                  <a:schemeClr val="accent1">
                    <a:lumMod val="75000"/>
                  </a:schemeClr>
                </a:solidFill>
                <a:latin typeface="+mn-lt"/>
                <a:ea typeface="+mj-ea"/>
                <a:cs typeface="+mj-cs"/>
              </a:defRPr>
            </a:lvl1pPr>
          </a:lstStyle>
          <a:p>
            <a:pPr algn="r"/>
            <a:r>
              <a:rPr lang="hr-HR" sz="3200" b="1" dirty="0">
                <a:solidFill>
                  <a:schemeClr val="bg1"/>
                </a:solidFill>
              </a:rPr>
              <a:t>Troškovi osoblja</a:t>
            </a:r>
            <a:endParaRPr lang="en-US" sz="3600" b="1" dirty="0">
              <a:solidFill>
                <a:schemeClr val="bg1"/>
              </a:solidFill>
            </a:endParaRPr>
          </a:p>
        </p:txBody>
      </p:sp>
      <p:pic>
        <p:nvPicPr>
          <p:cNvPr id="3" name="Picture 2">
            <a:extLst>
              <a:ext uri="{FF2B5EF4-FFF2-40B4-BE49-F238E27FC236}">
                <a16:creationId xmlns:a16="http://schemas.microsoft.com/office/drawing/2014/main" id="{2CA62FEA-D5E2-315B-4194-303781EF42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17" name="Title 1">
            <a:extLst>
              <a:ext uri="{FF2B5EF4-FFF2-40B4-BE49-F238E27FC236}">
                <a16:creationId xmlns:a16="http://schemas.microsoft.com/office/drawing/2014/main" id="{B7591345-F728-4826-BCAF-2A2CD86FFF27}"/>
              </a:ext>
            </a:extLst>
          </p:cNvPr>
          <p:cNvSpPr txBox="1">
            <a:spLocks/>
          </p:cNvSpPr>
          <p:nvPr/>
        </p:nvSpPr>
        <p:spPr>
          <a:xfrm>
            <a:off x="642330" y="1343459"/>
            <a:ext cx="8613181" cy="571500"/>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sz="3300" b="1" i="0" kern="1200">
                <a:solidFill>
                  <a:srgbClr val="004FA8"/>
                </a:solidFill>
                <a:latin typeface="Corbel" panose="020B0503020204020204" pitchFamily="34" charset="0"/>
                <a:ea typeface="Corbel" panose="020B0503020204020204" pitchFamily="34" charset="0"/>
                <a:cs typeface="Corbel" panose="020B0503020204020204" pitchFamily="34" charset="0"/>
              </a:defRPr>
            </a:lvl1pPr>
          </a:lstStyle>
          <a:p>
            <a:r>
              <a:rPr lang="hr-HR" sz="2800" dirty="0">
                <a:latin typeface="Calibri"/>
              </a:rPr>
              <a:t>I. Fiksna stopa izračuna troškova osoblja / FLAT RATE</a:t>
            </a:r>
            <a:endParaRPr lang="en-US" sz="3600" dirty="0">
              <a:latin typeface="+mn-lt"/>
            </a:endParaRPr>
          </a:p>
        </p:txBody>
      </p:sp>
      <p:sp>
        <p:nvSpPr>
          <p:cNvPr id="18" name="Subtitle 2">
            <a:extLst>
              <a:ext uri="{FF2B5EF4-FFF2-40B4-BE49-F238E27FC236}">
                <a16:creationId xmlns:a16="http://schemas.microsoft.com/office/drawing/2014/main" id="{6529461D-362C-4FA1-830B-D262213D76EA}"/>
              </a:ext>
            </a:extLst>
          </p:cNvPr>
          <p:cNvSpPr txBox="1">
            <a:spLocks/>
          </p:cNvSpPr>
          <p:nvPr/>
        </p:nvSpPr>
        <p:spPr>
          <a:xfrm>
            <a:off x="642331" y="2136056"/>
            <a:ext cx="8129030" cy="250285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r-HR" sz="2400" dirty="0"/>
              <a:t>U sklopu prvog  partnerskog izvještaja dostaviti sljedeći dokument:</a:t>
            </a:r>
          </a:p>
          <a:p>
            <a:r>
              <a:rPr lang="hr-HR" sz="2400" dirty="0"/>
              <a:t>Popis osoblja koje radi na projektu (u slobodnoj formi, potpisan od strane predstavnika institucije ili ovlaštene osobe)</a:t>
            </a:r>
          </a:p>
          <a:p>
            <a:r>
              <a:rPr lang="hr-HR" sz="2400" dirty="0"/>
              <a:t>potrebno ažurirati i ponovo dostaviti u slučaju promjena u sastavu projektnog osoblja tijekom provedbe projekta.  </a:t>
            </a:r>
          </a:p>
        </p:txBody>
      </p:sp>
      <p:sp>
        <p:nvSpPr>
          <p:cNvPr id="30" name="Rectangle 29">
            <a:extLst>
              <a:ext uri="{FF2B5EF4-FFF2-40B4-BE49-F238E27FC236}">
                <a16:creationId xmlns:a16="http://schemas.microsoft.com/office/drawing/2014/main" id="{ED565F47-88B5-43EF-833C-DCF97641031D}"/>
              </a:ext>
            </a:extLst>
          </p:cNvPr>
          <p:cNvSpPr/>
          <p:nvPr/>
        </p:nvSpPr>
        <p:spPr>
          <a:xfrm>
            <a:off x="642331" y="4860005"/>
            <a:ext cx="10623761" cy="983234"/>
          </a:xfrm>
          <a:prstGeom prst="rect">
            <a:avLst/>
          </a:prstGeom>
          <a:solidFill>
            <a:schemeClr val="accent4">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800" b="0" i="0" u="none" strike="noStrike" kern="1200" cap="none" spc="0" normalizeH="0" baseline="0" noProof="0" dirty="0">
                <a:ln>
                  <a:noFill/>
                </a:ln>
                <a:solidFill>
                  <a:srgbClr val="4472C4">
                    <a:lumMod val="40000"/>
                    <a:lumOff val="60000"/>
                  </a:srgbClr>
                </a:solidFill>
                <a:effectLst/>
                <a:uLnTx/>
                <a:uFillTx/>
                <a:latin typeface="Calibri" panose="020F0502020204030204"/>
                <a:ea typeface="+mn-ea"/>
                <a:cs typeface="+mn-cs"/>
              </a:rPr>
              <a:t>               </a:t>
            </a:r>
          </a:p>
        </p:txBody>
      </p:sp>
      <p:pic>
        <p:nvPicPr>
          <p:cNvPr id="31" name="Graphic 30" descr="Warning with solid fill">
            <a:extLst>
              <a:ext uri="{FF2B5EF4-FFF2-40B4-BE49-F238E27FC236}">
                <a16:creationId xmlns:a16="http://schemas.microsoft.com/office/drawing/2014/main" id="{C618E644-863B-45CF-8A0B-786CAB7D9E5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8122" y="5141458"/>
            <a:ext cx="370209" cy="373083"/>
          </a:xfrm>
          <a:prstGeom prst="rect">
            <a:avLst/>
          </a:prstGeom>
        </p:spPr>
      </p:pic>
      <p:sp>
        <p:nvSpPr>
          <p:cNvPr id="32" name="TextBox 31">
            <a:extLst>
              <a:ext uri="{FF2B5EF4-FFF2-40B4-BE49-F238E27FC236}">
                <a16:creationId xmlns:a16="http://schemas.microsoft.com/office/drawing/2014/main" id="{332DDAF8-E643-4687-8A91-2A38C5991780}"/>
              </a:ext>
            </a:extLst>
          </p:cNvPr>
          <p:cNvSpPr txBox="1"/>
          <p:nvPr/>
        </p:nvSpPr>
        <p:spPr>
          <a:xfrm>
            <a:off x="1337087" y="4977397"/>
            <a:ext cx="9800249" cy="757130"/>
          </a:xfrm>
          <a:prstGeom prst="rect">
            <a:avLst/>
          </a:prstGeom>
          <a:noFill/>
        </p:spPr>
        <p:txBody>
          <a:bodyPr wrap="square" rtlCol="0">
            <a:spAutoFit/>
          </a:bodyPr>
          <a:lstStyle/>
          <a:p>
            <a:pPr lvl="0">
              <a:lnSpc>
                <a:spcPct val="90000"/>
              </a:lnSpc>
              <a:spcBef>
                <a:spcPts val="1000"/>
              </a:spcBef>
            </a:pPr>
            <a:r>
              <a:rPr lang="hr-HR" sz="2400" dirty="0">
                <a:solidFill>
                  <a:srgbClr val="FF0000"/>
                </a:solidFill>
              </a:rPr>
              <a:t>Napomena:</a:t>
            </a:r>
            <a:r>
              <a:rPr lang="hr-HR" sz="2400" dirty="0">
                <a:solidFill>
                  <a:srgbClr val="002060"/>
                </a:solidFill>
              </a:rPr>
              <a:t> Ukoliko prijavljeni izravni troškovi nisu u cijelosti prihvatljivi, trošak osoblja na temelju fiksne stope proporcionalno se umanjuje. </a:t>
            </a:r>
          </a:p>
        </p:txBody>
      </p:sp>
      <p:pic>
        <p:nvPicPr>
          <p:cNvPr id="13" name="Picture 12" descr="A red and white sign with white text&#10;&#10;Description automatically generated">
            <a:extLst>
              <a:ext uri="{FF2B5EF4-FFF2-40B4-BE49-F238E27FC236}">
                <a16:creationId xmlns:a16="http://schemas.microsoft.com/office/drawing/2014/main" id="{75F74FF1-E0BC-46B4-AF81-7CA6ECA961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08667" y="1875464"/>
            <a:ext cx="2257425" cy="2028825"/>
          </a:xfrm>
          <a:prstGeom prst="rect">
            <a:avLst/>
          </a:prstGeom>
        </p:spPr>
      </p:pic>
    </p:spTree>
    <p:extLst>
      <p:ext uri="{BB962C8B-B14F-4D97-AF65-F5344CB8AC3E}">
        <p14:creationId xmlns:p14="http://schemas.microsoft.com/office/powerpoint/2010/main" val="1632868603"/>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DC98D5B-7A8B-D3CA-2EBA-6FC3812A03AD}"/>
              </a:ext>
            </a:extLst>
          </p:cNvPr>
          <p:cNvSpPr txBox="1">
            <a:spLocks/>
          </p:cNvSpPr>
          <p:nvPr/>
        </p:nvSpPr>
        <p:spPr>
          <a:xfrm>
            <a:off x="6188926" y="315845"/>
            <a:ext cx="5164871" cy="568325"/>
          </a:xfrm>
          <a:prstGeom prst="rect">
            <a:avLst/>
          </a:prstGeom>
          <a:solidFill>
            <a:schemeClr val="accent1">
              <a:lumMod val="75000"/>
            </a:schemeClr>
          </a:solidFill>
        </p:spPr>
        <p:txBody>
          <a:bodyPr>
            <a:noAutofit/>
          </a:bodyPr>
          <a:lstStyle>
            <a:lvl1pPr algn="l" defTabSz="914400" rtl="0" eaLnBrk="1" latinLnBrk="0" hangingPunct="1">
              <a:lnSpc>
                <a:spcPct val="90000"/>
              </a:lnSpc>
              <a:spcBef>
                <a:spcPct val="0"/>
              </a:spcBef>
              <a:buNone/>
              <a:defRPr sz="4000" kern="1200">
                <a:solidFill>
                  <a:schemeClr val="accent1">
                    <a:lumMod val="75000"/>
                  </a:schemeClr>
                </a:solidFill>
                <a:latin typeface="+mn-lt"/>
                <a:ea typeface="+mj-ea"/>
                <a:cs typeface="+mj-cs"/>
              </a:defRPr>
            </a:lvl1pPr>
          </a:lstStyle>
          <a:p>
            <a:pPr algn="r"/>
            <a:r>
              <a:rPr lang="hr-HR" sz="3200" b="1" dirty="0">
                <a:solidFill>
                  <a:schemeClr val="bg1"/>
                </a:solidFill>
              </a:rPr>
              <a:t>Troškovi osoblja</a:t>
            </a:r>
            <a:endParaRPr lang="en-US" sz="3600" b="1" dirty="0">
              <a:solidFill>
                <a:schemeClr val="bg1"/>
              </a:solidFill>
            </a:endParaRPr>
          </a:p>
        </p:txBody>
      </p:sp>
      <p:pic>
        <p:nvPicPr>
          <p:cNvPr id="3" name="Picture 2">
            <a:extLst>
              <a:ext uri="{FF2B5EF4-FFF2-40B4-BE49-F238E27FC236}">
                <a16:creationId xmlns:a16="http://schemas.microsoft.com/office/drawing/2014/main" id="{2CA62FEA-D5E2-315B-4194-303781EF42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17" name="Title 1">
            <a:extLst>
              <a:ext uri="{FF2B5EF4-FFF2-40B4-BE49-F238E27FC236}">
                <a16:creationId xmlns:a16="http://schemas.microsoft.com/office/drawing/2014/main" id="{B7591345-F728-4826-BCAF-2A2CD86FFF27}"/>
              </a:ext>
            </a:extLst>
          </p:cNvPr>
          <p:cNvSpPr txBox="1">
            <a:spLocks/>
          </p:cNvSpPr>
          <p:nvPr/>
        </p:nvSpPr>
        <p:spPr>
          <a:xfrm>
            <a:off x="664633" y="1163115"/>
            <a:ext cx="8613181" cy="571500"/>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sz="3300" b="1" i="0" kern="1200">
                <a:solidFill>
                  <a:srgbClr val="004FA8"/>
                </a:solidFill>
                <a:latin typeface="Corbel" panose="020B0503020204020204" pitchFamily="34" charset="0"/>
                <a:ea typeface="Corbel" panose="020B0503020204020204" pitchFamily="34" charset="0"/>
                <a:cs typeface="Corbel" panose="020B0503020204020204" pitchFamily="34" charset="0"/>
              </a:defRPr>
            </a:lvl1pPr>
          </a:lstStyle>
          <a:p>
            <a:r>
              <a:rPr lang="hr-HR" sz="2800" dirty="0">
                <a:latin typeface="Calibri"/>
              </a:rPr>
              <a:t>II. Stvarni troškovi osoblja / REAL COSTS</a:t>
            </a:r>
            <a:endParaRPr lang="en-US" sz="3600" dirty="0">
              <a:latin typeface="+mn-lt"/>
            </a:endParaRPr>
          </a:p>
        </p:txBody>
      </p:sp>
      <p:sp>
        <p:nvSpPr>
          <p:cNvPr id="10" name="Subtitle 2">
            <a:extLst>
              <a:ext uri="{FF2B5EF4-FFF2-40B4-BE49-F238E27FC236}">
                <a16:creationId xmlns:a16="http://schemas.microsoft.com/office/drawing/2014/main" id="{9D62772A-0A7E-4BBD-9254-5AD18C05059A}"/>
              </a:ext>
            </a:extLst>
          </p:cNvPr>
          <p:cNvSpPr txBox="1">
            <a:spLocks/>
          </p:cNvSpPr>
          <p:nvPr/>
        </p:nvSpPr>
        <p:spPr>
          <a:xfrm>
            <a:off x="764482" y="1928879"/>
            <a:ext cx="4901267" cy="4222395"/>
          </a:xfrm>
          <a:prstGeom prst="rect">
            <a:avLst/>
          </a:prstGeom>
          <a:solidFill>
            <a:schemeClr val="accent5">
              <a:lumMod val="20000"/>
              <a:lumOff val="80000"/>
            </a:schemeClr>
          </a:solidFill>
          <a:ln>
            <a:noFill/>
          </a:ln>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50000"/>
              </a:lnSpc>
              <a:spcBef>
                <a:spcPts val="600"/>
              </a:spcBef>
            </a:pPr>
            <a:r>
              <a:rPr lang="hr-HR" sz="2000" dirty="0">
                <a:solidFill>
                  <a:schemeClr val="accent6">
                    <a:lumMod val="50000"/>
                  </a:schemeClr>
                </a:solidFill>
              </a:rPr>
              <a:t>Popis projektnog osoblja</a:t>
            </a:r>
          </a:p>
          <a:p>
            <a:pPr marL="342900" indent="-342900"/>
            <a:r>
              <a:rPr lang="hr-HR" sz="2000" dirty="0">
                <a:solidFill>
                  <a:schemeClr val="accent6">
                    <a:lumMod val="50000"/>
                  </a:schemeClr>
                </a:solidFill>
              </a:rPr>
              <a:t>Dokument o zapošljavanju</a:t>
            </a:r>
          </a:p>
          <a:p>
            <a:pPr marL="342900" indent="-342900"/>
            <a:r>
              <a:rPr lang="hr-HR" sz="2000" dirty="0" err="1">
                <a:solidFill>
                  <a:schemeClr val="accent6">
                    <a:lumMod val="50000"/>
                  </a:schemeClr>
                </a:solidFill>
              </a:rPr>
              <a:t>Task</a:t>
            </a:r>
            <a:r>
              <a:rPr lang="hr-HR" sz="2000" dirty="0">
                <a:solidFill>
                  <a:schemeClr val="accent6">
                    <a:lumMod val="50000"/>
                  </a:schemeClr>
                </a:solidFill>
              </a:rPr>
              <a:t> </a:t>
            </a:r>
            <a:r>
              <a:rPr lang="hr-HR" sz="2000" dirty="0" err="1">
                <a:solidFill>
                  <a:schemeClr val="accent6">
                    <a:lumMod val="50000"/>
                  </a:schemeClr>
                </a:solidFill>
              </a:rPr>
              <a:t>assignment</a:t>
            </a:r>
            <a:r>
              <a:rPr lang="hr-HR" sz="2000" dirty="0">
                <a:solidFill>
                  <a:schemeClr val="accent6">
                    <a:lumMod val="50000"/>
                  </a:schemeClr>
                </a:solidFill>
              </a:rPr>
              <a:t> </a:t>
            </a:r>
            <a:r>
              <a:rPr lang="hr-HR" sz="2000" dirty="0" err="1">
                <a:solidFill>
                  <a:schemeClr val="accent6">
                    <a:lumMod val="50000"/>
                  </a:schemeClr>
                </a:solidFill>
              </a:rPr>
              <a:t>document</a:t>
            </a:r>
            <a:r>
              <a:rPr lang="hr-HR" sz="2000" dirty="0">
                <a:solidFill>
                  <a:schemeClr val="accent6">
                    <a:lumMod val="50000"/>
                  </a:schemeClr>
                </a:solidFill>
              </a:rPr>
              <a:t> – Opis posla (prilog PIM-a ver3) - </a:t>
            </a:r>
            <a:r>
              <a:rPr lang="pl-PL" sz="2000" dirty="0">
                <a:solidFill>
                  <a:schemeClr val="accent6">
                    <a:lumMod val="50000"/>
                  </a:schemeClr>
                </a:solidFill>
              </a:rPr>
              <a:t>samo ako dokument o zapošljavanju ne sadrži sve informacije</a:t>
            </a:r>
            <a:endParaRPr lang="hr-HR" sz="2000" dirty="0">
              <a:solidFill>
                <a:schemeClr val="accent6">
                  <a:lumMod val="50000"/>
                </a:schemeClr>
              </a:solidFill>
            </a:endParaRPr>
          </a:p>
          <a:p>
            <a:pPr marL="0" indent="0">
              <a:buNone/>
            </a:pPr>
            <a:endParaRPr lang="hr-HR" sz="2000" dirty="0">
              <a:solidFill>
                <a:schemeClr val="accent6">
                  <a:lumMod val="50000"/>
                </a:schemeClr>
              </a:solidFill>
            </a:endParaRPr>
          </a:p>
          <a:p>
            <a:pPr marL="342900" indent="-342900"/>
            <a:r>
              <a:rPr lang="hr-HR" sz="2000" dirty="0"/>
              <a:t>Platna lista</a:t>
            </a:r>
          </a:p>
          <a:p>
            <a:pPr marL="342900" indent="-342900"/>
            <a:r>
              <a:rPr lang="hr-HR" sz="2000" dirty="0">
                <a:effectLst/>
                <a:ea typeface="MS Gothic" panose="020B0609070205080204" pitchFamily="49" charset="-128"/>
                <a:cs typeface="Arial" panose="020B0604020202020204" pitchFamily="34" charset="0"/>
              </a:rPr>
              <a:t>Dokaz o isplati bruto plaće i obaveznih davanja (bankovni izvod, JOPPD obrazac ili jednakovrijedni dokumenti) </a:t>
            </a:r>
            <a:r>
              <a:rPr lang="hr-HR" sz="2000" dirty="0">
                <a:solidFill>
                  <a:srgbClr val="2F5597"/>
                </a:solidFill>
                <a:latin typeface="Calibri" panose="020F0502020204030204"/>
              </a:rPr>
              <a:t>i dokaz da je trošak knjižen - </a:t>
            </a:r>
            <a:r>
              <a:rPr lang="hr-HR" sz="2000" dirty="0">
                <a:solidFill>
                  <a:srgbClr val="FF0000"/>
                </a:solidFill>
                <a:latin typeface="Calibri" panose="020F0502020204030204"/>
              </a:rPr>
              <a:t>kartice konta troškova</a:t>
            </a:r>
            <a:endParaRPr lang="hr-HR" sz="2000" dirty="0">
              <a:solidFill>
                <a:srgbClr val="FF0000"/>
              </a:solidFill>
              <a:effectLst/>
              <a:ea typeface="MS Gothic" panose="020B0609070205080204" pitchFamily="49" charset="-128"/>
              <a:cs typeface="Arial" panose="020B0604020202020204" pitchFamily="34" charset="0"/>
            </a:endParaRPr>
          </a:p>
          <a:p>
            <a:pPr marL="342900" indent="-342900"/>
            <a:r>
              <a:rPr lang="hr-HR" sz="2000" dirty="0">
                <a:effectLst/>
                <a:ea typeface="MS Gothic" panose="020B0609070205080204" pitchFamily="49" charset="-128"/>
                <a:cs typeface="Arial" panose="020B0604020202020204" pitchFamily="34" charset="0"/>
              </a:rPr>
              <a:t>Zbirni popis prijavljenih troškova osoblja </a:t>
            </a:r>
            <a:endParaRPr lang="en-US" sz="2000" dirty="0"/>
          </a:p>
        </p:txBody>
      </p:sp>
      <p:sp>
        <p:nvSpPr>
          <p:cNvPr id="11" name="TextBox 10">
            <a:extLst>
              <a:ext uri="{FF2B5EF4-FFF2-40B4-BE49-F238E27FC236}">
                <a16:creationId xmlns:a16="http://schemas.microsoft.com/office/drawing/2014/main" id="{E6E7D816-2C6A-4F77-B8CE-D407FF74F489}"/>
              </a:ext>
            </a:extLst>
          </p:cNvPr>
          <p:cNvSpPr txBox="1"/>
          <p:nvPr/>
        </p:nvSpPr>
        <p:spPr>
          <a:xfrm>
            <a:off x="6291678" y="2325129"/>
            <a:ext cx="1583871" cy="646331"/>
          </a:xfrm>
          <a:prstGeom prst="rect">
            <a:avLst/>
          </a:prstGeom>
          <a:noFill/>
          <a:ln>
            <a:solidFill>
              <a:schemeClr val="accent6">
                <a:lumMod val="50000"/>
              </a:schemeClr>
            </a:solidFill>
          </a:ln>
        </p:spPr>
        <p:txBody>
          <a:bodyPr wrap="square" rtlCol="0">
            <a:spAutoFit/>
          </a:bodyPr>
          <a:lstStyle/>
          <a:p>
            <a:pPr>
              <a:lnSpc>
                <a:spcPct val="90000"/>
              </a:lnSpc>
              <a:spcBef>
                <a:spcPts val="1000"/>
              </a:spcBef>
            </a:pPr>
            <a:r>
              <a:rPr lang="hr-HR" sz="2000" b="1" dirty="0">
                <a:solidFill>
                  <a:schemeClr val="accent6">
                    <a:lumMod val="50000"/>
                  </a:schemeClr>
                </a:solidFill>
                <a:ea typeface="Open Sans" panose="020B0606030504020204" pitchFamily="34" charset="0"/>
                <a:cs typeface="Open Sans" panose="020B0606030504020204" pitchFamily="34" charset="0"/>
              </a:rPr>
              <a:t>Dostaviti s 1. izvještajem!</a:t>
            </a:r>
            <a:endParaRPr lang="en-US" sz="2000" b="1" dirty="0">
              <a:solidFill>
                <a:schemeClr val="accent6">
                  <a:lumMod val="50000"/>
                </a:schemeClr>
              </a:solidFill>
              <a:ea typeface="Open Sans" panose="020B0606030504020204" pitchFamily="34" charset="0"/>
              <a:cs typeface="Open Sans" panose="020B0606030504020204" pitchFamily="34" charset="0"/>
            </a:endParaRPr>
          </a:p>
        </p:txBody>
      </p:sp>
      <p:sp>
        <p:nvSpPr>
          <p:cNvPr id="12" name="Right Brace 11">
            <a:extLst>
              <a:ext uri="{FF2B5EF4-FFF2-40B4-BE49-F238E27FC236}">
                <a16:creationId xmlns:a16="http://schemas.microsoft.com/office/drawing/2014/main" id="{0382797D-D78C-4D9D-8588-D7381A6A2B85}"/>
              </a:ext>
            </a:extLst>
          </p:cNvPr>
          <p:cNvSpPr/>
          <p:nvPr/>
        </p:nvSpPr>
        <p:spPr>
          <a:xfrm>
            <a:off x="5792007" y="1943947"/>
            <a:ext cx="373412" cy="1487499"/>
          </a:xfrm>
          <a:prstGeom prst="rightBrac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solidFill>
                <a:schemeClr val="accent2">
                  <a:lumMod val="50000"/>
                </a:schemeClr>
              </a:solidFill>
            </a:endParaRPr>
          </a:p>
        </p:txBody>
      </p:sp>
      <p:sp>
        <p:nvSpPr>
          <p:cNvPr id="14" name="Right Brace 13">
            <a:extLst>
              <a:ext uri="{FF2B5EF4-FFF2-40B4-BE49-F238E27FC236}">
                <a16:creationId xmlns:a16="http://schemas.microsoft.com/office/drawing/2014/main" id="{14E4DA4E-06FD-441D-9579-88718496795B}"/>
              </a:ext>
            </a:extLst>
          </p:cNvPr>
          <p:cNvSpPr/>
          <p:nvPr/>
        </p:nvSpPr>
        <p:spPr>
          <a:xfrm>
            <a:off x="5804817" y="4025306"/>
            <a:ext cx="373412" cy="1604555"/>
          </a:xfrm>
          <a:prstGeom prst="rightBrac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solidFill>
                <a:schemeClr val="accent1">
                  <a:lumMod val="50000"/>
                </a:schemeClr>
              </a:solidFill>
            </a:endParaRPr>
          </a:p>
        </p:txBody>
      </p:sp>
      <p:sp>
        <p:nvSpPr>
          <p:cNvPr id="15" name="TextBox 14">
            <a:extLst>
              <a:ext uri="{FF2B5EF4-FFF2-40B4-BE49-F238E27FC236}">
                <a16:creationId xmlns:a16="http://schemas.microsoft.com/office/drawing/2014/main" id="{305361BF-AE59-4D61-A261-0EA484FC6617}"/>
              </a:ext>
            </a:extLst>
          </p:cNvPr>
          <p:cNvSpPr txBox="1"/>
          <p:nvPr/>
        </p:nvSpPr>
        <p:spPr>
          <a:xfrm>
            <a:off x="6291678" y="4365918"/>
            <a:ext cx="1143001" cy="923330"/>
          </a:xfrm>
          <a:prstGeom prst="rect">
            <a:avLst/>
          </a:prstGeom>
          <a:noFill/>
          <a:ln>
            <a:solidFill>
              <a:schemeClr val="accent1">
                <a:lumMod val="50000"/>
              </a:schemeClr>
            </a:solidFill>
          </a:ln>
        </p:spPr>
        <p:txBody>
          <a:bodyPr wrap="square" rtlCol="0">
            <a:spAutoFit/>
          </a:bodyPr>
          <a:lstStyle/>
          <a:p>
            <a:pPr>
              <a:lnSpc>
                <a:spcPct val="90000"/>
              </a:lnSpc>
              <a:spcBef>
                <a:spcPts val="1000"/>
              </a:spcBef>
            </a:pPr>
            <a:r>
              <a:rPr lang="hr-HR" sz="2000" b="1" dirty="0">
                <a:solidFill>
                  <a:schemeClr val="accent1">
                    <a:lumMod val="50000"/>
                  </a:schemeClr>
                </a:solidFill>
                <a:ea typeface="Open Sans" panose="020B0606030504020204" pitchFamily="34" charset="0"/>
                <a:cs typeface="Open Sans" panose="020B0606030504020204" pitchFamily="34" charset="0"/>
              </a:rPr>
              <a:t>Uz pojedini trošak!</a:t>
            </a:r>
            <a:endParaRPr lang="en-US" sz="2000" b="1" dirty="0">
              <a:solidFill>
                <a:schemeClr val="accent1">
                  <a:lumMod val="50000"/>
                </a:schemeClr>
              </a:solidFill>
              <a:ea typeface="Open Sans" panose="020B0606030504020204" pitchFamily="34" charset="0"/>
              <a:cs typeface="Open Sans" panose="020B0606030504020204" pitchFamily="34" charset="0"/>
            </a:endParaRPr>
          </a:p>
        </p:txBody>
      </p:sp>
      <p:sp>
        <p:nvSpPr>
          <p:cNvPr id="16" name="TextBox 15">
            <a:extLst>
              <a:ext uri="{FF2B5EF4-FFF2-40B4-BE49-F238E27FC236}">
                <a16:creationId xmlns:a16="http://schemas.microsoft.com/office/drawing/2014/main" id="{548E685B-A25F-4C6C-A1A5-DB7EB8C6F05A}"/>
              </a:ext>
            </a:extLst>
          </p:cNvPr>
          <p:cNvSpPr txBox="1"/>
          <p:nvPr/>
        </p:nvSpPr>
        <p:spPr>
          <a:xfrm>
            <a:off x="8285091" y="4279274"/>
            <a:ext cx="3083026" cy="1872000"/>
          </a:xfrm>
          <a:prstGeom prst="rect">
            <a:avLst/>
          </a:prstGeom>
          <a:solidFill>
            <a:schemeClr val="accent4">
              <a:lumMod val="60000"/>
              <a:lumOff val="40000"/>
            </a:schemeClr>
          </a:solidFill>
        </p:spPr>
        <p:txBody>
          <a:bodyPr wrap="square" rtlCol="0">
            <a:spAutoFit/>
          </a:bodyPr>
          <a:lstStyle/>
          <a:p>
            <a:pPr>
              <a:spcBef>
                <a:spcPts val="600"/>
              </a:spcBef>
              <a:spcAft>
                <a:spcPts val="600"/>
              </a:spcAft>
            </a:pPr>
            <a:r>
              <a:rPr lang="hr-HR" sz="2200" b="1" dirty="0">
                <a:solidFill>
                  <a:schemeClr val="accent1">
                    <a:lumMod val="75000"/>
                  </a:schemeClr>
                </a:solidFill>
              </a:rPr>
              <a:t>U Uputama za izvještavanje dane su točne instrukcije o lokaciji i načinu dostave dokumentacije u </a:t>
            </a:r>
            <a:r>
              <a:rPr lang="hr-HR" sz="2200" b="1" dirty="0" err="1">
                <a:solidFill>
                  <a:schemeClr val="accent1">
                    <a:lumMod val="75000"/>
                  </a:schemeClr>
                </a:solidFill>
              </a:rPr>
              <a:t>Jems</a:t>
            </a:r>
            <a:endParaRPr lang="hr-HR" sz="2200" b="1" dirty="0">
              <a:solidFill>
                <a:schemeClr val="accent1">
                  <a:lumMod val="75000"/>
                </a:schemeClr>
              </a:solidFill>
            </a:endParaRPr>
          </a:p>
        </p:txBody>
      </p:sp>
      <p:pic>
        <p:nvPicPr>
          <p:cNvPr id="5" name="Picture 4" descr="A hand putting a coin on a stack of coins&#10;&#10;Description automatically generated">
            <a:extLst>
              <a:ext uri="{FF2B5EF4-FFF2-40B4-BE49-F238E27FC236}">
                <a16:creationId xmlns:a16="http://schemas.microsoft.com/office/drawing/2014/main" id="{A2473C5F-ABAA-4DE5-A1A2-EDC4469423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02454" y="1619108"/>
            <a:ext cx="3083026" cy="2161322"/>
          </a:xfrm>
          <a:prstGeom prst="rect">
            <a:avLst/>
          </a:prstGeom>
        </p:spPr>
      </p:pic>
      <p:grpSp>
        <p:nvGrpSpPr>
          <p:cNvPr id="19" name="Group 18">
            <a:extLst>
              <a:ext uri="{FF2B5EF4-FFF2-40B4-BE49-F238E27FC236}">
                <a16:creationId xmlns:a16="http://schemas.microsoft.com/office/drawing/2014/main" id="{688A8560-2FB8-43C5-A3F5-2F23DF9F0124}"/>
              </a:ext>
            </a:extLst>
          </p:cNvPr>
          <p:cNvGrpSpPr/>
          <p:nvPr/>
        </p:nvGrpSpPr>
        <p:grpSpPr>
          <a:xfrm>
            <a:off x="806520" y="2078014"/>
            <a:ext cx="360000" cy="360000"/>
            <a:chOff x="5261491" y="1297274"/>
            <a:chExt cx="645600" cy="645600"/>
          </a:xfrm>
        </p:grpSpPr>
        <p:sp>
          <p:nvSpPr>
            <p:cNvPr id="20" name="Shape 324">
              <a:extLst>
                <a:ext uri="{FF2B5EF4-FFF2-40B4-BE49-F238E27FC236}">
                  <a16:creationId xmlns:a16="http://schemas.microsoft.com/office/drawing/2014/main" id="{A711E3FD-8C4D-48DB-8F61-96D257E6494B}"/>
                </a:ext>
              </a:extLst>
            </p:cNvPr>
            <p:cNvSpPr/>
            <p:nvPr/>
          </p:nvSpPr>
          <p:spPr>
            <a:xfrm>
              <a:off x="5261491" y="1297274"/>
              <a:ext cx="645600" cy="645600"/>
            </a:xfrm>
            <a:prstGeom prst="ellipse">
              <a:avLst/>
            </a:prstGeom>
            <a:solidFill>
              <a:srgbClr val="6AA84F"/>
            </a:solidFill>
            <a:ln w="38100"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1" name="Shape 339">
              <a:extLst>
                <a:ext uri="{FF2B5EF4-FFF2-40B4-BE49-F238E27FC236}">
                  <a16:creationId xmlns:a16="http://schemas.microsoft.com/office/drawing/2014/main" id="{84A3243A-8164-4CEF-9AA3-9B02057D61AC}"/>
                </a:ext>
              </a:extLst>
            </p:cNvPr>
            <p:cNvSpPr/>
            <p:nvPr/>
          </p:nvSpPr>
          <p:spPr>
            <a:xfrm>
              <a:off x="5382223" y="1421248"/>
              <a:ext cx="404100" cy="393600"/>
            </a:xfrm>
            <a:custGeom>
              <a:avLst/>
              <a:gdLst/>
              <a:ahLst/>
              <a:cxnLst/>
              <a:rect l="0" t="0" r="0" b="0"/>
              <a:pathLst>
                <a:path w="120000" h="120000" extrusionOk="0">
                  <a:moveTo>
                    <a:pt x="60000" y="43777"/>
                  </a:moveTo>
                  <a:cubicBezTo>
                    <a:pt x="51014" y="43777"/>
                    <a:pt x="43671" y="51138"/>
                    <a:pt x="43671" y="60145"/>
                  </a:cubicBezTo>
                  <a:cubicBezTo>
                    <a:pt x="43671" y="69152"/>
                    <a:pt x="51014" y="76513"/>
                    <a:pt x="60000" y="76513"/>
                  </a:cubicBezTo>
                  <a:cubicBezTo>
                    <a:pt x="68985" y="76513"/>
                    <a:pt x="76328" y="69152"/>
                    <a:pt x="76328" y="60145"/>
                  </a:cubicBezTo>
                  <a:cubicBezTo>
                    <a:pt x="76328" y="51138"/>
                    <a:pt x="68985" y="43777"/>
                    <a:pt x="60000" y="43777"/>
                  </a:cubicBezTo>
                  <a:close/>
                  <a:moveTo>
                    <a:pt x="60000" y="71089"/>
                  </a:moveTo>
                  <a:cubicBezTo>
                    <a:pt x="54009" y="71089"/>
                    <a:pt x="49082" y="66150"/>
                    <a:pt x="49082" y="60145"/>
                  </a:cubicBezTo>
                  <a:cubicBezTo>
                    <a:pt x="49082" y="54140"/>
                    <a:pt x="54009" y="49200"/>
                    <a:pt x="60000" y="49200"/>
                  </a:cubicBezTo>
                  <a:cubicBezTo>
                    <a:pt x="65990" y="49200"/>
                    <a:pt x="70917" y="54140"/>
                    <a:pt x="70917" y="60145"/>
                  </a:cubicBezTo>
                  <a:cubicBezTo>
                    <a:pt x="70917" y="66150"/>
                    <a:pt x="65990" y="71089"/>
                    <a:pt x="60000" y="71089"/>
                  </a:cubicBezTo>
                  <a:close/>
                  <a:moveTo>
                    <a:pt x="60000" y="21888"/>
                  </a:moveTo>
                  <a:cubicBezTo>
                    <a:pt x="39033" y="21888"/>
                    <a:pt x="21835" y="39128"/>
                    <a:pt x="21835" y="60145"/>
                  </a:cubicBezTo>
                  <a:cubicBezTo>
                    <a:pt x="21835" y="81162"/>
                    <a:pt x="39033" y="98401"/>
                    <a:pt x="60000" y="98401"/>
                  </a:cubicBezTo>
                  <a:cubicBezTo>
                    <a:pt x="80966" y="98401"/>
                    <a:pt x="98164" y="81162"/>
                    <a:pt x="98164" y="60145"/>
                  </a:cubicBezTo>
                  <a:cubicBezTo>
                    <a:pt x="98164" y="39128"/>
                    <a:pt x="80966" y="21888"/>
                    <a:pt x="60000" y="21888"/>
                  </a:cubicBezTo>
                  <a:close/>
                  <a:moveTo>
                    <a:pt x="60000" y="92978"/>
                  </a:moveTo>
                  <a:cubicBezTo>
                    <a:pt x="42028" y="92978"/>
                    <a:pt x="27246" y="78159"/>
                    <a:pt x="27246" y="60145"/>
                  </a:cubicBezTo>
                  <a:cubicBezTo>
                    <a:pt x="27246" y="42130"/>
                    <a:pt x="42028" y="27312"/>
                    <a:pt x="60000" y="27312"/>
                  </a:cubicBezTo>
                  <a:cubicBezTo>
                    <a:pt x="77971" y="27312"/>
                    <a:pt x="92753" y="42130"/>
                    <a:pt x="92753" y="60145"/>
                  </a:cubicBezTo>
                  <a:cubicBezTo>
                    <a:pt x="92753" y="78159"/>
                    <a:pt x="77971" y="92978"/>
                    <a:pt x="60000" y="92978"/>
                  </a:cubicBezTo>
                  <a:close/>
                  <a:moveTo>
                    <a:pt x="101449" y="103341"/>
                  </a:moveTo>
                  <a:cubicBezTo>
                    <a:pt x="112946" y="92397"/>
                    <a:pt x="120000" y="77094"/>
                    <a:pt x="120000" y="60145"/>
                  </a:cubicBezTo>
                  <a:cubicBezTo>
                    <a:pt x="120000" y="26828"/>
                    <a:pt x="93236" y="0"/>
                    <a:pt x="60000" y="0"/>
                  </a:cubicBezTo>
                  <a:cubicBezTo>
                    <a:pt x="26763" y="0"/>
                    <a:pt x="0" y="26828"/>
                    <a:pt x="0" y="60145"/>
                  </a:cubicBezTo>
                  <a:cubicBezTo>
                    <a:pt x="0" y="77094"/>
                    <a:pt x="7149" y="92397"/>
                    <a:pt x="18550" y="103341"/>
                  </a:cubicBezTo>
                  <a:lnTo>
                    <a:pt x="11787" y="115351"/>
                  </a:lnTo>
                  <a:cubicBezTo>
                    <a:pt x="11207" y="115932"/>
                    <a:pt x="10917" y="116416"/>
                    <a:pt x="10917" y="117288"/>
                  </a:cubicBezTo>
                  <a:cubicBezTo>
                    <a:pt x="10917" y="118934"/>
                    <a:pt x="11980" y="120000"/>
                    <a:pt x="13623" y="120000"/>
                  </a:cubicBezTo>
                  <a:cubicBezTo>
                    <a:pt x="14492" y="120000"/>
                    <a:pt x="14975" y="119709"/>
                    <a:pt x="15555" y="119225"/>
                  </a:cubicBezTo>
                  <a:cubicBezTo>
                    <a:pt x="15845" y="118934"/>
                    <a:pt x="16135" y="118353"/>
                    <a:pt x="16135" y="118062"/>
                  </a:cubicBezTo>
                  <a:lnTo>
                    <a:pt x="22415" y="106924"/>
                  </a:lnTo>
                  <a:cubicBezTo>
                    <a:pt x="32753" y="115060"/>
                    <a:pt x="45603" y="120000"/>
                    <a:pt x="60000" y="120000"/>
                  </a:cubicBezTo>
                  <a:cubicBezTo>
                    <a:pt x="74202" y="120000"/>
                    <a:pt x="87246" y="115060"/>
                    <a:pt x="97681" y="106924"/>
                  </a:cubicBezTo>
                  <a:lnTo>
                    <a:pt x="103864" y="118062"/>
                  </a:lnTo>
                  <a:cubicBezTo>
                    <a:pt x="104154" y="119225"/>
                    <a:pt x="105314" y="120000"/>
                    <a:pt x="106376" y="120000"/>
                  </a:cubicBezTo>
                  <a:cubicBezTo>
                    <a:pt x="108019" y="120000"/>
                    <a:pt x="109082" y="118934"/>
                    <a:pt x="109082" y="117288"/>
                  </a:cubicBezTo>
                  <a:cubicBezTo>
                    <a:pt x="109082" y="116416"/>
                    <a:pt x="108792" y="115932"/>
                    <a:pt x="108309" y="115351"/>
                  </a:cubicBezTo>
                  <a:lnTo>
                    <a:pt x="101449" y="103341"/>
                  </a:lnTo>
                  <a:close/>
                  <a:moveTo>
                    <a:pt x="60000" y="114769"/>
                  </a:moveTo>
                  <a:cubicBezTo>
                    <a:pt x="30048" y="114769"/>
                    <a:pt x="5507" y="90169"/>
                    <a:pt x="5507" y="60145"/>
                  </a:cubicBezTo>
                  <a:cubicBezTo>
                    <a:pt x="5507" y="30121"/>
                    <a:pt x="30048" y="5520"/>
                    <a:pt x="60000" y="5520"/>
                  </a:cubicBezTo>
                  <a:cubicBezTo>
                    <a:pt x="90048" y="5520"/>
                    <a:pt x="114589" y="30121"/>
                    <a:pt x="114589" y="60145"/>
                  </a:cubicBezTo>
                  <a:cubicBezTo>
                    <a:pt x="114589" y="90169"/>
                    <a:pt x="90048" y="114769"/>
                    <a:pt x="60000" y="114769"/>
                  </a:cubicBezTo>
                  <a:close/>
                </a:path>
              </a:pathLst>
            </a:custGeom>
            <a:solidFill>
              <a:srgbClr val="FFFFFF"/>
            </a:solidFill>
            <a:ln>
              <a:noFill/>
            </a:ln>
          </p:spPr>
          <p:txBody>
            <a:bodyPr lIns="91425" tIns="45700" rIns="91425" bIns="45700" anchor="t" anchorCtr="0">
              <a:noAutofit/>
            </a:bodyPr>
            <a:lstStyle/>
            <a:p>
              <a:pPr marL="0" marR="0" lvl="0" indent="0" algn="l" rtl="0">
                <a:spcBef>
                  <a:spcPts val="0"/>
                </a:spcBef>
                <a:buNone/>
              </a:pPr>
              <a:endParaRPr sz="1800">
                <a:solidFill>
                  <a:srgbClr val="000000"/>
                </a:solidFill>
                <a:latin typeface="Calibri"/>
                <a:ea typeface="Calibri"/>
                <a:cs typeface="Calibri"/>
                <a:sym typeface="Calibri"/>
              </a:endParaRPr>
            </a:p>
          </p:txBody>
        </p:sp>
      </p:grpSp>
      <p:grpSp>
        <p:nvGrpSpPr>
          <p:cNvPr id="22" name="Group 21">
            <a:extLst>
              <a:ext uri="{FF2B5EF4-FFF2-40B4-BE49-F238E27FC236}">
                <a16:creationId xmlns:a16="http://schemas.microsoft.com/office/drawing/2014/main" id="{4B58F535-C295-4F4F-8648-0FB94F20AFAF}"/>
              </a:ext>
            </a:extLst>
          </p:cNvPr>
          <p:cNvGrpSpPr/>
          <p:nvPr/>
        </p:nvGrpSpPr>
        <p:grpSpPr>
          <a:xfrm>
            <a:off x="806231" y="2519769"/>
            <a:ext cx="360000" cy="360000"/>
            <a:chOff x="4137541" y="2179925"/>
            <a:chExt cx="645600" cy="645600"/>
          </a:xfrm>
        </p:grpSpPr>
        <p:sp>
          <p:nvSpPr>
            <p:cNvPr id="23" name="Shape 323">
              <a:extLst>
                <a:ext uri="{FF2B5EF4-FFF2-40B4-BE49-F238E27FC236}">
                  <a16:creationId xmlns:a16="http://schemas.microsoft.com/office/drawing/2014/main" id="{5E57CA30-FCAB-4ADF-B525-932C016D168D}"/>
                </a:ext>
              </a:extLst>
            </p:cNvPr>
            <p:cNvSpPr/>
            <p:nvPr/>
          </p:nvSpPr>
          <p:spPr>
            <a:xfrm>
              <a:off x="4137541" y="2179925"/>
              <a:ext cx="645600" cy="645600"/>
            </a:xfrm>
            <a:prstGeom prst="ellipse">
              <a:avLst/>
            </a:prstGeom>
            <a:solidFill>
              <a:schemeClr val="accent5"/>
            </a:solidFill>
            <a:ln w="38100"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 name="Shape 340">
              <a:extLst>
                <a:ext uri="{FF2B5EF4-FFF2-40B4-BE49-F238E27FC236}">
                  <a16:creationId xmlns:a16="http://schemas.microsoft.com/office/drawing/2014/main" id="{3E7150D3-BBE0-406C-AFAC-2B38DA8FCA65}"/>
                </a:ext>
              </a:extLst>
            </p:cNvPr>
            <p:cNvSpPr/>
            <p:nvPr/>
          </p:nvSpPr>
          <p:spPr>
            <a:xfrm>
              <a:off x="4258275" y="2326614"/>
              <a:ext cx="404100" cy="352200"/>
            </a:xfrm>
            <a:custGeom>
              <a:avLst/>
              <a:gdLst/>
              <a:ahLst/>
              <a:cxnLst/>
              <a:rect l="0" t="0" r="0" b="0"/>
              <a:pathLst>
                <a:path w="120000" h="120000" extrusionOk="0">
                  <a:moveTo>
                    <a:pt x="38089" y="77378"/>
                  </a:moveTo>
                  <a:cubicBezTo>
                    <a:pt x="42249" y="82161"/>
                    <a:pt x="48813" y="82161"/>
                    <a:pt x="52973" y="77378"/>
                  </a:cubicBezTo>
                  <a:lnTo>
                    <a:pt x="80616" y="45597"/>
                  </a:lnTo>
                  <a:cubicBezTo>
                    <a:pt x="81633" y="44428"/>
                    <a:pt x="81633" y="42621"/>
                    <a:pt x="80616" y="41452"/>
                  </a:cubicBezTo>
                  <a:cubicBezTo>
                    <a:pt x="79599" y="40177"/>
                    <a:pt x="78027" y="40177"/>
                    <a:pt x="77010" y="41452"/>
                  </a:cubicBezTo>
                  <a:lnTo>
                    <a:pt x="49275" y="73232"/>
                  </a:lnTo>
                  <a:cubicBezTo>
                    <a:pt x="47241" y="75571"/>
                    <a:pt x="44098" y="75571"/>
                    <a:pt x="41972" y="73232"/>
                  </a:cubicBezTo>
                  <a:cubicBezTo>
                    <a:pt x="39938" y="70788"/>
                    <a:pt x="39938" y="67174"/>
                    <a:pt x="41972" y="64836"/>
                  </a:cubicBezTo>
                  <a:lnTo>
                    <a:pt x="49275" y="56439"/>
                  </a:lnTo>
                  <a:lnTo>
                    <a:pt x="86070" y="14136"/>
                  </a:lnTo>
                  <a:lnTo>
                    <a:pt x="82465" y="9884"/>
                  </a:lnTo>
                  <a:lnTo>
                    <a:pt x="38089" y="60903"/>
                  </a:lnTo>
                  <a:cubicBezTo>
                    <a:pt x="33929" y="65155"/>
                    <a:pt x="33929" y="72595"/>
                    <a:pt x="38089" y="77378"/>
                  </a:cubicBezTo>
                  <a:close/>
                  <a:moveTo>
                    <a:pt x="15901" y="101718"/>
                  </a:moveTo>
                  <a:cubicBezTo>
                    <a:pt x="5731" y="90026"/>
                    <a:pt x="5731" y="72063"/>
                    <a:pt x="15901" y="60265"/>
                  </a:cubicBezTo>
                  <a:lnTo>
                    <a:pt x="15901" y="60265"/>
                  </a:lnTo>
                  <a:lnTo>
                    <a:pt x="15901" y="60265"/>
                  </a:lnTo>
                  <a:lnTo>
                    <a:pt x="54545" y="15943"/>
                  </a:lnTo>
                  <a:cubicBezTo>
                    <a:pt x="55562" y="14667"/>
                    <a:pt x="55562" y="12967"/>
                    <a:pt x="54545" y="11691"/>
                  </a:cubicBezTo>
                  <a:cubicBezTo>
                    <a:pt x="53528" y="10522"/>
                    <a:pt x="51956" y="10522"/>
                    <a:pt x="50847" y="11691"/>
                  </a:cubicBezTo>
                  <a:lnTo>
                    <a:pt x="12295" y="56120"/>
                  </a:lnTo>
                  <a:cubicBezTo>
                    <a:pt x="0" y="70256"/>
                    <a:pt x="0" y="91833"/>
                    <a:pt x="12295" y="105863"/>
                  </a:cubicBezTo>
                  <a:cubicBezTo>
                    <a:pt x="24499" y="120000"/>
                    <a:pt x="44375" y="120000"/>
                    <a:pt x="56579" y="105863"/>
                  </a:cubicBezTo>
                  <a:lnTo>
                    <a:pt x="52973" y="101718"/>
                  </a:lnTo>
                  <a:cubicBezTo>
                    <a:pt x="42526" y="113410"/>
                    <a:pt x="26070" y="113410"/>
                    <a:pt x="15901" y="101718"/>
                  </a:cubicBezTo>
                  <a:close/>
                  <a:moveTo>
                    <a:pt x="111956" y="9353"/>
                  </a:moveTo>
                  <a:cubicBezTo>
                    <a:pt x="103821" y="0"/>
                    <a:pt x="90508" y="0"/>
                    <a:pt x="82465" y="9353"/>
                  </a:cubicBezTo>
                  <a:lnTo>
                    <a:pt x="86070" y="13498"/>
                  </a:lnTo>
                  <a:cubicBezTo>
                    <a:pt x="92080" y="6589"/>
                    <a:pt x="102064" y="6589"/>
                    <a:pt x="108258" y="13498"/>
                  </a:cubicBezTo>
                  <a:cubicBezTo>
                    <a:pt x="114268" y="20407"/>
                    <a:pt x="114268" y="31780"/>
                    <a:pt x="108258" y="39007"/>
                  </a:cubicBezTo>
                  <a:lnTo>
                    <a:pt x="52973" y="101399"/>
                  </a:lnTo>
                  <a:lnTo>
                    <a:pt x="56579" y="105651"/>
                  </a:lnTo>
                  <a:lnTo>
                    <a:pt x="111956" y="43259"/>
                  </a:lnTo>
                  <a:cubicBezTo>
                    <a:pt x="120000" y="33906"/>
                    <a:pt x="120000" y="18919"/>
                    <a:pt x="111956" y="9353"/>
                  </a:cubicBezTo>
                  <a:close/>
                  <a:moveTo>
                    <a:pt x="56579" y="56120"/>
                  </a:moveTo>
                  <a:lnTo>
                    <a:pt x="56579" y="56120"/>
                  </a:lnTo>
                  <a:lnTo>
                    <a:pt x="56579" y="56120"/>
                  </a:lnTo>
                  <a:lnTo>
                    <a:pt x="56579" y="56120"/>
                  </a:lnTo>
                  <a:close/>
                </a:path>
              </a:pathLst>
            </a:custGeom>
            <a:solidFill>
              <a:srgbClr val="FFFFFF"/>
            </a:solidFill>
            <a:ln>
              <a:noFill/>
            </a:ln>
          </p:spPr>
          <p:txBody>
            <a:bodyPr lIns="91425" tIns="45700" rIns="91425" bIns="45700" anchor="t" anchorCtr="0">
              <a:noAutofit/>
            </a:bodyPr>
            <a:lstStyle/>
            <a:p>
              <a:pPr marL="0" marR="0" lvl="0" indent="0" algn="l" rtl="0">
                <a:spcBef>
                  <a:spcPts val="0"/>
                </a:spcBef>
                <a:buNone/>
              </a:pPr>
              <a:endParaRPr sz="1800">
                <a:solidFill>
                  <a:srgbClr val="000000"/>
                </a:solidFill>
                <a:latin typeface="Calibri"/>
                <a:ea typeface="Calibri"/>
                <a:cs typeface="Calibri"/>
                <a:sym typeface="Calibri"/>
              </a:endParaRPr>
            </a:p>
          </p:txBody>
        </p:sp>
      </p:grpSp>
      <p:grpSp>
        <p:nvGrpSpPr>
          <p:cNvPr id="25" name="Group 24">
            <a:extLst>
              <a:ext uri="{FF2B5EF4-FFF2-40B4-BE49-F238E27FC236}">
                <a16:creationId xmlns:a16="http://schemas.microsoft.com/office/drawing/2014/main" id="{5821B407-0AD2-44A0-9BE1-CE7F57E6B831}"/>
              </a:ext>
            </a:extLst>
          </p:cNvPr>
          <p:cNvGrpSpPr/>
          <p:nvPr/>
        </p:nvGrpSpPr>
        <p:grpSpPr>
          <a:xfrm>
            <a:off x="806222" y="2992224"/>
            <a:ext cx="360000" cy="360000"/>
            <a:chOff x="4137541" y="3186551"/>
            <a:chExt cx="645600" cy="645600"/>
          </a:xfrm>
        </p:grpSpPr>
        <p:sp>
          <p:nvSpPr>
            <p:cNvPr id="26" name="Shape 326">
              <a:extLst>
                <a:ext uri="{FF2B5EF4-FFF2-40B4-BE49-F238E27FC236}">
                  <a16:creationId xmlns:a16="http://schemas.microsoft.com/office/drawing/2014/main" id="{8CF609C9-3D2A-4A5E-933A-8FF7A510B80F}"/>
                </a:ext>
              </a:extLst>
            </p:cNvPr>
            <p:cNvSpPr/>
            <p:nvPr/>
          </p:nvSpPr>
          <p:spPr>
            <a:xfrm>
              <a:off x="4137541" y="3186551"/>
              <a:ext cx="645600" cy="645600"/>
            </a:xfrm>
            <a:prstGeom prst="ellipse">
              <a:avLst/>
            </a:prstGeom>
            <a:solidFill>
              <a:schemeClr val="accent3"/>
            </a:solidFill>
            <a:ln w="38100"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7" name="Shape 341">
              <a:extLst>
                <a:ext uri="{FF2B5EF4-FFF2-40B4-BE49-F238E27FC236}">
                  <a16:creationId xmlns:a16="http://schemas.microsoft.com/office/drawing/2014/main" id="{98ED5F0F-14E7-4392-9FB5-4881CA72EA43}"/>
                </a:ext>
              </a:extLst>
            </p:cNvPr>
            <p:cNvSpPr/>
            <p:nvPr/>
          </p:nvSpPr>
          <p:spPr>
            <a:xfrm>
              <a:off x="4258301" y="3345540"/>
              <a:ext cx="404100" cy="327600"/>
            </a:xfrm>
            <a:custGeom>
              <a:avLst/>
              <a:gdLst/>
              <a:ahLst/>
              <a:cxnLst/>
              <a:rect l="0" t="0" r="0" b="0"/>
              <a:pathLst>
                <a:path w="120000" h="120000" extrusionOk="0">
                  <a:moveTo>
                    <a:pt x="26688" y="66614"/>
                  </a:moveTo>
                  <a:cubicBezTo>
                    <a:pt x="17695" y="66614"/>
                    <a:pt x="10346" y="75708"/>
                    <a:pt x="10346" y="86692"/>
                  </a:cubicBezTo>
                  <a:cubicBezTo>
                    <a:pt x="10346" y="88700"/>
                    <a:pt x="11410" y="90000"/>
                    <a:pt x="13053" y="90000"/>
                  </a:cubicBezTo>
                  <a:cubicBezTo>
                    <a:pt x="14697" y="90000"/>
                    <a:pt x="15761" y="88700"/>
                    <a:pt x="15761" y="86692"/>
                  </a:cubicBezTo>
                  <a:cubicBezTo>
                    <a:pt x="15761" y="79370"/>
                    <a:pt x="20692" y="73346"/>
                    <a:pt x="26688" y="73346"/>
                  </a:cubicBezTo>
                  <a:cubicBezTo>
                    <a:pt x="28331" y="73346"/>
                    <a:pt x="29395" y="72047"/>
                    <a:pt x="29395" y="70039"/>
                  </a:cubicBezTo>
                  <a:cubicBezTo>
                    <a:pt x="29395" y="68031"/>
                    <a:pt x="28331" y="66614"/>
                    <a:pt x="26688" y="66614"/>
                  </a:cubicBezTo>
                  <a:close/>
                  <a:moveTo>
                    <a:pt x="92151" y="66614"/>
                  </a:moveTo>
                  <a:cubicBezTo>
                    <a:pt x="83158" y="66614"/>
                    <a:pt x="75809" y="75708"/>
                    <a:pt x="75809" y="86692"/>
                  </a:cubicBezTo>
                  <a:cubicBezTo>
                    <a:pt x="75809" y="88700"/>
                    <a:pt x="76873" y="90000"/>
                    <a:pt x="78517" y="90000"/>
                  </a:cubicBezTo>
                  <a:cubicBezTo>
                    <a:pt x="80161" y="90000"/>
                    <a:pt x="81321" y="88700"/>
                    <a:pt x="81321" y="86692"/>
                  </a:cubicBezTo>
                  <a:cubicBezTo>
                    <a:pt x="81321" y="79370"/>
                    <a:pt x="86156" y="73346"/>
                    <a:pt x="92151" y="73346"/>
                  </a:cubicBezTo>
                  <a:cubicBezTo>
                    <a:pt x="93795" y="73346"/>
                    <a:pt x="94955" y="72047"/>
                    <a:pt x="94955" y="70039"/>
                  </a:cubicBezTo>
                  <a:cubicBezTo>
                    <a:pt x="94955" y="68031"/>
                    <a:pt x="93795" y="66614"/>
                    <a:pt x="92151" y="66614"/>
                  </a:cubicBezTo>
                  <a:close/>
                  <a:moveTo>
                    <a:pt x="116712" y="72047"/>
                  </a:moveTo>
                  <a:lnTo>
                    <a:pt x="96792" y="13346"/>
                  </a:lnTo>
                  <a:lnTo>
                    <a:pt x="96792" y="13346"/>
                  </a:lnTo>
                  <a:cubicBezTo>
                    <a:pt x="94665" y="5669"/>
                    <a:pt x="88670" y="0"/>
                    <a:pt x="81514" y="0"/>
                  </a:cubicBezTo>
                  <a:cubicBezTo>
                    <a:pt x="72522" y="0"/>
                    <a:pt x="65173" y="8976"/>
                    <a:pt x="65173" y="19960"/>
                  </a:cubicBezTo>
                  <a:lnTo>
                    <a:pt x="54246" y="19960"/>
                  </a:lnTo>
                  <a:cubicBezTo>
                    <a:pt x="54246" y="8976"/>
                    <a:pt x="46897" y="0"/>
                    <a:pt x="37904" y="0"/>
                  </a:cubicBezTo>
                  <a:cubicBezTo>
                    <a:pt x="30749" y="0"/>
                    <a:pt x="24754" y="5669"/>
                    <a:pt x="22626" y="13346"/>
                  </a:cubicBezTo>
                  <a:lnTo>
                    <a:pt x="22626" y="13346"/>
                  </a:lnTo>
                  <a:lnTo>
                    <a:pt x="2707" y="72047"/>
                  </a:lnTo>
                  <a:cubicBezTo>
                    <a:pt x="1063" y="76299"/>
                    <a:pt x="0" y="81377"/>
                    <a:pt x="0" y="86692"/>
                  </a:cubicBezTo>
                  <a:cubicBezTo>
                    <a:pt x="0" y="105000"/>
                    <a:pt x="12280" y="120000"/>
                    <a:pt x="27268" y="120000"/>
                  </a:cubicBezTo>
                  <a:cubicBezTo>
                    <a:pt x="40322" y="120000"/>
                    <a:pt x="51539" y="108661"/>
                    <a:pt x="53956" y="93307"/>
                  </a:cubicBezTo>
                  <a:lnTo>
                    <a:pt x="66043" y="93307"/>
                  </a:lnTo>
                  <a:cubicBezTo>
                    <a:pt x="68460" y="108661"/>
                    <a:pt x="79677" y="120000"/>
                    <a:pt x="92731" y="120000"/>
                  </a:cubicBezTo>
                  <a:cubicBezTo>
                    <a:pt x="107719" y="120000"/>
                    <a:pt x="120000" y="105000"/>
                    <a:pt x="120000" y="86692"/>
                  </a:cubicBezTo>
                  <a:cubicBezTo>
                    <a:pt x="119516" y="81377"/>
                    <a:pt x="118356" y="76653"/>
                    <a:pt x="116712" y="72047"/>
                  </a:cubicBezTo>
                  <a:close/>
                  <a:moveTo>
                    <a:pt x="26688" y="113385"/>
                  </a:moveTo>
                  <a:cubicBezTo>
                    <a:pt x="14697" y="113385"/>
                    <a:pt x="4834" y="101338"/>
                    <a:pt x="4834" y="86692"/>
                  </a:cubicBezTo>
                  <a:cubicBezTo>
                    <a:pt x="4834" y="72047"/>
                    <a:pt x="14697" y="60000"/>
                    <a:pt x="26688" y="60000"/>
                  </a:cubicBezTo>
                  <a:cubicBezTo>
                    <a:pt x="38678" y="60000"/>
                    <a:pt x="48541" y="72047"/>
                    <a:pt x="48541" y="86692"/>
                  </a:cubicBezTo>
                  <a:cubicBezTo>
                    <a:pt x="48541" y="101338"/>
                    <a:pt x="38678" y="113385"/>
                    <a:pt x="26688" y="113385"/>
                  </a:cubicBezTo>
                  <a:close/>
                  <a:moveTo>
                    <a:pt x="48541" y="66614"/>
                  </a:moveTo>
                  <a:cubicBezTo>
                    <a:pt x="43609" y="58700"/>
                    <a:pt x="35680" y="53385"/>
                    <a:pt x="26688" y="53385"/>
                  </a:cubicBezTo>
                  <a:cubicBezTo>
                    <a:pt x="21756" y="53385"/>
                    <a:pt x="16921" y="55039"/>
                    <a:pt x="13053" y="57992"/>
                  </a:cubicBezTo>
                  <a:lnTo>
                    <a:pt x="27751" y="14645"/>
                  </a:lnTo>
                  <a:lnTo>
                    <a:pt x="27751" y="14645"/>
                  </a:lnTo>
                  <a:cubicBezTo>
                    <a:pt x="29395" y="10039"/>
                    <a:pt x="33263" y="6968"/>
                    <a:pt x="37614" y="6968"/>
                  </a:cubicBezTo>
                  <a:cubicBezTo>
                    <a:pt x="43319" y="6968"/>
                    <a:pt x="47961" y="12283"/>
                    <a:pt x="48541" y="19015"/>
                  </a:cubicBezTo>
                  <a:lnTo>
                    <a:pt x="48541" y="19015"/>
                  </a:lnTo>
                  <a:lnTo>
                    <a:pt x="48541" y="66614"/>
                  </a:lnTo>
                  <a:close/>
                  <a:moveTo>
                    <a:pt x="64883" y="86692"/>
                  </a:moveTo>
                  <a:lnTo>
                    <a:pt x="53956" y="86692"/>
                  </a:lnTo>
                  <a:lnTo>
                    <a:pt x="53956" y="79960"/>
                  </a:lnTo>
                  <a:lnTo>
                    <a:pt x="64883" y="79960"/>
                  </a:lnTo>
                  <a:lnTo>
                    <a:pt x="64883" y="86692"/>
                  </a:lnTo>
                  <a:close/>
                  <a:moveTo>
                    <a:pt x="64883" y="73346"/>
                  </a:moveTo>
                  <a:lnTo>
                    <a:pt x="53956" y="73346"/>
                  </a:lnTo>
                  <a:lnTo>
                    <a:pt x="53956" y="26692"/>
                  </a:lnTo>
                  <a:lnTo>
                    <a:pt x="64883" y="26692"/>
                  </a:lnTo>
                  <a:lnTo>
                    <a:pt x="64883" y="73346"/>
                  </a:lnTo>
                  <a:close/>
                  <a:moveTo>
                    <a:pt x="70394" y="19015"/>
                  </a:moveTo>
                  <a:lnTo>
                    <a:pt x="70394" y="19015"/>
                  </a:lnTo>
                  <a:cubicBezTo>
                    <a:pt x="70878" y="12283"/>
                    <a:pt x="75519" y="6614"/>
                    <a:pt x="81321" y="6614"/>
                  </a:cubicBezTo>
                  <a:cubicBezTo>
                    <a:pt x="85672" y="6614"/>
                    <a:pt x="89443" y="10039"/>
                    <a:pt x="91087" y="14291"/>
                  </a:cubicBezTo>
                  <a:lnTo>
                    <a:pt x="91087" y="14291"/>
                  </a:lnTo>
                  <a:lnTo>
                    <a:pt x="105882" y="57637"/>
                  </a:lnTo>
                  <a:cubicBezTo>
                    <a:pt x="101724" y="54685"/>
                    <a:pt x="97082" y="53031"/>
                    <a:pt x="92151" y="53031"/>
                  </a:cubicBezTo>
                  <a:cubicBezTo>
                    <a:pt x="83158" y="53031"/>
                    <a:pt x="75229" y="58346"/>
                    <a:pt x="70394" y="66377"/>
                  </a:cubicBezTo>
                  <a:lnTo>
                    <a:pt x="70394" y="19015"/>
                  </a:lnTo>
                  <a:close/>
                  <a:moveTo>
                    <a:pt x="92151" y="113385"/>
                  </a:moveTo>
                  <a:cubicBezTo>
                    <a:pt x="80161" y="113385"/>
                    <a:pt x="70394" y="101338"/>
                    <a:pt x="70394" y="86692"/>
                  </a:cubicBezTo>
                  <a:cubicBezTo>
                    <a:pt x="70394" y="72047"/>
                    <a:pt x="80161" y="60000"/>
                    <a:pt x="92151" y="60000"/>
                  </a:cubicBezTo>
                  <a:cubicBezTo>
                    <a:pt x="104238" y="60000"/>
                    <a:pt x="114004" y="72047"/>
                    <a:pt x="114004" y="86692"/>
                  </a:cubicBezTo>
                  <a:cubicBezTo>
                    <a:pt x="114004" y="101338"/>
                    <a:pt x="104238" y="113385"/>
                    <a:pt x="92151" y="113385"/>
                  </a:cubicBezTo>
                  <a:close/>
                </a:path>
              </a:pathLst>
            </a:custGeom>
            <a:solidFill>
              <a:srgbClr val="FFFFFF"/>
            </a:solidFill>
            <a:ln>
              <a:noFill/>
            </a:ln>
          </p:spPr>
          <p:txBody>
            <a:bodyPr lIns="91425" tIns="45700" rIns="91425" bIns="45700" anchor="t" anchorCtr="0">
              <a:noAutofit/>
            </a:bodyPr>
            <a:lstStyle/>
            <a:p>
              <a:pPr marL="0" marR="0" lvl="0" indent="0" algn="l" rtl="0">
                <a:spcBef>
                  <a:spcPts val="0"/>
                </a:spcBef>
                <a:buNone/>
              </a:pPr>
              <a:endParaRPr sz="1800">
                <a:solidFill>
                  <a:srgbClr val="000000"/>
                </a:solidFill>
                <a:latin typeface="Calibri"/>
                <a:ea typeface="Calibri"/>
                <a:cs typeface="Calibri"/>
                <a:sym typeface="Calibri"/>
              </a:endParaRPr>
            </a:p>
          </p:txBody>
        </p:sp>
      </p:grpSp>
      <p:grpSp>
        <p:nvGrpSpPr>
          <p:cNvPr id="28" name="Group 27">
            <a:extLst>
              <a:ext uri="{FF2B5EF4-FFF2-40B4-BE49-F238E27FC236}">
                <a16:creationId xmlns:a16="http://schemas.microsoft.com/office/drawing/2014/main" id="{512814E5-1F72-4A4F-9184-16161368EE45}"/>
              </a:ext>
            </a:extLst>
          </p:cNvPr>
          <p:cNvGrpSpPr/>
          <p:nvPr/>
        </p:nvGrpSpPr>
        <p:grpSpPr>
          <a:xfrm>
            <a:off x="823883" y="4391749"/>
            <a:ext cx="360000" cy="360000"/>
            <a:chOff x="4137527" y="4193176"/>
            <a:chExt cx="645600" cy="645600"/>
          </a:xfrm>
        </p:grpSpPr>
        <p:sp>
          <p:nvSpPr>
            <p:cNvPr id="29" name="Shape 325">
              <a:extLst>
                <a:ext uri="{FF2B5EF4-FFF2-40B4-BE49-F238E27FC236}">
                  <a16:creationId xmlns:a16="http://schemas.microsoft.com/office/drawing/2014/main" id="{E286C6FA-56EE-4F61-941D-6AA226A532D8}"/>
                </a:ext>
              </a:extLst>
            </p:cNvPr>
            <p:cNvSpPr/>
            <p:nvPr/>
          </p:nvSpPr>
          <p:spPr>
            <a:xfrm>
              <a:off x="4137527" y="4193176"/>
              <a:ext cx="645600" cy="645600"/>
            </a:xfrm>
            <a:prstGeom prst="ellipse">
              <a:avLst/>
            </a:prstGeom>
            <a:solidFill>
              <a:schemeClr val="accent4"/>
            </a:solidFill>
            <a:ln w="38100"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3" name="Shape 342">
              <a:extLst>
                <a:ext uri="{FF2B5EF4-FFF2-40B4-BE49-F238E27FC236}">
                  <a16:creationId xmlns:a16="http://schemas.microsoft.com/office/drawing/2014/main" id="{EB4AB63F-ED07-4143-87D0-7B56498DB777}"/>
                </a:ext>
              </a:extLst>
            </p:cNvPr>
            <p:cNvSpPr/>
            <p:nvPr/>
          </p:nvSpPr>
          <p:spPr>
            <a:xfrm>
              <a:off x="4258272" y="4319182"/>
              <a:ext cx="404100" cy="393600"/>
            </a:xfrm>
            <a:custGeom>
              <a:avLst/>
              <a:gdLst/>
              <a:ahLst/>
              <a:cxnLst/>
              <a:rect l="0" t="0" r="0" b="0"/>
              <a:pathLst>
                <a:path w="120000" h="120000" extrusionOk="0">
                  <a:moveTo>
                    <a:pt x="60000" y="54589"/>
                  </a:moveTo>
                  <a:cubicBezTo>
                    <a:pt x="57004" y="54589"/>
                    <a:pt x="54589" y="57004"/>
                    <a:pt x="54589" y="60000"/>
                  </a:cubicBezTo>
                  <a:cubicBezTo>
                    <a:pt x="54589" y="62995"/>
                    <a:pt x="57004" y="65410"/>
                    <a:pt x="60000" y="65410"/>
                  </a:cubicBezTo>
                  <a:cubicBezTo>
                    <a:pt x="62995" y="65410"/>
                    <a:pt x="65507" y="62995"/>
                    <a:pt x="65507" y="60000"/>
                  </a:cubicBezTo>
                  <a:cubicBezTo>
                    <a:pt x="65507" y="57004"/>
                    <a:pt x="62995" y="54589"/>
                    <a:pt x="60000" y="54589"/>
                  </a:cubicBezTo>
                  <a:close/>
                  <a:moveTo>
                    <a:pt x="120000" y="60000"/>
                  </a:moveTo>
                  <a:cubicBezTo>
                    <a:pt x="120000" y="53429"/>
                    <a:pt x="112077" y="47729"/>
                    <a:pt x="99516" y="43671"/>
                  </a:cubicBezTo>
                  <a:cubicBezTo>
                    <a:pt x="105507" y="31884"/>
                    <a:pt x="107149" y="22125"/>
                    <a:pt x="102512" y="17487"/>
                  </a:cubicBezTo>
                  <a:cubicBezTo>
                    <a:pt x="97874" y="12850"/>
                    <a:pt x="88115" y="14202"/>
                    <a:pt x="76328" y="20483"/>
                  </a:cubicBezTo>
                  <a:cubicBezTo>
                    <a:pt x="72270" y="7922"/>
                    <a:pt x="66570" y="0"/>
                    <a:pt x="60000" y="0"/>
                  </a:cubicBezTo>
                  <a:cubicBezTo>
                    <a:pt x="53429" y="0"/>
                    <a:pt x="47729" y="7922"/>
                    <a:pt x="43671" y="20483"/>
                  </a:cubicBezTo>
                  <a:cubicBezTo>
                    <a:pt x="31884" y="14492"/>
                    <a:pt x="22125" y="12850"/>
                    <a:pt x="17487" y="17487"/>
                  </a:cubicBezTo>
                  <a:cubicBezTo>
                    <a:pt x="12850" y="22125"/>
                    <a:pt x="14202" y="31884"/>
                    <a:pt x="20483" y="43671"/>
                  </a:cubicBezTo>
                  <a:cubicBezTo>
                    <a:pt x="7922" y="47729"/>
                    <a:pt x="0" y="53429"/>
                    <a:pt x="0" y="60000"/>
                  </a:cubicBezTo>
                  <a:cubicBezTo>
                    <a:pt x="0" y="66570"/>
                    <a:pt x="7922" y="72270"/>
                    <a:pt x="20483" y="76328"/>
                  </a:cubicBezTo>
                  <a:cubicBezTo>
                    <a:pt x="14492" y="88115"/>
                    <a:pt x="12850" y="97874"/>
                    <a:pt x="17487" y="102512"/>
                  </a:cubicBezTo>
                  <a:cubicBezTo>
                    <a:pt x="22125" y="107149"/>
                    <a:pt x="31884" y="105797"/>
                    <a:pt x="43671" y="99516"/>
                  </a:cubicBezTo>
                  <a:cubicBezTo>
                    <a:pt x="47729" y="112077"/>
                    <a:pt x="53429" y="120000"/>
                    <a:pt x="60000" y="120000"/>
                  </a:cubicBezTo>
                  <a:cubicBezTo>
                    <a:pt x="66570" y="120000"/>
                    <a:pt x="72270" y="112077"/>
                    <a:pt x="76328" y="99516"/>
                  </a:cubicBezTo>
                  <a:cubicBezTo>
                    <a:pt x="88115" y="105507"/>
                    <a:pt x="97874" y="107149"/>
                    <a:pt x="102512" y="102512"/>
                  </a:cubicBezTo>
                  <a:cubicBezTo>
                    <a:pt x="107149" y="97874"/>
                    <a:pt x="105797" y="88115"/>
                    <a:pt x="99516" y="76328"/>
                  </a:cubicBezTo>
                  <a:cubicBezTo>
                    <a:pt x="112077" y="72270"/>
                    <a:pt x="120000" y="66570"/>
                    <a:pt x="120000" y="60000"/>
                  </a:cubicBezTo>
                  <a:close/>
                  <a:moveTo>
                    <a:pt x="5507" y="60000"/>
                  </a:moveTo>
                  <a:cubicBezTo>
                    <a:pt x="5507" y="55362"/>
                    <a:pt x="12270" y="51014"/>
                    <a:pt x="22898" y="48019"/>
                  </a:cubicBezTo>
                  <a:cubicBezTo>
                    <a:pt x="25120" y="51787"/>
                    <a:pt x="27826" y="55942"/>
                    <a:pt x="31111" y="60000"/>
                  </a:cubicBezTo>
                  <a:cubicBezTo>
                    <a:pt x="28115" y="64057"/>
                    <a:pt x="25120" y="68212"/>
                    <a:pt x="22898" y="71980"/>
                  </a:cubicBezTo>
                  <a:cubicBezTo>
                    <a:pt x="12270" y="68985"/>
                    <a:pt x="5507" y="64637"/>
                    <a:pt x="5507" y="60000"/>
                  </a:cubicBezTo>
                  <a:close/>
                  <a:moveTo>
                    <a:pt x="38454" y="51014"/>
                  </a:moveTo>
                  <a:cubicBezTo>
                    <a:pt x="37101" y="52657"/>
                    <a:pt x="35748" y="54299"/>
                    <a:pt x="34396" y="55652"/>
                  </a:cubicBezTo>
                  <a:cubicBezTo>
                    <a:pt x="31884" y="52657"/>
                    <a:pt x="29758" y="49661"/>
                    <a:pt x="28115" y="46666"/>
                  </a:cubicBezTo>
                  <a:cubicBezTo>
                    <a:pt x="31400" y="45797"/>
                    <a:pt x="35169" y="45314"/>
                    <a:pt x="39033" y="44734"/>
                  </a:cubicBezTo>
                  <a:cubicBezTo>
                    <a:pt x="38743" y="46956"/>
                    <a:pt x="38454" y="49082"/>
                    <a:pt x="38454" y="51014"/>
                  </a:cubicBezTo>
                  <a:close/>
                  <a:moveTo>
                    <a:pt x="39033" y="74975"/>
                  </a:moveTo>
                  <a:cubicBezTo>
                    <a:pt x="35169" y="74492"/>
                    <a:pt x="31400" y="73913"/>
                    <a:pt x="28115" y="73043"/>
                  </a:cubicBezTo>
                  <a:cubicBezTo>
                    <a:pt x="30048" y="70048"/>
                    <a:pt x="32173" y="67053"/>
                    <a:pt x="34396" y="64057"/>
                  </a:cubicBezTo>
                  <a:cubicBezTo>
                    <a:pt x="35748" y="65700"/>
                    <a:pt x="37101" y="67053"/>
                    <a:pt x="38454" y="68695"/>
                  </a:cubicBezTo>
                  <a:cubicBezTo>
                    <a:pt x="38454" y="70917"/>
                    <a:pt x="38743" y="73043"/>
                    <a:pt x="39033" y="74975"/>
                  </a:cubicBezTo>
                  <a:close/>
                  <a:moveTo>
                    <a:pt x="21545" y="98454"/>
                  </a:moveTo>
                  <a:cubicBezTo>
                    <a:pt x="18260" y="95169"/>
                    <a:pt x="19903" y="87246"/>
                    <a:pt x="25410" y="77681"/>
                  </a:cubicBezTo>
                  <a:cubicBezTo>
                    <a:pt x="29758" y="78840"/>
                    <a:pt x="34396" y="79903"/>
                    <a:pt x="39516" y="80483"/>
                  </a:cubicBezTo>
                  <a:cubicBezTo>
                    <a:pt x="40096" y="85603"/>
                    <a:pt x="41159" y="90241"/>
                    <a:pt x="42318" y="94589"/>
                  </a:cubicBezTo>
                  <a:cubicBezTo>
                    <a:pt x="32463" y="100096"/>
                    <a:pt x="24830" y="102028"/>
                    <a:pt x="21545" y="98454"/>
                  </a:cubicBezTo>
                  <a:close/>
                  <a:moveTo>
                    <a:pt x="39516" y="39516"/>
                  </a:moveTo>
                  <a:cubicBezTo>
                    <a:pt x="34396" y="40096"/>
                    <a:pt x="29758" y="41159"/>
                    <a:pt x="25410" y="42318"/>
                  </a:cubicBezTo>
                  <a:cubicBezTo>
                    <a:pt x="19903" y="32463"/>
                    <a:pt x="18260" y="24830"/>
                    <a:pt x="21545" y="21545"/>
                  </a:cubicBezTo>
                  <a:cubicBezTo>
                    <a:pt x="24830" y="18260"/>
                    <a:pt x="32753" y="19903"/>
                    <a:pt x="42318" y="25410"/>
                  </a:cubicBezTo>
                  <a:cubicBezTo>
                    <a:pt x="41159" y="29758"/>
                    <a:pt x="40096" y="34396"/>
                    <a:pt x="39516" y="39516"/>
                  </a:cubicBezTo>
                  <a:close/>
                  <a:moveTo>
                    <a:pt x="74975" y="39033"/>
                  </a:moveTo>
                  <a:cubicBezTo>
                    <a:pt x="73140" y="38743"/>
                    <a:pt x="70917" y="38743"/>
                    <a:pt x="68695" y="38454"/>
                  </a:cubicBezTo>
                  <a:cubicBezTo>
                    <a:pt x="67053" y="37101"/>
                    <a:pt x="65700" y="35748"/>
                    <a:pt x="64057" y="34396"/>
                  </a:cubicBezTo>
                  <a:cubicBezTo>
                    <a:pt x="67053" y="31884"/>
                    <a:pt x="70144" y="29758"/>
                    <a:pt x="73140" y="28115"/>
                  </a:cubicBezTo>
                  <a:cubicBezTo>
                    <a:pt x="73913" y="31400"/>
                    <a:pt x="74782" y="34879"/>
                    <a:pt x="74975" y="39033"/>
                  </a:cubicBezTo>
                  <a:close/>
                  <a:moveTo>
                    <a:pt x="60000" y="5507"/>
                  </a:moveTo>
                  <a:cubicBezTo>
                    <a:pt x="64637" y="5507"/>
                    <a:pt x="68985" y="12270"/>
                    <a:pt x="71980" y="22898"/>
                  </a:cubicBezTo>
                  <a:cubicBezTo>
                    <a:pt x="68212" y="25120"/>
                    <a:pt x="64057" y="27826"/>
                    <a:pt x="60000" y="31111"/>
                  </a:cubicBezTo>
                  <a:cubicBezTo>
                    <a:pt x="55942" y="27826"/>
                    <a:pt x="51787" y="25120"/>
                    <a:pt x="48019" y="22898"/>
                  </a:cubicBezTo>
                  <a:cubicBezTo>
                    <a:pt x="51014" y="12270"/>
                    <a:pt x="55362" y="5507"/>
                    <a:pt x="60000" y="5507"/>
                  </a:cubicBezTo>
                  <a:close/>
                  <a:moveTo>
                    <a:pt x="46666" y="28115"/>
                  </a:moveTo>
                  <a:cubicBezTo>
                    <a:pt x="49661" y="30048"/>
                    <a:pt x="52657" y="32173"/>
                    <a:pt x="55652" y="34396"/>
                  </a:cubicBezTo>
                  <a:cubicBezTo>
                    <a:pt x="54009" y="35748"/>
                    <a:pt x="52367" y="37101"/>
                    <a:pt x="51014" y="38454"/>
                  </a:cubicBezTo>
                  <a:cubicBezTo>
                    <a:pt x="48792" y="38454"/>
                    <a:pt x="46956" y="38743"/>
                    <a:pt x="44734" y="39033"/>
                  </a:cubicBezTo>
                  <a:cubicBezTo>
                    <a:pt x="45314" y="34879"/>
                    <a:pt x="46086" y="31400"/>
                    <a:pt x="46666" y="28115"/>
                  </a:cubicBezTo>
                  <a:close/>
                  <a:moveTo>
                    <a:pt x="45024" y="80966"/>
                  </a:moveTo>
                  <a:cubicBezTo>
                    <a:pt x="46956" y="81256"/>
                    <a:pt x="49082" y="81256"/>
                    <a:pt x="51304" y="81545"/>
                  </a:cubicBezTo>
                  <a:cubicBezTo>
                    <a:pt x="52946" y="82898"/>
                    <a:pt x="54299" y="84251"/>
                    <a:pt x="55942" y="85603"/>
                  </a:cubicBezTo>
                  <a:cubicBezTo>
                    <a:pt x="52946" y="88115"/>
                    <a:pt x="49951" y="90241"/>
                    <a:pt x="46956" y="91884"/>
                  </a:cubicBezTo>
                  <a:cubicBezTo>
                    <a:pt x="46086" y="88599"/>
                    <a:pt x="45314" y="85120"/>
                    <a:pt x="45024" y="80966"/>
                  </a:cubicBezTo>
                  <a:close/>
                  <a:moveTo>
                    <a:pt x="60000" y="114492"/>
                  </a:moveTo>
                  <a:cubicBezTo>
                    <a:pt x="55362" y="114492"/>
                    <a:pt x="51014" y="107729"/>
                    <a:pt x="48019" y="97101"/>
                  </a:cubicBezTo>
                  <a:cubicBezTo>
                    <a:pt x="51787" y="94879"/>
                    <a:pt x="55942" y="92173"/>
                    <a:pt x="60000" y="88888"/>
                  </a:cubicBezTo>
                  <a:cubicBezTo>
                    <a:pt x="64057" y="92173"/>
                    <a:pt x="68212" y="94879"/>
                    <a:pt x="71980" y="97101"/>
                  </a:cubicBezTo>
                  <a:cubicBezTo>
                    <a:pt x="68985" y="107729"/>
                    <a:pt x="64637" y="114492"/>
                    <a:pt x="60000" y="114492"/>
                  </a:cubicBezTo>
                  <a:close/>
                  <a:moveTo>
                    <a:pt x="73333" y="91884"/>
                  </a:moveTo>
                  <a:cubicBezTo>
                    <a:pt x="70338" y="89951"/>
                    <a:pt x="67342" y="87826"/>
                    <a:pt x="64347" y="85603"/>
                  </a:cubicBezTo>
                  <a:cubicBezTo>
                    <a:pt x="65990" y="84251"/>
                    <a:pt x="67632" y="82898"/>
                    <a:pt x="68985" y="81545"/>
                  </a:cubicBezTo>
                  <a:cubicBezTo>
                    <a:pt x="71207" y="81545"/>
                    <a:pt x="73140" y="81256"/>
                    <a:pt x="75265" y="80966"/>
                  </a:cubicBezTo>
                  <a:cubicBezTo>
                    <a:pt x="74782" y="85120"/>
                    <a:pt x="73913" y="88599"/>
                    <a:pt x="73333" y="91884"/>
                  </a:cubicBezTo>
                  <a:close/>
                  <a:moveTo>
                    <a:pt x="76135" y="66859"/>
                  </a:moveTo>
                  <a:cubicBezTo>
                    <a:pt x="74782" y="68405"/>
                    <a:pt x="73140" y="70048"/>
                    <a:pt x="71497" y="71690"/>
                  </a:cubicBezTo>
                  <a:cubicBezTo>
                    <a:pt x="69855" y="73333"/>
                    <a:pt x="68212" y="74975"/>
                    <a:pt x="66570" y="76328"/>
                  </a:cubicBezTo>
                  <a:cubicBezTo>
                    <a:pt x="64347" y="76328"/>
                    <a:pt x="62222" y="76618"/>
                    <a:pt x="59710" y="76618"/>
                  </a:cubicBezTo>
                  <a:cubicBezTo>
                    <a:pt x="57584" y="76618"/>
                    <a:pt x="55072" y="76618"/>
                    <a:pt x="52946" y="76328"/>
                  </a:cubicBezTo>
                  <a:cubicBezTo>
                    <a:pt x="51304" y="74975"/>
                    <a:pt x="49661" y="73333"/>
                    <a:pt x="48019" y="71690"/>
                  </a:cubicBezTo>
                  <a:cubicBezTo>
                    <a:pt x="46376" y="70048"/>
                    <a:pt x="44734" y="68405"/>
                    <a:pt x="43381" y="66859"/>
                  </a:cubicBezTo>
                  <a:cubicBezTo>
                    <a:pt x="43381" y="64637"/>
                    <a:pt x="43091" y="62415"/>
                    <a:pt x="43091" y="60000"/>
                  </a:cubicBezTo>
                  <a:cubicBezTo>
                    <a:pt x="43091" y="57584"/>
                    <a:pt x="43091" y="55362"/>
                    <a:pt x="43381" y="53140"/>
                  </a:cubicBezTo>
                  <a:cubicBezTo>
                    <a:pt x="44734" y="51594"/>
                    <a:pt x="46376" y="49951"/>
                    <a:pt x="48019" y="48309"/>
                  </a:cubicBezTo>
                  <a:cubicBezTo>
                    <a:pt x="49661" y="46666"/>
                    <a:pt x="51304" y="45024"/>
                    <a:pt x="52946" y="43671"/>
                  </a:cubicBezTo>
                  <a:cubicBezTo>
                    <a:pt x="55072" y="43671"/>
                    <a:pt x="57294" y="43381"/>
                    <a:pt x="59710" y="43381"/>
                  </a:cubicBezTo>
                  <a:cubicBezTo>
                    <a:pt x="61932" y="43381"/>
                    <a:pt x="64347" y="43381"/>
                    <a:pt x="66570" y="43671"/>
                  </a:cubicBezTo>
                  <a:cubicBezTo>
                    <a:pt x="68212" y="45024"/>
                    <a:pt x="69855" y="46666"/>
                    <a:pt x="71497" y="48309"/>
                  </a:cubicBezTo>
                  <a:cubicBezTo>
                    <a:pt x="73140" y="49951"/>
                    <a:pt x="74782" y="51594"/>
                    <a:pt x="76135" y="53140"/>
                  </a:cubicBezTo>
                  <a:cubicBezTo>
                    <a:pt x="76135" y="55362"/>
                    <a:pt x="76328" y="57584"/>
                    <a:pt x="76328" y="60000"/>
                  </a:cubicBezTo>
                  <a:cubicBezTo>
                    <a:pt x="76328" y="62415"/>
                    <a:pt x="76328" y="64637"/>
                    <a:pt x="76135" y="66859"/>
                  </a:cubicBezTo>
                  <a:close/>
                  <a:moveTo>
                    <a:pt x="98454" y="21545"/>
                  </a:moveTo>
                  <a:cubicBezTo>
                    <a:pt x="101739" y="24830"/>
                    <a:pt x="100096" y="32753"/>
                    <a:pt x="94685" y="42318"/>
                  </a:cubicBezTo>
                  <a:cubicBezTo>
                    <a:pt x="90241" y="41159"/>
                    <a:pt x="85603" y="40096"/>
                    <a:pt x="80483" y="39516"/>
                  </a:cubicBezTo>
                  <a:cubicBezTo>
                    <a:pt x="79903" y="34396"/>
                    <a:pt x="78840" y="29758"/>
                    <a:pt x="77777" y="25410"/>
                  </a:cubicBezTo>
                  <a:cubicBezTo>
                    <a:pt x="87536" y="19903"/>
                    <a:pt x="95169" y="17971"/>
                    <a:pt x="98454" y="21545"/>
                  </a:cubicBezTo>
                  <a:close/>
                  <a:moveTo>
                    <a:pt x="85603" y="55652"/>
                  </a:moveTo>
                  <a:cubicBezTo>
                    <a:pt x="84251" y="54009"/>
                    <a:pt x="82898" y="52657"/>
                    <a:pt x="81545" y="51014"/>
                  </a:cubicBezTo>
                  <a:cubicBezTo>
                    <a:pt x="81545" y="48792"/>
                    <a:pt x="81256" y="46956"/>
                    <a:pt x="80966" y="44734"/>
                  </a:cubicBezTo>
                  <a:cubicBezTo>
                    <a:pt x="84830" y="45314"/>
                    <a:pt x="88599" y="45797"/>
                    <a:pt x="91884" y="46666"/>
                  </a:cubicBezTo>
                  <a:cubicBezTo>
                    <a:pt x="90048" y="49661"/>
                    <a:pt x="88115" y="52657"/>
                    <a:pt x="85603" y="55652"/>
                  </a:cubicBezTo>
                  <a:close/>
                  <a:moveTo>
                    <a:pt x="85603" y="64347"/>
                  </a:moveTo>
                  <a:cubicBezTo>
                    <a:pt x="88115" y="67342"/>
                    <a:pt x="90241" y="70338"/>
                    <a:pt x="91884" y="73333"/>
                  </a:cubicBezTo>
                  <a:cubicBezTo>
                    <a:pt x="88599" y="74202"/>
                    <a:pt x="84830" y="74685"/>
                    <a:pt x="80966" y="75265"/>
                  </a:cubicBezTo>
                  <a:cubicBezTo>
                    <a:pt x="81256" y="73333"/>
                    <a:pt x="81256" y="71207"/>
                    <a:pt x="81545" y="68985"/>
                  </a:cubicBezTo>
                  <a:cubicBezTo>
                    <a:pt x="82898" y="67342"/>
                    <a:pt x="84251" y="65700"/>
                    <a:pt x="85603" y="64347"/>
                  </a:cubicBezTo>
                  <a:close/>
                  <a:moveTo>
                    <a:pt x="98454" y="98454"/>
                  </a:moveTo>
                  <a:cubicBezTo>
                    <a:pt x="95169" y="101739"/>
                    <a:pt x="87246" y="100096"/>
                    <a:pt x="77777" y="94589"/>
                  </a:cubicBezTo>
                  <a:cubicBezTo>
                    <a:pt x="78840" y="90241"/>
                    <a:pt x="79903" y="85603"/>
                    <a:pt x="80483" y="80483"/>
                  </a:cubicBezTo>
                  <a:cubicBezTo>
                    <a:pt x="85603" y="79903"/>
                    <a:pt x="90241" y="78840"/>
                    <a:pt x="94685" y="77681"/>
                  </a:cubicBezTo>
                  <a:cubicBezTo>
                    <a:pt x="100096" y="87536"/>
                    <a:pt x="102028" y="95169"/>
                    <a:pt x="98454" y="98454"/>
                  </a:cubicBezTo>
                  <a:close/>
                  <a:moveTo>
                    <a:pt x="97101" y="71980"/>
                  </a:moveTo>
                  <a:cubicBezTo>
                    <a:pt x="94879" y="68212"/>
                    <a:pt x="92173" y="64057"/>
                    <a:pt x="88888" y="60000"/>
                  </a:cubicBezTo>
                  <a:cubicBezTo>
                    <a:pt x="91884" y="55942"/>
                    <a:pt x="94879" y="51787"/>
                    <a:pt x="97101" y="48019"/>
                  </a:cubicBezTo>
                  <a:cubicBezTo>
                    <a:pt x="107729" y="51014"/>
                    <a:pt x="114589" y="55362"/>
                    <a:pt x="114589" y="60000"/>
                  </a:cubicBezTo>
                  <a:cubicBezTo>
                    <a:pt x="114589" y="64637"/>
                    <a:pt x="107729" y="68985"/>
                    <a:pt x="97101" y="71980"/>
                  </a:cubicBezTo>
                  <a:close/>
                </a:path>
              </a:pathLst>
            </a:custGeom>
            <a:solidFill>
              <a:srgbClr val="FFFFFF"/>
            </a:solidFill>
            <a:ln>
              <a:noFill/>
            </a:ln>
          </p:spPr>
          <p:txBody>
            <a:bodyPr lIns="91425" tIns="45700" rIns="91425" bIns="45700" anchor="t" anchorCtr="0">
              <a:noAutofit/>
            </a:bodyPr>
            <a:lstStyle/>
            <a:p>
              <a:pPr marL="0" marR="0" lvl="0" indent="0" algn="l" rtl="0">
                <a:spcBef>
                  <a:spcPts val="0"/>
                </a:spcBef>
                <a:buNone/>
              </a:pPr>
              <a:endParaRPr sz="1800">
                <a:solidFill>
                  <a:srgbClr val="000000"/>
                </a:solidFill>
                <a:latin typeface="Calibri"/>
                <a:ea typeface="Calibri"/>
                <a:cs typeface="Calibri"/>
                <a:sym typeface="Calibri"/>
              </a:endParaRPr>
            </a:p>
          </p:txBody>
        </p:sp>
      </p:grpSp>
      <p:grpSp>
        <p:nvGrpSpPr>
          <p:cNvPr id="9" name="Group 8">
            <a:extLst>
              <a:ext uri="{FF2B5EF4-FFF2-40B4-BE49-F238E27FC236}">
                <a16:creationId xmlns:a16="http://schemas.microsoft.com/office/drawing/2014/main" id="{FE9EC12A-82B3-4E27-93AE-C752BD7DE0A4}"/>
              </a:ext>
            </a:extLst>
          </p:cNvPr>
          <p:cNvGrpSpPr/>
          <p:nvPr/>
        </p:nvGrpSpPr>
        <p:grpSpPr>
          <a:xfrm>
            <a:off x="823883" y="3995128"/>
            <a:ext cx="360000" cy="360000"/>
            <a:chOff x="4480899" y="2043734"/>
            <a:chExt cx="645600" cy="645600"/>
          </a:xfrm>
        </p:grpSpPr>
        <p:sp>
          <p:nvSpPr>
            <p:cNvPr id="34" name="Shape 324">
              <a:extLst>
                <a:ext uri="{FF2B5EF4-FFF2-40B4-BE49-F238E27FC236}">
                  <a16:creationId xmlns:a16="http://schemas.microsoft.com/office/drawing/2014/main" id="{7A61FE2B-6AA9-4AB6-8939-E67B6BAD383B}"/>
                </a:ext>
              </a:extLst>
            </p:cNvPr>
            <p:cNvSpPr/>
            <p:nvPr/>
          </p:nvSpPr>
          <p:spPr>
            <a:xfrm>
              <a:off x="4480899" y="2043734"/>
              <a:ext cx="645600" cy="645600"/>
            </a:xfrm>
            <a:prstGeom prst="ellipse">
              <a:avLst/>
            </a:prstGeom>
            <a:solidFill>
              <a:srgbClr val="F0506E"/>
            </a:solidFill>
            <a:ln w="38100"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8" name="Graphic 7" descr="Euro with solid fill">
              <a:extLst>
                <a:ext uri="{FF2B5EF4-FFF2-40B4-BE49-F238E27FC236}">
                  <a16:creationId xmlns:a16="http://schemas.microsoft.com/office/drawing/2014/main" id="{14129969-D400-4576-990E-77E63A0D801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55095" y="2150534"/>
              <a:ext cx="432000" cy="432000"/>
            </a:xfrm>
            <a:prstGeom prst="rect">
              <a:avLst/>
            </a:prstGeom>
          </p:spPr>
        </p:pic>
      </p:grpSp>
      <p:grpSp>
        <p:nvGrpSpPr>
          <p:cNvPr id="62" name="Group 61">
            <a:extLst>
              <a:ext uri="{FF2B5EF4-FFF2-40B4-BE49-F238E27FC236}">
                <a16:creationId xmlns:a16="http://schemas.microsoft.com/office/drawing/2014/main" id="{5C6058FD-9910-4267-BF80-8C7058F51237}"/>
              </a:ext>
            </a:extLst>
          </p:cNvPr>
          <p:cNvGrpSpPr/>
          <p:nvPr/>
        </p:nvGrpSpPr>
        <p:grpSpPr>
          <a:xfrm>
            <a:off x="823883" y="5591373"/>
            <a:ext cx="360000" cy="360000"/>
            <a:chOff x="3582962" y="3240080"/>
            <a:chExt cx="720000" cy="720000"/>
          </a:xfrm>
        </p:grpSpPr>
        <p:sp>
          <p:nvSpPr>
            <p:cNvPr id="36" name="Shape 324">
              <a:extLst>
                <a:ext uri="{FF2B5EF4-FFF2-40B4-BE49-F238E27FC236}">
                  <a16:creationId xmlns:a16="http://schemas.microsoft.com/office/drawing/2014/main" id="{555D138B-B16A-42FB-BB31-B380B5261DFE}"/>
                </a:ext>
              </a:extLst>
            </p:cNvPr>
            <p:cNvSpPr/>
            <p:nvPr/>
          </p:nvSpPr>
          <p:spPr>
            <a:xfrm>
              <a:off x="3582962" y="3240080"/>
              <a:ext cx="720000" cy="720000"/>
            </a:xfrm>
            <a:prstGeom prst="ellipse">
              <a:avLst/>
            </a:prstGeom>
            <a:solidFill>
              <a:srgbClr val="00D897"/>
            </a:solidFill>
            <a:ln w="38100"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41" name="Graphic 40" descr="List with solid fill">
              <a:extLst>
                <a:ext uri="{FF2B5EF4-FFF2-40B4-BE49-F238E27FC236}">
                  <a16:creationId xmlns:a16="http://schemas.microsoft.com/office/drawing/2014/main" id="{5B9D4F6A-1CED-4DFD-8022-E7C5E08583A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08962" y="3352224"/>
              <a:ext cx="468000" cy="468000"/>
            </a:xfrm>
            <a:prstGeom prst="rect">
              <a:avLst/>
            </a:prstGeom>
          </p:spPr>
        </p:pic>
      </p:grpSp>
    </p:spTree>
    <p:extLst>
      <p:ext uri="{BB962C8B-B14F-4D97-AF65-F5344CB8AC3E}">
        <p14:creationId xmlns:p14="http://schemas.microsoft.com/office/powerpoint/2010/main" val="1291779435"/>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DC98D5B-7A8B-D3CA-2EBA-6FC3812A03AD}"/>
              </a:ext>
            </a:extLst>
          </p:cNvPr>
          <p:cNvSpPr txBox="1">
            <a:spLocks/>
          </p:cNvSpPr>
          <p:nvPr/>
        </p:nvSpPr>
        <p:spPr>
          <a:xfrm>
            <a:off x="6188926" y="315845"/>
            <a:ext cx="5164871" cy="568325"/>
          </a:xfrm>
          <a:prstGeom prst="rect">
            <a:avLst/>
          </a:prstGeom>
          <a:solidFill>
            <a:schemeClr val="accent1">
              <a:lumMod val="75000"/>
            </a:schemeClr>
          </a:solidFill>
        </p:spPr>
        <p:txBody>
          <a:bodyPr>
            <a:noAutofit/>
          </a:bodyPr>
          <a:lstStyle>
            <a:lvl1pPr algn="l" defTabSz="914400" rtl="0" eaLnBrk="1" latinLnBrk="0" hangingPunct="1">
              <a:lnSpc>
                <a:spcPct val="90000"/>
              </a:lnSpc>
              <a:spcBef>
                <a:spcPct val="0"/>
              </a:spcBef>
              <a:buNone/>
              <a:defRPr sz="4000" kern="1200">
                <a:solidFill>
                  <a:schemeClr val="accent1">
                    <a:lumMod val="75000"/>
                  </a:schemeClr>
                </a:solidFill>
                <a:latin typeface="+mn-lt"/>
                <a:ea typeface="+mj-ea"/>
                <a:cs typeface="+mj-cs"/>
              </a:defRPr>
            </a:lvl1pPr>
          </a:lstStyle>
          <a:p>
            <a:pPr algn="r"/>
            <a:r>
              <a:rPr lang="hr-HR" sz="3200" b="1" dirty="0">
                <a:solidFill>
                  <a:schemeClr val="bg1"/>
                </a:solidFill>
              </a:rPr>
              <a:t>Troškovi osoblja</a:t>
            </a:r>
            <a:endParaRPr lang="en-US" sz="3600" b="1" dirty="0">
              <a:solidFill>
                <a:schemeClr val="bg1"/>
              </a:solidFill>
            </a:endParaRPr>
          </a:p>
        </p:txBody>
      </p:sp>
      <p:pic>
        <p:nvPicPr>
          <p:cNvPr id="3" name="Picture 2">
            <a:extLst>
              <a:ext uri="{FF2B5EF4-FFF2-40B4-BE49-F238E27FC236}">
                <a16:creationId xmlns:a16="http://schemas.microsoft.com/office/drawing/2014/main" id="{2CA62FEA-D5E2-315B-4194-303781EF42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4" name="TextBox 3">
            <a:extLst>
              <a:ext uri="{FF2B5EF4-FFF2-40B4-BE49-F238E27FC236}">
                <a16:creationId xmlns:a16="http://schemas.microsoft.com/office/drawing/2014/main" id="{A30A33D7-C01A-4AA7-AE33-81235CCA1EF2}"/>
              </a:ext>
            </a:extLst>
          </p:cNvPr>
          <p:cNvSpPr txBox="1"/>
          <p:nvPr/>
        </p:nvSpPr>
        <p:spPr>
          <a:xfrm>
            <a:off x="714373" y="1296378"/>
            <a:ext cx="7839076" cy="2308324"/>
          </a:xfrm>
          <a:prstGeom prst="rect">
            <a:avLst/>
          </a:prstGeom>
          <a:noFill/>
        </p:spPr>
        <p:txBody>
          <a:bodyPr wrap="square" rtlCol="0">
            <a:spAutoFit/>
          </a:bodyPr>
          <a:lstStyle/>
          <a:p>
            <a:pPr marL="342900" indent="-342900">
              <a:buAutoNum type="alphaLcParenR"/>
            </a:pPr>
            <a:r>
              <a:rPr lang="hr-HR" sz="2400" b="1" dirty="0">
                <a:solidFill>
                  <a:schemeClr val="accent1">
                    <a:lumMod val="75000"/>
                  </a:schemeClr>
                </a:solidFill>
                <a:latin typeface="+mn-lt"/>
              </a:rPr>
              <a:t>Puno radno vrijeme na projektu </a:t>
            </a:r>
          </a:p>
          <a:p>
            <a:pPr marL="342900" indent="-342900">
              <a:buAutoNum type="alphaLcParenR"/>
            </a:pPr>
            <a:endParaRPr lang="hr-HR" sz="1000" dirty="0"/>
          </a:p>
          <a:p>
            <a:r>
              <a:rPr lang="hr-HR" sz="2200" dirty="0">
                <a:solidFill>
                  <a:schemeClr val="accent1">
                    <a:lumMod val="75000"/>
                  </a:schemeClr>
                </a:solidFill>
              </a:rPr>
              <a:t>Za osoblje zaposleno na puno radno vrijeme na projektu prihvatljiv je ukupan iznos troška plaća koji sadrži bruto II iznos, doprinose, troškove prijevoza te ostale dodatke u skladu s nacionalnim zakonodavstvom, ugovorom o radu, rješenjem o rasporedu na radno mjesto ili internim aktima partnera.</a:t>
            </a:r>
          </a:p>
        </p:txBody>
      </p:sp>
      <p:sp>
        <p:nvSpPr>
          <p:cNvPr id="12" name="Subtitle 2">
            <a:extLst>
              <a:ext uri="{FF2B5EF4-FFF2-40B4-BE49-F238E27FC236}">
                <a16:creationId xmlns:a16="http://schemas.microsoft.com/office/drawing/2014/main" id="{F58C39DC-6E7B-46BD-AF5C-31673E9CCA60}"/>
              </a:ext>
            </a:extLst>
          </p:cNvPr>
          <p:cNvSpPr txBox="1">
            <a:spLocks/>
          </p:cNvSpPr>
          <p:nvPr/>
        </p:nvSpPr>
        <p:spPr>
          <a:xfrm>
            <a:off x="714373" y="3815200"/>
            <a:ext cx="10619213" cy="1652150"/>
          </a:xfrm>
          <a:prstGeom prst="rect">
            <a:avLst/>
          </a:prstGeom>
          <a:solidFill>
            <a:schemeClr val="accent5">
              <a:lumMod val="20000"/>
              <a:lumOff val="80000"/>
            </a:schemeClr>
          </a:solidFill>
          <a:ln>
            <a:solidFill>
              <a:srgbClr val="004FA8"/>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4200"/>
              </a:spcBef>
              <a:spcAft>
                <a:spcPts val="600"/>
              </a:spcAft>
              <a:buNone/>
            </a:pPr>
            <a:r>
              <a:rPr lang="hr-HR" sz="2200" u="sng" dirty="0"/>
              <a:t>PRIMJER:</a:t>
            </a:r>
            <a:r>
              <a:rPr lang="hr-HR" sz="2200" dirty="0"/>
              <a:t>  Član projektnog tima radi 100% radnog vremena na Projektu</a:t>
            </a:r>
          </a:p>
          <a:p>
            <a:pPr marL="0" indent="0">
              <a:buFont typeface="Arial" panose="020B0604020202020204" pitchFamily="34" charset="0"/>
              <a:buNone/>
            </a:pPr>
            <a:r>
              <a:rPr lang="hr-HR" sz="2200" dirty="0"/>
              <a:t>Ukupni mjesečni trošak plaće (Bruto 2) =  3000,00 EUR</a:t>
            </a:r>
          </a:p>
          <a:p>
            <a:pPr marL="0" indent="0">
              <a:buFont typeface="Arial" panose="020B0604020202020204" pitchFamily="34" charset="0"/>
              <a:buNone/>
            </a:pPr>
            <a:r>
              <a:rPr lang="hr-HR" sz="2200" dirty="0"/>
              <a:t>Prihvatljiv iznos za financiranje iz projekta (6-mjesečni izvještaj) = 6 x 3000,00 = 18.000 EUR</a:t>
            </a:r>
          </a:p>
          <a:p>
            <a:pPr marL="0" indent="0">
              <a:buFont typeface="Arial" panose="020B0604020202020204" pitchFamily="34" charset="0"/>
              <a:buNone/>
            </a:pPr>
            <a:endParaRPr lang="hr-HR" dirty="0"/>
          </a:p>
        </p:txBody>
      </p:sp>
      <p:pic>
        <p:nvPicPr>
          <p:cNvPr id="6" name="Picture 5" descr="A finger pushing a dice&#10;&#10;Description automatically generated">
            <a:extLst>
              <a:ext uri="{FF2B5EF4-FFF2-40B4-BE49-F238E27FC236}">
                <a16:creationId xmlns:a16="http://schemas.microsoft.com/office/drawing/2014/main" id="{8350B878-914E-4EA8-B0E5-0BCB8093B5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1361" y="1296378"/>
            <a:ext cx="2562225" cy="2036491"/>
          </a:xfrm>
          <a:prstGeom prst="rect">
            <a:avLst/>
          </a:prstGeom>
        </p:spPr>
      </p:pic>
      <p:sp>
        <p:nvSpPr>
          <p:cNvPr id="5" name="TekstniOkvir 4">
            <a:extLst>
              <a:ext uri="{FF2B5EF4-FFF2-40B4-BE49-F238E27FC236}">
                <a16:creationId xmlns:a16="http://schemas.microsoft.com/office/drawing/2014/main" id="{E6FEF538-0E8D-ECF4-A06D-8E73EFAB7BFF}"/>
              </a:ext>
            </a:extLst>
          </p:cNvPr>
          <p:cNvSpPr txBox="1"/>
          <p:nvPr/>
        </p:nvSpPr>
        <p:spPr>
          <a:xfrm>
            <a:off x="714372" y="5879178"/>
            <a:ext cx="10619213" cy="769441"/>
          </a:xfrm>
          <a:prstGeom prst="rect">
            <a:avLst/>
          </a:prstGeom>
          <a:noFill/>
          <a:ln>
            <a:solidFill>
              <a:srgbClr val="C00000"/>
            </a:solidFill>
          </a:ln>
        </p:spPr>
        <p:txBody>
          <a:bodyPr wrap="square" rtlCol="0">
            <a:spAutoFit/>
          </a:bodyPr>
          <a:lstStyle/>
          <a:p>
            <a:r>
              <a:rPr lang="hr-HR" sz="2200" b="1" dirty="0">
                <a:solidFill>
                  <a:schemeClr val="accent2">
                    <a:lumMod val="50000"/>
                  </a:schemeClr>
                </a:solidFill>
              </a:rPr>
              <a:t>Napomena: Ugovor o djelu </a:t>
            </a:r>
            <a:r>
              <a:rPr lang="hr-HR" sz="2200" dirty="0">
                <a:solidFill>
                  <a:schemeClr val="accent2">
                    <a:lumMod val="50000"/>
                  </a:schemeClr>
                </a:solidFill>
              </a:rPr>
              <a:t>(Service </a:t>
            </a:r>
            <a:r>
              <a:rPr lang="hr-HR" sz="2200" dirty="0" err="1">
                <a:solidFill>
                  <a:schemeClr val="accent2">
                    <a:lumMod val="50000"/>
                  </a:schemeClr>
                </a:solidFill>
              </a:rPr>
              <a:t>Contract</a:t>
            </a:r>
            <a:r>
              <a:rPr lang="hr-HR" sz="2200" dirty="0">
                <a:solidFill>
                  <a:schemeClr val="accent2">
                    <a:lumMod val="50000"/>
                  </a:schemeClr>
                </a:solidFill>
              </a:rPr>
              <a:t>) – dopušten samo iznimno za korisnike </a:t>
            </a:r>
            <a:r>
              <a:rPr lang="hr-HR" sz="2200" b="1" dirty="0">
                <a:solidFill>
                  <a:schemeClr val="accent2">
                    <a:lumMod val="50000"/>
                  </a:schemeClr>
                </a:solidFill>
              </a:rPr>
              <a:t>iz BiH i Crne Gore</a:t>
            </a:r>
            <a:r>
              <a:rPr lang="hr-HR" sz="2200" dirty="0">
                <a:solidFill>
                  <a:schemeClr val="accent2">
                    <a:lumMod val="50000"/>
                  </a:schemeClr>
                </a:solidFill>
              </a:rPr>
              <a:t>, uz ispunjenje uvjeta iz PIM-a!</a:t>
            </a:r>
          </a:p>
        </p:txBody>
      </p:sp>
    </p:spTree>
    <p:extLst>
      <p:ext uri="{BB962C8B-B14F-4D97-AF65-F5344CB8AC3E}">
        <p14:creationId xmlns:p14="http://schemas.microsoft.com/office/powerpoint/2010/main" val="800097245"/>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DC98D5B-7A8B-D3CA-2EBA-6FC3812A03AD}"/>
              </a:ext>
            </a:extLst>
          </p:cNvPr>
          <p:cNvSpPr txBox="1">
            <a:spLocks/>
          </p:cNvSpPr>
          <p:nvPr/>
        </p:nvSpPr>
        <p:spPr>
          <a:xfrm>
            <a:off x="6188926" y="315845"/>
            <a:ext cx="5164871" cy="568325"/>
          </a:xfrm>
          <a:prstGeom prst="rect">
            <a:avLst/>
          </a:prstGeom>
          <a:solidFill>
            <a:schemeClr val="accent1">
              <a:lumMod val="75000"/>
            </a:schemeClr>
          </a:solidFill>
        </p:spPr>
        <p:txBody>
          <a:bodyPr>
            <a:noAutofit/>
          </a:bodyPr>
          <a:lstStyle>
            <a:lvl1pPr algn="l" defTabSz="914400" rtl="0" eaLnBrk="1" latinLnBrk="0" hangingPunct="1">
              <a:lnSpc>
                <a:spcPct val="90000"/>
              </a:lnSpc>
              <a:spcBef>
                <a:spcPct val="0"/>
              </a:spcBef>
              <a:buNone/>
              <a:defRPr sz="4000" kern="1200">
                <a:solidFill>
                  <a:schemeClr val="accent1">
                    <a:lumMod val="75000"/>
                  </a:schemeClr>
                </a:solidFill>
                <a:latin typeface="+mn-lt"/>
                <a:ea typeface="+mj-ea"/>
                <a:cs typeface="+mj-cs"/>
              </a:defRPr>
            </a:lvl1pPr>
          </a:lstStyle>
          <a:p>
            <a:pPr algn="r"/>
            <a:r>
              <a:rPr lang="hr-HR" sz="3200" b="1" dirty="0">
                <a:solidFill>
                  <a:schemeClr val="bg1"/>
                </a:solidFill>
              </a:rPr>
              <a:t>Troškovi osoblja</a:t>
            </a:r>
            <a:endParaRPr lang="en-US" sz="3600" b="1" dirty="0">
              <a:solidFill>
                <a:schemeClr val="bg1"/>
              </a:solidFill>
            </a:endParaRPr>
          </a:p>
        </p:txBody>
      </p:sp>
      <p:pic>
        <p:nvPicPr>
          <p:cNvPr id="3" name="Picture 2">
            <a:extLst>
              <a:ext uri="{FF2B5EF4-FFF2-40B4-BE49-F238E27FC236}">
                <a16:creationId xmlns:a16="http://schemas.microsoft.com/office/drawing/2014/main" id="{2CA62FEA-D5E2-315B-4194-303781EF42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4" name="TextBox 3">
            <a:extLst>
              <a:ext uri="{FF2B5EF4-FFF2-40B4-BE49-F238E27FC236}">
                <a16:creationId xmlns:a16="http://schemas.microsoft.com/office/drawing/2014/main" id="{A30A33D7-C01A-4AA7-AE33-81235CCA1EF2}"/>
              </a:ext>
            </a:extLst>
          </p:cNvPr>
          <p:cNvSpPr txBox="1"/>
          <p:nvPr/>
        </p:nvSpPr>
        <p:spPr>
          <a:xfrm>
            <a:off x="714373" y="1296378"/>
            <a:ext cx="7839076" cy="2339102"/>
          </a:xfrm>
          <a:prstGeom prst="rect">
            <a:avLst/>
          </a:prstGeom>
          <a:noFill/>
        </p:spPr>
        <p:txBody>
          <a:bodyPr wrap="square" rtlCol="0">
            <a:spAutoFit/>
          </a:bodyPr>
          <a:lstStyle/>
          <a:p>
            <a:r>
              <a:rPr lang="pl-PL" sz="2400" b="1" dirty="0">
                <a:solidFill>
                  <a:schemeClr val="accent1">
                    <a:lumMod val="75000"/>
                  </a:schemeClr>
                </a:solidFill>
                <a:latin typeface="+mn-lt"/>
              </a:rPr>
              <a:t>b) Nepuno radno vrijeme s fiksnim postotkom rada na projektu</a:t>
            </a:r>
          </a:p>
          <a:p>
            <a:pPr marL="342900" indent="-342900">
              <a:buAutoNum type="alphaLcParenR"/>
            </a:pPr>
            <a:endParaRPr lang="hr-HR" sz="1000" dirty="0"/>
          </a:p>
          <a:p>
            <a:r>
              <a:rPr lang="hr-HR" sz="2200" dirty="0">
                <a:solidFill>
                  <a:schemeClr val="accent1">
                    <a:lumMod val="75000"/>
                  </a:schemeClr>
                </a:solidFill>
              </a:rPr>
              <a:t>Naknada troškova osoblja izračunava se primjenom postotka definiranog u ugovoru o radu, rješenju o rasporedu na radnom mjestu ili izjavi poslodavca o raspodjeli osobe na projektu na ukupan iznos troška plaće</a:t>
            </a:r>
          </a:p>
        </p:txBody>
      </p:sp>
      <p:sp>
        <p:nvSpPr>
          <p:cNvPr id="12" name="Subtitle 2">
            <a:extLst>
              <a:ext uri="{FF2B5EF4-FFF2-40B4-BE49-F238E27FC236}">
                <a16:creationId xmlns:a16="http://schemas.microsoft.com/office/drawing/2014/main" id="{F58C39DC-6E7B-46BD-AF5C-31673E9CCA60}"/>
              </a:ext>
            </a:extLst>
          </p:cNvPr>
          <p:cNvSpPr txBox="1">
            <a:spLocks/>
          </p:cNvSpPr>
          <p:nvPr/>
        </p:nvSpPr>
        <p:spPr>
          <a:xfrm>
            <a:off x="714373" y="4033838"/>
            <a:ext cx="10619213" cy="2147450"/>
          </a:xfrm>
          <a:prstGeom prst="rect">
            <a:avLst/>
          </a:prstGeom>
          <a:solidFill>
            <a:schemeClr val="accent5">
              <a:lumMod val="20000"/>
              <a:lumOff val="80000"/>
            </a:schemeClr>
          </a:solidFill>
          <a:ln>
            <a:solidFill>
              <a:srgbClr val="004FA8"/>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hr-HR" sz="2200" u="sng" dirty="0"/>
              <a:t>PRIMJER:</a:t>
            </a:r>
            <a:r>
              <a:rPr lang="hr-HR" sz="2200" dirty="0"/>
              <a:t>  </a:t>
            </a:r>
            <a:r>
              <a:rPr lang="hr-HR" sz="2200" b="0" dirty="0">
                <a:latin typeface="+mn-lt"/>
              </a:rPr>
              <a:t>Član projektnog tima radi </a:t>
            </a:r>
            <a:r>
              <a:rPr lang="hr-HR" sz="2200" dirty="0">
                <a:latin typeface="+mn-lt"/>
              </a:rPr>
              <a:t>50% radnog vremena </a:t>
            </a:r>
            <a:r>
              <a:rPr lang="hr-HR" sz="2200" b="0" dirty="0">
                <a:latin typeface="+mn-lt"/>
              </a:rPr>
              <a:t>na projektu</a:t>
            </a:r>
          </a:p>
          <a:p>
            <a:pPr marL="0" indent="0">
              <a:buNone/>
            </a:pPr>
            <a:r>
              <a:rPr lang="hr-HR" sz="2200" b="0" dirty="0">
                <a:latin typeface="+mn-lt"/>
              </a:rPr>
              <a:t>Ukupni mjesečni trošak plaće (Bruto 2) =  3000 EUR</a:t>
            </a:r>
          </a:p>
          <a:p>
            <a:pPr marL="0" indent="0">
              <a:buNone/>
            </a:pPr>
            <a:r>
              <a:rPr lang="hr-HR" sz="2200" b="0" dirty="0">
                <a:latin typeface="+mn-lt"/>
              </a:rPr>
              <a:t>% radnog vremena na projektu = 50 %</a:t>
            </a:r>
          </a:p>
          <a:p>
            <a:pPr marL="0" indent="0">
              <a:buNone/>
            </a:pPr>
            <a:r>
              <a:rPr lang="hr-HR" sz="2200" b="0" dirty="0">
                <a:latin typeface="+mn-lt"/>
              </a:rPr>
              <a:t>Prihvatljiv iznos za financiranje iz projekta (6-mjesečni izvještaj) = </a:t>
            </a:r>
          </a:p>
          <a:p>
            <a:pPr marL="0" indent="0">
              <a:buNone/>
            </a:pPr>
            <a:r>
              <a:rPr lang="hr-HR" sz="2200" b="0" dirty="0">
                <a:latin typeface="+mn-lt"/>
              </a:rPr>
              <a:t>     6 x (50% x 3000 EUR) = 9000 EUR</a:t>
            </a:r>
          </a:p>
          <a:p>
            <a:pPr marL="0" indent="0">
              <a:buFont typeface="Arial" panose="020B0604020202020204" pitchFamily="34" charset="0"/>
              <a:buNone/>
            </a:pPr>
            <a:endParaRPr lang="hr-HR" dirty="0"/>
          </a:p>
        </p:txBody>
      </p:sp>
      <p:pic>
        <p:nvPicPr>
          <p:cNvPr id="7" name="Picture 6" descr="A person standing next to a clock&#10;&#10;Description automatically generated">
            <a:extLst>
              <a:ext uri="{FF2B5EF4-FFF2-40B4-BE49-F238E27FC236}">
                <a16:creationId xmlns:a16="http://schemas.microsoft.com/office/drawing/2014/main" id="{AACEAA1A-79D6-483F-9309-9E79F5C9C0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9099" y="1296378"/>
            <a:ext cx="3762375" cy="2132622"/>
          </a:xfrm>
          <a:prstGeom prst="rect">
            <a:avLst/>
          </a:prstGeom>
        </p:spPr>
      </p:pic>
    </p:spTree>
    <p:extLst>
      <p:ext uri="{BB962C8B-B14F-4D97-AF65-F5344CB8AC3E}">
        <p14:creationId xmlns:p14="http://schemas.microsoft.com/office/powerpoint/2010/main" val="2603970571"/>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9">
            <a:extLst>
              <a:ext uri="{FF2B5EF4-FFF2-40B4-BE49-F238E27FC236}">
                <a16:creationId xmlns:a16="http://schemas.microsoft.com/office/drawing/2014/main" id="{382379FE-5DDC-54EC-5165-E0AA9BD7A416}"/>
              </a:ext>
            </a:extLst>
          </p:cNvPr>
          <p:cNvSpPr txBox="1"/>
          <p:nvPr/>
        </p:nvSpPr>
        <p:spPr>
          <a:xfrm>
            <a:off x="147861" y="1806350"/>
            <a:ext cx="10248741" cy="3200876"/>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Uključuju operativne i administrativne troškove neophodne za </a:t>
            </a:r>
          </a:p>
          <a:p>
            <a:pPr marR="0" lvl="0" algn="l" defTabSz="914400" rtl="0" eaLnBrk="1" fontAlgn="auto" latinLnBrk="0" hangingPunct="1">
              <a:lnSpc>
                <a:spcPct val="100000"/>
              </a:lnSpc>
              <a:spcBef>
                <a:spcPts val="0"/>
              </a:spcBef>
              <a:spcAft>
                <a:spcPts val="0"/>
              </a:spcAft>
              <a:buClrTx/>
              <a:buSzTx/>
              <a:tabLst/>
              <a:defRPr/>
            </a:pPr>
            <a:r>
              <a:rPr lang="hr-HR" sz="2200" dirty="0">
                <a:solidFill>
                  <a:srgbClr val="2F5597"/>
                </a:solidFill>
                <a:latin typeface="Calibri" panose="020F0502020204030204"/>
              </a:rPr>
              <a:t>     </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provedbu projekta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Obračunavaju se automatski u </a:t>
            </a:r>
            <a:r>
              <a:rPr kumimoji="0" lang="hr-HR" sz="2200" i="0" u="none" strike="noStrike" kern="1200" cap="none" spc="0" normalizeH="0" baseline="0" noProof="0" dirty="0" err="1">
                <a:ln>
                  <a:noFill/>
                </a:ln>
                <a:solidFill>
                  <a:srgbClr val="2F5597"/>
                </a:solidFill>
                <a:effectLst/>
                <a:uLnTx/>
                <a:uFillTx/>
                <a:latin typeface="Calibri" panose="020F0502020204030204"/>
                <a:ea typeface="+mn-ea"/>
                <a:cs typeface="+mn-cs"/>
              </a:rPr>
              <a:t>Jems</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 sustavu i nadoknađuju na temelju </a:t>
            </a: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2 SCO opcije:</a:t>
            </a:r>
          </a:p>
          <a:p>
            <a:pPr marR="0" lvl="0" algn="l" defTabSz="914400" rtl="0" eaLnBrk="1" fontAlgn="auto" latinLnBrk="0" hangingPunct="1">
              <a:lnSpc>
                <a:spcPct val="100000"/>
              </a:lnSpc>
              <a:spcBef>
                <a:spcPts val="0"/>
              </a:spcBef>
              <a:spcAft>
                <a:spcPts val="0"/>
              </a:spcAft>
              <a:buClrTx/>
              <a:buSzTx/>
              <a:tabLst/>
              <a:defRPr/>
            </a:pPr>
            <a:endPar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sz="2200" dirty="0">
                <a:solidFill>
                  <a:srgbClr val="2F5597"/>
                </a:solidFill>
                <a:latin typeface="Calibri" panose="020F0502020204030204"/>
              </a:rPr>
              <a:t>f</a:t>
            </a:r>
            <a:r>
              <a:rPr kumimoji="0" lang="hr-HR" sz="2200" i="0" u="none" strike="noStrike" kern="1200" cap="none" spc="0" normalizeH="0" baseline="0" noProof="0" dirty="0" err="1">
                <a:ln>
                  <a:noFill/>
                </a:ln>
                <a:solidFill>
                  <a:srgbClr val="2F5597"/>
                </a:solidFill>
                <a:effectLst/>
                <a:uLnTx/>
                <a:uFillTx/>
                <a:latin typeface="Calibri" panose="020F0502020204030204"/>
                <a:ea typeface="+mn-ea"/>
                <a:cs typeface="+mn-cs"/>
              </a:rPr>
              <a:t>iksnom</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 stopom do 15% prihvatljivih troškova osoblja u SCO1</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kao dio fiksne stope do 40 % izravnih (stvarnih) troškova osoblja u okviru SCO 2</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hr-HR" sz="2400"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hr-HR" sz="240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1" name="Title 3">
            <a:extLst>
              <a:ext uri="{FF2B5EF4-FFF2-40B4-BE49-F238E27FC236}">
                <a16:creationId xmlns:a16="http://schemas.microsoft.com/office/drawing/2014/main" id="{D965FA05-0C23-1632-D901-14428A06D2AB}"/>
              </a:ext>
            </a:extLst>
          </p:cNvPr>
          <p:cNvSpPr txBox="1">
            <a:spLocks/>
          </p:cNvSpPr>
          <p:nvPr/>
        </p:nvSpPr>
        <p:spPr>
          <a:xfrm>
            <a:off x="4985359" y="279153"/>
            <a:ext cx="6969354" cy="568325"/>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algn="r"/>
            <a:r>
              <a:rPr lang="en-US" sz="3200" dirty="0">
                <a:solidFill>
                  <a:schemeClr val="bg1"/>
                </a:solidFill>
              </a:rPr>
              <a:t>UREDSKI I ADMINISTRATIVNI TROŠKOVI</a:t>
            </a:r>
          </a:p>
        </p:txBody>
      </p:sp>
      <p:pic>
        <p:nvPicPr>
          <p:cNvPr id="12" name="Graphic 21" descr="Checkmark outline">
            <a:extLst>
              <a:ext uri="{FF2B5EF4-FFF2-40B4-BE49-F238E27FC236}">
                <a16:creationId xmlns:a16="http://schemas.microsoft.com/office/drawing/2014/main" id="{729711FF-88EE-2842-7377-2C3C3BEADED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04848" y="1569312"/>
            <a:ext cx="174792" cy="476250"/>
          </a:xfrm>
          <a:prstGeom prst="rect">
            <a:avLst/>
          </a:prstGeom>
        </p:spPr>
      </p:pic>
      <p:pic>
        <p:nvPicPr>
          <p:cNvPr id="21" name="Slika 20">
            <a:extLst>
              <a:ext uri="{FF2B5EF4-FFF2-40B4-BE49-F238E27FC236}">
                <a16:creationId xmlns:a16="http://schemas.microsoft.com/office/drawing/2014/main" id="{5919975C-9D72-5244-2B75-6232BF631644}"/>
              </a:ext>
            </a:extLst>
          </p:cNvPr>
          <p:cNvPicPr>
            <a:picLocks noChangeAspect="1"/>
          </p:cNvPicPr>
          <p:nvPr/>
        </p:nvPicPr>
        <p:blipFill>
          <a:blip r:embed="rId6"/>
          <a:stretch>
            <a:fillRect/>
          </a:stretch>
        </p:blipFill>
        <p:spPr>
          <a:xfrm>
            <a:off x="8999162" y="1089124"/>
            <a:ext cx="3305573" cy="1375275"/>
          </a:xfrm>
          <a:prstGeom prst="rect">
            <a:avLst/>
          </a:prstGeom>
        </p:spPr>
      </p:pic>
      <p:sp>
        <p:nvSpPr>
          <p:cNvPr id="24" name="TextBox 9">
            <a:extLst>
              <a:ext uri="{FF2B5EF4-FFF2-40B4-BE49-F238E27FC236}">
                <a16:creationId xmlns:a16="http://schemas.microsoft.com/office/drawing/2014/main" id="{89BE08AD-15B3-9708-6816-316B78A84E62}"/>
              </a:ext>
            </a:extLst>
          </p:cNvPr>
          <p:cNvSpPr txBox="1"/>
          <p:nvPr/>
        </p:nvSpPr>
        <p:spPr>
          <a:xfrm>
            <a:off x="147860" y="4823853"/>
            <a:ext cx="10248741" cy="1138773"/>
          </a:xfrm>
          <a:prstGeom prst="rect">
            <a:avLst/>
          </a:prstGeom>
          <a:solidFill>
            <a:schemeClr val="accent3">
              <a:lumMod val="40000"/>
              <a:lumOff val="60000"/>
            </a:schemeClr>
          </a:solidFill>
          <a:effectLst>
            <a:outerShdw blurRad="50800" dist="38100" dir="5400000" algn="t" rotWithShape="0">
              <a:prstClr val="black">
                <a:alpha val="40000"/>
              </a:prstClr>
            </a:outerShdw>
          </a:effectLst>
        </p:spPr>
        <p:txBody>
          <a:bodyPr wrap="square" rtlCol="0" anchor="ctr">
            <a:spAutoFit/>
          </a:bodyPr>
          <a:lstStyle/>
          <a:p>
            <a:pPr marR="0" lvl="0" algn="l" defTabSz="914400" rtl="0" eaLnBrk="1" fontAlgn="auto" latinLnBrk="0" hangingPunct="1">
              <a:lnSpc>
                <a:spcPct val="100000"/>
              </a:lnSpc>
              <a:spcBef>
                <a:spcPts val="0"/>
              </a:spcBef>
              <a:spcAft>
                <a:spcPts val="0"/>
              </a:spcAft>
              <a:buClrTx/>
              <a:buSzTx/>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NAPOMENA</a:t>
            </a:r>
          </a:p>
          <a:p>
            <a:pPr marR="0" lvl="0" algn="l" defTabSz="914400" rtl="0" eaLnBrk="1" fontAlgn="auto" latinLnBrk="0" hangingPunct="1">
              <a:lnSpc>
                <a:spcPct val="100000"/>
              </a:lnSpc>
              <a:spcBef>
                <a:spcPts val="0"/>
              </a:spcBef>
              <a:spcAft>
                <a:spcPts val="0"/>
              </a:spcAft>
              <a:buClrTx/>
              <a:buSzTx/>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Fiksna stopa odabrana u fazi ugovaranja ostaje nepromijenjena tijekom implementacije!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hr-HR" sz="240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9266815"/>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1" name="Title 3">
            <a:extLst>
              <a:ext uri="{FF2B5EF4-FFF2-40B4-BE49-F238E27FC236}">
                <a16:creationId xmlns:a16="http://schemas.microsoft.com/office/drawing/2014/main" id="{D965FA05-0C23-1632-D901-14428A06D2AB}"/>
              </a:ext>
            </a:extLst>
          </p:cNvPr>
          <p:cNvSpPr txBox="1">
            <a:spLocks/>
          </p:cNvSpPr>
          <p:nvPr/>
        </p:nvSpPr>
        <p:spPr>
          <a:xfrm>
            <a:off x="4985359" y="279153"/>
            <a:ext cx="6969354" cy="568325"/>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algn="r"/>
            <a:r>
              <a:rPr lang="en-US" sz="3200" dirty="0">
                <a:solidFill>
                  <a:schemeClr val="bg1"/>
                </a:solidFill>
              </a:rPr>
              <a:t>UREDSKI I ADMINISTRATIVNI TROŠKOVI</a:t>
            </a:r>
          </a:p>
        </p:txBody>
      </p:sp>
      <p:sp>
        <p:nvSpPr>
          <p:cNvPr id="2" name="TextBox 9">
            <a:extLst>
              <a:ext uri="{FF2B5EF4-FFF2-40B4-BE49-F238E27FC236}">
                <a16:creationId xmlns:a16="http://schemas.microsoft.com/office/drawing/2014/main" id="{C4A080B5-CC74-4641-F39E-734E44971F1A}"/>
              </a:ext>
            </a:extLst>
          </p:cNvPr>
          <p:cNvSpPr txBox="1"/>
          <p:nvPr/>
        </p:nvSpPr>
        <p:spPr>
          <a:xfrm>
            <a:off x="147863" y="1517280"/>
            <a:ext cx="10298844" cy="2154436"/>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R="0" lvl="0" algn="l" defTabSz="914400" rtl="0" eaLnBrk="1" fontAlgn="auto" latinLnBrk="0" hangingPunct="1">
              <a:lnSpc>
                <a:spcPct val="100000"/>
              </a:lnSpc>
              <a:spcBef>
                <a:spcPts val="0"/>
              </a:spcBef>
              <a:spcAft>
                <a:spcPts val="0"/>
              </a:spcAft>
              <a:buClrTx/>
              <a:buSzTx/>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DOKUMENTACIJA </a:t>
            </a:r>
          </a:p>
          <a:p>
            <a:pPr marR="0" lvl="0" algn="l" defTabSz="914400" rtl="0" eaLnBrk="1" fontAlgn="auto" latinLnBrk="0" hangingPunct="1">
              <a:lnSpc>
                <a:spcPct val="100000"/>
              </a:lnSpc>
              <a:spcBef>
                <a:spcPts val="0"/>
              </a:spcBef>
              <a:spcAft>
                <a:spcPts val="0"/>
              </a:spcAft>
              <a:buClrTx/>
              <a:buSzTx/>
              <a:tabLst/>
              <a:defRPr/>
            </a:pPr>
            <a:endPar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2200" b="1" i="0" u="none" strike="noStrike" kern="1200" cap="none" spc="0" normalizeH="0" baseline="0" noProof="0" dirty="0">
                <a:ln>
                  <a:noFill/>
                </a:ln>
                <a:solidFill>
                  <a:srgbClr val="2F5597"/>
                </a:solidFill>
                <a:effectLst/>
                <a:uLnTx/>
                <a:uFillTx/>
                <a:latin typeface="Calibri" panose="020F0502020204030204"/>
                <a:ea typeface="+mn-ea"/>
                <a:cs typeface="+mn-cs"/>
              </a:rPr>
              <a:t>nije potrebno </a:t>
            </a:r>
            <a:r>
              <a:rPr kumimoji="0" lang="pl-PL" sz="2200" i="0" u="none" strike="noStrike" kern="1200" cap="none" spc="0" normalizeH="0" baseline="0" noProof="0" dirty="0">
                <a:ln>
                  <a:noFill/>
                </a:ln>
                <a:solidFill>
                  <a:srgbClr val="2F5597"/>
                </a:solidFill>
                <a:effectLst/>
                <a:uLnTx/>
                <a:uFillTx/>
                <a:latin typeface="Calibri" panose="020F0502020204030204"/>
                <a:ea typeface="+mn-ea"/>
                <a:cs typeface="+mn-cs"/>
              </a:rPr>
              <a:t>dostavljati popratnu dokumentaciju! </a:t>
            </a:r>
            <a:endParaRPr lang="hr-HR" sz="2200" dirty="0">
              <a:solidFill>
                <a:srgbClr val="2F5597"/>
              </a:solidFill>
              <a:latin typeface="Calibri" panose="020F0502020204030204"/>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popis prihvatljivih troškova je konačan i definiran u Programskom priručniku o prihvatljivosti troškova (PME)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hr-HR" sz="240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sp>
        <p:nvSpPr>
          <p:cNvPr id="3" name="TextBox 9">
            <a:extLst>
              <a:ext uri="{FF2B5EF4-FFF2-40B4-BE49-F238E27FC236}">
                <a16:creationId xmlns:a16="http://schemas.microsoft.com/office/drawing/2014/main" id="{DA417D55-0694-9E60-B71A-51B98AC73BEF}"/>
              </a:ext>
            </a:extLst>
          </p:cNvPr>
          <p:cNvSpPr txBox="1"/>
          <p:nvPr/>
        </p:nvSpPr>
        <p:spPr>
          <a:xfrm>
            <a:off x="147862" y="3841082"/>
            <a:ext cx="10298842" cy="2831544"/>
          </a:xfrm>
          <a:prstGeom prst="rect">
            <a:avLst/>
          </a:prstGeom>
          <a:solidFill>
            <a:schemeClr val="accent3">
              <a:lumMod val="40000"/>
              <a:lumOff val="60000"/>
            </a:schemeClr>
          </a:solidFill>
          <a:effectLst>
            <a:outerShdw blurRad="50800" dist="38100" dir="5400000" algn="t" rotWithShape="0">
              <a:prstClr val="black">
                <a:alpha val="40000"/>
              </a:prstClr>
            </a:outerShdw>
          </a:effectLst>
        </p:spPr>
        <p:txBody>
          <a:bodyPr wrap="square" rtlCol="0" anchor="ctr">
            <a:spAutoFit/>
          </a:bodyPr>
          <a:lstStyle/>
          <a:p>
            <a:pPr marR="0" lvl="0" algn="l" defTabSz="914400" rtl="0" eaLnBrk="1" fontAlgn="auto" latinLnBrk="0" hangingPunct="1">
              <a:lnSpc>
                <a:spcPct val="100000"/>
              </a:lnSpc>
              <a:spcBef>
                <a:spcPts val="0"/>
              </a:spcBef>
              <a:spcAft>
                <a:spcPts val="0"/>
              </a:spcAft>
              <a:buClrTx/>
              <a:buSzTx/>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NAPOMENA</a:t>
            </a:r>
          </a:p>
          <a:p>
            <a:pPr marR="0" lvl="0" algn="l" defTabSz="914400" rtl="0" eaLnBrk="1" fontAlgn="auto" latinLnBrk="0" hangingPunct="1">
              <a:lnSpc>
                <a:spcPct val="100000"/>
              </a:lnSpc>
              <a:spcBef>
                <a:spcPts val="0"/>
              </a:spcBef>
              <a:spcAft>
                <a:spcPts val="0"/>
              </a:spcAft>
              <a:buClrTx/>
              <a:buSzTx/>
              <a:tabLst/>
              <a:defRPr/>
            </a:pPr>
            <a:endPar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2200" i="0" u="none" strike="noStrike" kern="1200" cap="none" spc="0" normalizeH="0" baseline="0" noProof="0" dirty="0">
                <a:ln>
                  <a:noFill/>
                </a:ln>
                <a:solidFill>
                  <a:srgbClr val="2F5597"/>
                </a:solidFill>
                <a:effectLst/>
                <a:uLnTx/>
                <a:uFillTx/>
                <a:latin typeface="Calibri" panose="020F0502020204030204"/>
                <a:ea typeface="+mn-ea"/>
                <a:cs typeface="+mn-cs"/>
              </a:rPr>
              <a:t>Uredska oprema, IT hardver i softver te namještaj i oprema </a:t>
            </a:r>
            <a:r>
              <a:rPr kumimoji="0" lang="pl-PL" sz="2200" b="1" i="0" u="none" strike="noStrike" kern="1200" cap="none" spc="0" normalizeH="0" baseline="0" noProof="0" dirty="0">
                <a:ln>
                  <a:noFill/>
                </a:ln>
                <a:solidFill>
                  <a:srgbClr val="2F5597"/>
                </a:solidFill>
                <a:effectLst/>
                <a:uLnTx/>
                <a:uFillTx/>
                <a:latin typeface="Calibri" panose="020F0502020204030204"/>
                <a:ea typeface="+mn-ea"/>
                <a:cs typeface="+mn-cs"/>
              </a:rPr>
              <a:t>ne pripadaju </a:t>
            </a:r>
            <a:r>
              <a:rPr kumimoji="0" lang="pl-PL" sz="2200" i="0" u="none" strike="noStrike" kern="1200" cap="none" spc="0" normalizeH="0" baseline="0" noProof="0" dirty="0">
                <a:ln>
                  <a:noFill/>
                </a:ln>
                <a:solidFill>
                  <a:srgbClr val="2F5597"/>
                </a:solidFill>
                <a:effectLst/>
                <a:uLnTx/>
                <a:uFillTx/>
                <a:latin typeface="Calibri" panose="020F0502020204030204"/>
                <a:ea typeface="+mn-ea"/>
                <a:cs typeface="+mn-cs"/>
              </a:rPr>
              <a:t>ovoj kategoriji troška već se prijavljuju pod trošak opreme!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pl-PL" sz="2200"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Ako prijavljeni izravni troškovi osoblja nisu u cijelosti prihvatljivi, iznos uredskih i administrativnih troškova proporcionalno se umanjuje (u okviru obje SCO)!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hr-HR" sz="240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pic>
        <p:nvPicPr>
          <p:cNvPr id="6" name="Slika 5">
            <a:extLst>
              <a:ext uri="{FF2B5EF4-FFF2-40B4-BE49-F238E27FC236}">
                <a16:creationId xmlns:a16="http://schemas.microsoft.com/office/drawing/2014/main" id="{212FD58D-1948-8499-F9F1-9886C14594EF}"/>
              </a:ext>
            </a:extLst>
          </p:cNvPr>
          <p:cNvPicPr>
            <a:picLocks noChangeAspect="1"/>
          </p:cNvPicPr>
          <p:nvPr/>
        </p:nvPicPr>
        <p:blipFill>
          <a:blip r:embed="rId4"/>
          <a:stretch>
            <a:fillRect/>
          </a:stretch>
        </p:blipFill>
        <p:spPr>
          <a:xfrm>
            <a:off x="9977343" y="1087134"/>
            <a:ext cx="2066795" cy="2066795"/>
          </a:xfrm>
          <a:prstGeom prst="rect">
            <a:avLst/>
          </a:prstGeom>
        </p:spPr>
      </p:pic>
    </p:spTree>
    <p:extLst>
      <p:ext uri="{BB962C8B-B14F-4D97-AF65-F5344CB8AC3E}">
        <p14:creationId xmlns:p14="http://schemas.microsoft.com/office/powerpoint/2010/main" val="3185291391"/>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ka 2">
            <a:extLst>
              <a:ext uri="{FF2B5EF4-FFF2-40B4-BE49-F238E27FC236}">
                <a16:creationId xmlns:a16="http://schemas.microsoft.com/office/drawing/2014/main" id="{F240D31D-2A2F-FB4C-4F7E-F280DF07A487}"/>
              </a:ext>
            </a:extLst>
          </p:cNvPr>
          <p:cNvPicPr>
            <a:picLocks noChangeAspect="1"/>
          </p:cNvPicPr>
          <p:nvPr/>
        </p:nvPicPr>
        <p:blipFill>
          <a:blip r:embed="rId3"/>
          <a:stretch>
            <a:fillRect/>
          </a:stretch>
        </p:blipFill>
        <p:spPr>
          <a:xfrm>
            <a:off x="9698026" y="1878707"/>
            <a:ext cx="2493974" cy="2465348"/>
          </a:xfrm>
          <a:prstGeom prst="rect">
            <a:avLst/>
          </a:prstGeom>
        </p:spPr>
      </p:pic>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1" name="Title 3">
            <a:extLst>
              <a:ext uri="{FF2B5EF4-FFF2-40B4-BE49-F238E27FC236}">
                <a16:creationId xmlns:a16="http://schemas.microsoft.com/office/drawing/2014/main" id="{D965FA05-0C23-1632-D901-14428A06D2AB}"/>
              </a:ext>
            </a:extLst>
          </p:cNvPr>
          <p:cNvSpPr txBox="1">
            <a:spLocks/>
          </p:cNvSpPr>
          <p:nvPr/>
        </p:nvSpPr>
        <p:spPr>
          <a:xfrm>
            <a:off x="5373666" y="279153"/>
            <a:ext cx="6581048" cy="568325"/>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algn="r"/>
            <a:r>
              <a:rPr lang="fi-FI" sz="3200" dirty="0">
                <a:solidFill>
                  <a:schemeClr val="bg1"/>
                </a:solidFill>
              </a:rPr>
              <a:t>TROŠKOVI SMJEŠTAJA I PUTOVANJA</a:t>
            </a:r>
            <a:endParaRPr lang="en-US" sz="3200" dirty="0">
              <a:solidFill>
                <a:schemeClr val="bg1"/>
              </a:solidFill>
            </a:endParaRPr>
          </a:p>
        </p:txBody>
      </p:sp>
      <p:sp>
        <p:nvSpPr>
          <p:cNvPr id="2" name="TextBox 9">
            <a:extLst>
              <a:ext uri="{FF2B5EF4-FFF2-40B4-BE49-F238E27FC236}">
                <a16:creationId xmlns:a16="http://schemas.microsoft.com/office/drawing/2014/main" id="{A911DE8E-07F5-36DA-FC59-84FFA80F920B}"/>
              </a:ext>
            </a:extLst>
          </p:cNvPr>
          <p:cNvSpPr txBox="1"/>
          <p:nvPr/>
        </p:nvSpPr>
        <p:spPr>
          <a:xfrm>
            <a:off x="1" y="2313047"/>
            <a:ext cx="9698025" cy="3508653"/>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uključuju troškove putovanja, obroka, smještaja, vize i dnevnice isključivo </a:t>
            </a: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zaposlenika projektnog tima partnera </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u svrhu provedbe planiranih projektnih aktivnosti!</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obračunavaju se </a:t>
            </a: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automatski u </a:t>
            </a:r>
            <a:r>
              <a:rPr kumimoji="0" lang="hr-HR" sz="2200" b="1" i="0" u="none" strike="noStrike" kern="1200" cap="none" spc="0" normalizeH="0" baseline="0" noProof="0" dirty="0" err="1">
                <a:ln>
                  <a:noFill/>
                </a:ln>
                <a:solidFill>
                  <a:srgbClr val="2F5597"/>
                </a:solidFill>
                <a:effectLst/>
                <a:uLnTx/>
                <a:uFillTx/>
                <a:latin typeface="Calibri" panose="020F0502020204030204"/>
                <a:ea typeface="+mn-ea"/>
                <a:cs typeface="+mn-cs"/>
              </a:rPr>
              <a:t>Jems</a:t>
            </a: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 sustavu </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i nadoknađuju na temelju </a:t>
            </a: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2 SCO opcije:</a:t>
            </a:r>
          </a:p>
          <a:p>
            <a:pPr marR="0" lvl="0" algn="l" defTabSz="914400" rtl="0" eaLnBrk="1" fontAlgn="auto" latinLnBrk="0" hangingPunct="1">
              <a:lnSpc>
                <a:spcPct val="100000"/>
              </a:lnSpc>
              <a:spcBef>
                <a:spcPts val="0"/>
              </a:spcBef>
              <a:spcAft>
                <a:spcPts val="0"/>
              </a:spcAft>
              <a:buClrTx/>
              <a:buSzTx/>
              <a:tabLst/>
              <a:defRPr/>
            </a:pPr>
            <a:endPar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fiksnom stopom </a:t>
            </a: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do 15% </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prihvatljivih troškova osoblja u SCO1</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kao dio fiksne stope </a:t>
            </a: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do 40 % </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izravnih (stvarnih) troškova osoblja u okviru SCO 2</a:t>
            </a:r>
          </a:p>
          <a:p>
            <a:pPr marR="0" lvl="0" algn="l" defTabSz="914400" rtl="0" eaLnBrk="1" fontAlgn="auto" latinLnBrk="0" hangingPunct="1">
              <a:lnSpc>
                <a:spcPct val="100000"/>
              </a:lnSpc>
              <a:spcBef>
                <a:spcPts val="0"/>
              </a:spcBef>
              <a:spcAft>
                <a:spcPts val="0"/>
              </a:spcAft>
              <a:buClrTx/>
              <a:buSzTx/>
              <a:tabLst/>
              <a:defRPr/>
            </a:pPr>
            <a:endParaRPr kumimoji="0" lang="hr-HR" sz="240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pic>
        <p:nvPicPr>
          <p:cNvPr id="4" name="Slika 3">
            <a:extLst>
              <a:ext uri="{FF2B5EF4-FFF2-40B4-BE49-F238E27FC236}">
                <a16:creationId xmlns:a16="http://schemas.microsoft.com/office/drawing/2014/main" id="{02E1FAE0-C50E-5BC7-9484-229CA16390F4}"/>
              </a:ext>
            </a:extLst>
          </p:cNvPr>
          <p:cNvPicPr>
            <a:picLocks noChangeAspect="1"/>
          </p:cNvPicPr>
          <p:nvPr/>
        </p:nvPicPr>
        <p:blipFill>
          <a:blip r:embed="rId5"/>
          <a:stretch>
            <a:fillRect/>
          </a:stretch>
        </p:blipFill>
        <p:spPr>
          <a:xfrm>
            <a:off x="10364488" y="4356322"/>
            <a:ext cx="1030313" cy="774259"/>
          </a:xfrm>
          <a:prstGeom prst="rect">
            <a:avLst/>
          </a:prstGeom>
        </p:spPr>
      </p:pic>
    </p:spTree>
    <p:extLst>
      <p:ext uri="{BB962C8B-B14F-4D97-AF65-F5344CB8AC3E}">
        <p14:creationId xmlns:p14="http://schemas.microsoft.com/office/powerpoint/2010/main" val="4070577614"/>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lika 3">
            <a:extLst>
              <a:ext uri="{FF2B5EF4-FFF2-40B4-BE49-F238E27FC236}">
                <a16:creationId xmlns:a16="http://schemas.microsoft.com/office/drawing/2014/main" id="{4126BC84-B5D7-3972-2EF0-20AD7385B3DD}"/>
              </a:ext>
            </a:extLst>
          </p:cNvPr>
          <p:cNvPicPr>
            <a:picLocks noChangeAspect="1"/>
          </p:cNvPicPr>
          <p:nvPr/>
        </p:nvPicPr>
        <p:blipFill rotWithShape="1">
          <a:blip r:embed="rId3"/>
          <a:srcRect b="7226"/>
          <a:stretch/>
        </p:blipFill>
        <p:spPr>
          <a:xfrm>
            <a:off x="9715500" y="1473197"/>
            <a:ext cx="2476500" cy="2455633"/>
          </a:xfrm>
          <a:prstGeom prst="rect">
            <a:avLst/>
          </a:prstGeom>
        </p:spPr>
      </p:pic>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1" name="Title 3">
            <a:extLst>
              <a:ext uri="{FF2B5EF4-FFF2-40B4-BE49-F238E27FC236}">
                <a16:creationId xmlns:a16="http://schemas.microsoft.com/office/drawing/2014/main" id="{D965FA05-0C23-1632-D901-14428A06D2AB}"/>
              </a:ext>
            </a:extLst>
          </p:cNvPr>
          <p:cNvSpPr txBox="1">
            <a:spLocks/>
          </p:cNvSpPr>
          <p:nvPr/>
        </p:nvSpPr>
        <p:spPr>
          <a:xfrm>
            <a:off x="5373666" y="279153"/>
            <a:ext cx="6581048" cy="568325"/>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algn="r"/>
            <a:r>
              <a:rPr lang="fi-FI" sz="3200" dirty="0">
                <a:solidFill>
                  <a:schemeClr val="bg1"/>
                </a:solidFill>
              </a:rPr>
              <a:t>TROŠKOVI SMJEŠTAJA I PUTOVANJA</a:t>
            </a:r>
            <a:endParaRPr lang="en-US" sz="3200" dirty="0">
              <a:solidFill>
                <a:schemeClr val="bg1"/>
              </a:solidFill>
            </a:endParaRPr>
          </a:p>
        </p:txBody>
      </p:sp>
      <p:sp>
        <p:nvSpPr>
          <p:cNvPr id="2" name="TextBox 9">
            <a:extLst>
              <a:ext uri="{FF2B5EF4-FFF2-40B4-BE49-F238E27FC236}">
                <a16:creationId xmlns:a16="http://schemas.microsoft.com/office/drawing/2014/main" id="{CC4D58D4-5FE7-D270-B861-B675E3EAE8B1}"/>
              </a:ext>
            </a:extLst>
          </p:cNvPr>
          <p:cNvSpPr txBox="1"/>
          <p:nvPr/>
        </p:nvSpPr>
        <p:spPr>
          <a:xfrm>
            <a:off x="147862" y="1194112"/>
            <a:ext cx="9697595" cy="2800767"/>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R="0" lvl="0" algn="l" defTabSz="914400" rtl="0" eaLnBrk="1" fontAlgn="auto" latinLnBrk="0" hangingPunct="1">
              <a:lnSpc>
                <a:spcPct val="100000"/>
              </a:lnSpc>
              <a:spcBef>
                <a:spcPts val="0"/>
              </a:spcBef>
              <a:spcAft>
                <a:spcPts val="0"/>
              </a:spcAft>
              <a:buClrTx/>
              <a:buSzTx/>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DOKUMENTACIJA </a:t>
            </a:r>
          </a:p>
          <a:p>
            <a:pPr marR="0" lvl="0" algn="l" defTabSz="914400" rtl="0" eaLnBrk="1" fontAlgn="auto" latinLnBrk="0" hangingPunct="1">
              <a:lnSpc>
                <a:spcPct val="100000"/>
              </a:lnSpc>
              <a:spcBef>
                <a:spcPts val="0"/>
              </a:spcBef>
              <a:spcAft>
                <a:spcPts val="0"/>
              </a:spcAft>
              <a:buClrTx/>
              <a:buSzTx/>
              <a:tabLst/>
              <a:defRPr/>
            </a:pPr>
            <a:endPar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SCO 1 - do 15 % od prihvatljivih izravnih troškova osoblja</a:t>
            </a:r>
          </a:p>
          <a:p>
            <a:pPr marR="0" lvl="0" algn="l" defTabSz="914400" rtl="0" eaLnBrk="1" fontAlgn="auto" latinLnBrk="0" hangingPunct="1">
              <a:lnSpc>
                <a:spcPct val="100000"/>
              </a:lnSpc>
              <a:spcBef>
                <a:spcPts val="0"/>
              </a:spcBef>
              <a:spcAft>
                <a:spcPts val="0"/>
              </a:spcAft>
              <a:buClrTx/>
              <a:buSzTx/>
              <a:tabLst/>
              <a:defRPr/>
            </a:pPr>
            <a:r>
              <a:rPr lang="hr-HR" sz="2200" dirty="0">
                <a:solidFill>
                  <a:srgbClr val="2F5597"/>
                </a:solidFill>
                <a:latin typeface="Calibri" panose="020F0502020204030204"/>
              </a:rPr>
              <a:t>- dokazati provedbu aktivnosti </a:t>
            </a:r>
            <a:r>
              <a:rPr lang="hr-HR" sz="2200" b="1" dirty="0">
                <a:solidFill>
                  <a:srgbClr val="2F5597"/>
                </a:solidFill>
                <a:latin typeface="Calibri" panose="020F0502020204030204"/>
              </a:rPr>
              <a:t>kratkim opisom putovanja </a:t>
            </a:r>
            <a:r>
              <a:rPr lang="hr-HR" sz="2200" dirty="0">
                <a:solidFill>
                  <a:srgbClr val="2F5597"/>
                </a:solidFill>
                <a:latin typeface="Calibri" panose="020F0502020204030204"/>
              </a:rPr>
              <a:t>u relevantnom radnom paketu u </a:t>
            </a:r>
            <a:r>
              <a:rPr lang="hr-HR" sz="2200" dirty="0" err="1">
                <a:solidFill>
                  <a:srgbClr val="2F5597"/>
                </a:solidFill>
                <a:latin typeface="Calibri" panose="020F0502020204030204"/>
              </a:rPr>
              <a:t>Jems</a:t>
            </a:r>
            <a:r>
              <a:rPr lang="hr-HR" sz="2200" dirty="0">
                <a:solidFill>
                  <a:srgbClr val="2F5597"/>
                </a:solidFill>
                <a:latin typeface="Calibri" panose="020F0502020204030204"/>
              </a:rPr>
              <a:t>-u te prilaganjem </a:t>
            </a:r>
            <a:r>
              <a:rPr lang="hr-HR" sz="2200" b="1" dirty="0">
                <a:solidFill>
                  <a:srgbClr val="2F5597"/>
                </a:solidFill>
                <a:latin typeface="Calibri" panose="020F0502020204030204"/>
              </a:rPr>
              <a:t>jednog popratnog dokumenta </a:t>
            </a:r>
            <a:r>
              <a:rPr lang="hr-HR" sz="2200" dirty="0">
                <a:solidFill>
                  <a:srgbClr val="2F5597"/>
                </a:solidFill>
                <a:latin typeface="Calibri" panose="020F0502020204030204"/>
              </a:rPr>
              <a:t>(npr. potpisna lista sa eventa/edukacije)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hr-HR" sz="2200" b="1" dirty="0">
                <a:solidFill>
                  <a:srgbClr val="2F5597"/>
                </a:solidFill>
                <a:latin typeface="Calibri" panose="020F0502020204030204"/>
              </a:rPr>
              <a:t>SCO 2 - do 40 % izravnih troškova osoblja </a:t>
            </a:r>
          </a:p>
          <a:p>
            <a:pPr marR="0" lvl="0" algn="l" defTabSz="914400" rtl="0" eaLnBrk="1" fontAlgn="auto" latinLnBrk="0" hangingPunct="1">
              <a:lnSpc>
                <a:spcPct val="100000"/>
              </a:lnSpc>
              <a:spcBef>
                <a:spcPts val="0"/>
              </a:spcBef>
              <a:spcAft>
                <a:spcPts val="0"/>
              </a:spcAft>
              <a:buClrTx/>
              <a:buSzTx/>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 </a:t>
            </a:r>
            <a:r>
              <a:rPr lang="pl-PL" sz="2200" dirty="0">
                <a:solidFill>
                  <a:srgbClr val="2F5597"/>
                </a:solidFill>
                <a:latin typeface="Calibri" panose="020F0502020204030204"/>
              </a:rPr>
              <a:t>n</a:t>
            </a:r>
            <a:r>
              <a:rPr kumimoji="0" lang="pl-PL" sz="2200" i="0" u="none" strike="noStrike" kern="1200" cap="none" spc="0" normalizeH="0" baseline="0" noProof="0" dirty="0">
                <a:ln>
                  <a:noFill/>
                </a:ln>
                <a:solidFill>
                  <a:srgbClr val="2F5597"/>
                </a:solidFill>
                <a:effectLst/>
                <a:uLnTx/>
                <a:uFillTx/>
                <a:latin typeface="Calibri" panose="020F0502020204030204"/>
                <a:ea typeface="+mn-ea"/>
                <a:cs typeface="+mn-cs"/>
              </a:rPr>
              <a:t>ije potrebno dostavljati popratnu dokumentaciju </a:t>
            </a:r>
            <a:endPar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sp>
        <p:nvSpPr>
          <p:cNvPr id="3" name="TextBox 9">
            <a:extLst>
              <a:ext uri="{FF2B5EF4-FFF2-40B4-BE49-F238E27FC236}">
                <a16:creationId xmlns:a16="http://schemas.microsoft.com/office/drawing/2014/main" id="{09D4C1BA-BEF6-FD70-7BA3-10A8121D9708}"/>
              </a:ext>
            </a:extLst>
          </p:cNvPr>
          <p:cNvSpPr txBox="1"/>
          <p:nvPr/>
        </p:nvSpPr>
        <p:spPr>
          <a:xfrm>
            <a:off x="147862" y="4046426"/>
            <a:ext cx="11806852" cy="2831544"/>
          </a:xfrm>
          <a:prstGeom prst="rect">
            <a:avLst/>
          </a:prstGeom>
          <a:solidFill>
            <a:schemeClr val="accent3">
              <a:lumMod val="40000"/>
              <a:lumOff val="60000"/>
            </a:schemeClr>
          </a:solidFill>
          <a:effectLst>
            <a:outerShdw blurRad="50800" dist="38100" dir="5400000" algn="t" rotWithShape="0">
              <a:prstClr val="black">
                <a:alpha val="40000"/>
              </a:prstClr>
            </a:outerShdw>
          </a:effectLst>
        </p:spPr>
        <p:txBody>
          <a:bodyPr wrap="square" rtlCol="0" anchor="ctr">
            <a:spAutoFit/>
          </a:bodyPr>
          <a:lstStyle/>
          <a:p>
            <a:pPr marR="0" lvl="0" algn="l" defTabSz="914400" rtl="0" eaLnBrk="1" fontAlgn="auto" latinLnBrk="0" hangingPunct="1">
              <a:lnSpc>
                <a:spcPct val="100000"/>
              </a:lnSpc>
              <a:spcBef>
                <a:spcPts val="0"/>
              </a:spcBef>
              <a:spcAft>
                <a:spcPts val="0"/>
              </a:spcAft>
              <a:buClrTx/>
              <a:buSzTx/>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NAPOMENA</a:t>
            </a:r>
          </a:p>
          <a:p>
            <a:pPr marR="0" lvl="0" algn="l" defTabSz="914400" rtl="0" eaLnBrk="1" fontAlgn="auto" latinLnBrk="0" hangingPunct="1">
              <a:lnSpc>
                <a:spcPct val="100000"/>
              </a:lnSpc>
              <a:spcBef>
                <a:spcPts val="0"/>
              </a:spcBef>
              <a:spcAft>
                <a:spcPts val="0"/>
              </a:spcAft>
              <a:buClrTx/>
              <a:buSzTx/>
              <a:tabLst/>
              <a:defRPr/>
            </a:pPr>
            <a:endPar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2200" i="0" u="none" strike="noStrike" kern="1200" cap="none" spc="0" normalizeH="0" baseline="0" noProof="0" dirty="0">
                <a:ln>
                  <a:noFill/>
                </a:ln>
                <a:solidFill>
                  <a:srgbClr val="2F5597"/>
                </a:solidFill>
                <a:effectLst/>
                <a:uLnTx/>
                <a:uFillTx/>
                <a:latin typeface="Calibri" panose="020F0502020204030204"/>
                <a:ea typeface="+mn-ea"/>
                <a:cs typeface="+mn-cs"/>
              </a:rPr>
              <a:t>Putni troškovi i troškovi smještaja vanjskih stručnjaka i pružatelja usluga koji sudjeluju na projektu ne mogu se uključiti u ovu kategoriju troškova - moraju se prijaviti kao troškovi Vanjskih stručnjaka i usluga</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Ako prijavljeni izravni troškovi osoblja nisu u cijelosti prihvatljivi, iznos troškova putovanja i smještaja proporcionalno se umanjuje (u okviru obje SCO)!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hr-HR" sz="240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2427144"/>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1" name="Title 3">
            <a:extLst>
              <a:ext uri="{FF2B5EF4-FFF2-40B4-BE49-F238E27FC236}">
                <a16:creationId xmlns:a16="http://schemas.microsoft.com/office/drawing/2014/main" id="{D965FA05-0C23-1632-D901-14428A06D2AB}"/>
              </a:ext>
            </a:extLst>
          </p:cNvPr>
          <p:cNvSpPr txBox="1">
            <a:spLocks/>
          </p:cNvSpPr>
          <p:nvPr/>
        </p:nvSpPr>
        <p:spPr>
          <a:xfrm>
            <a:off x="6313118" y="279153"/>
            <a:ext cx="5641596" cy="568325"/>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algn="r"/>
            <a:r>
              <a:rPr lang="en-US" sz="3200" dirty="0">
                <a:solidFill>
                  <a:schemeClr val="bg1"/>
                </a:solidFill>
              </a:rPr>
              <a:t>VANJSKI STRUČNJACI I USLUGE</a:t>
            </a:r>
          </a:p>
        </p:txBody>
      </p:sp>
      <p:sp>
        <p:nvSpPr>
          <p:cNvPr id="2" name="TextBox 9">
            <a:extLst>
              <a:ext uri="{FF2B5EF4-FFF2-40B4-BE49-F238E27FC236}">
                <a16:creationId xmlns:a16="http://schemas.microsoft.com/office/drawing/2014/main" id="{25170899-1DF6-4CEA-2D5E-CE0C68FED223}"/>
              </a:ext>
            </a:extLst>
          </p:cNvPr>
          <p:cNvSpPr txBox="1"/>
          <p:nvPr/>
        </p:nvSpPr>
        <p:spPr>
          <a:xfrm>
            <a:off x="13868" y="1343564"/>
            <a:ext cx="9120048" cy="2185214"/>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Uključuje </a:t>
            </a: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troškove podugovaranja vanjskih stručnjaka </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za različite ekspertize nužne za provedbu projekta, a koje projektni tim </a:t>
            </a: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ne može sam odraditi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it-IT" sz="2200" b="1" i="0" u="none" strike="noStrike" kern="1200" cap="none" spc="0" normalizeH="0" baseline="0" noProof="0" dirty="0" err="1">
                <a:ln>
                  <a:noFill/>
                </a:ln>
                <a:solidFill>
                  <a:srgbClr val="2F5597"/>
                </a:solidFill>
                <a:effectLst/>
                <a:uLnTx/>
                <a:uFillTx/>
                <a:latin typeface="Calibri" panose="020F0502020204030204"/>
                <a:ea typeface="+mn-ea"/>
                <a:cs typeface="+mn-cs"/>
              </a:rPr>
              <a:t>Obavezno</a:t>
            </a:r>
            <a:r>
              <a:rPr kumimoji="0" lang="it-IT" sz="2200" b="1" i="0" u="none" strike="noStrike" kern="1200" cap="none" spc="0" normalizeH="0" baseline="0" noProof="0" dirty="0">
                <a:ln>
                  <a:noFill/>
                </a:ln>
                <a:solidFill>
                  <a:srgbClr val="2F5597"/>
                </a:solidFill>
                <a:effectLst/>
                <a:uLnTx/>
                <a:uFillTx/>
                <a:latin typeface="Calibri" panose="020F0502020204030204"/>
                <a:ea typeface="+mn-ea"/>
                <a:cs typeface="+mn-cs"/>
              </a:rPr>
              <a:t> </a:t>
            </a:r>
            <a:r>
              <a:rPr kumimoji="0" lang="it-IT" sz="2200" b="1" i="0" u="none" strike="noStrike" kern="1200" cap="none" spc="0" normalizeH="0" baseline="0" noProof="0" dirty="0" err="1">
                <a:ln>
                  <a:noFill/>
                </a:ln>
                <a:solidFill>
                  <a:srgbClr val="2F5597"/>
                </a:solidFill>
                <a:effectLst/>
                <a:uLnTx/>
                <a:uFillTx/>
                <a:latin typeface="Calibri" panose="020F0502020204030204"/>
                <a:ea typeface="+mn-ea"/>
                <a:cs typeface="+mn-cs"/>
              </a:rPr>
              <a:t>provesti</a:t>
            </a:r>
            <a:r>
              <a:rPr kumimoji="0" lang="it-IT" sz="2200" b="1" i="0" u="none" strike="noStrike" kern="1200" cap="none" spc="0" normalizeH="0" baseline="0" noProof="0" dirty="0">
                <a:ln>
                  <a:noFill/>
                </a:ln>
                <a:solidFill>
                  <a:srgbClr val="2F5597"/>
                </a:solidFill>
                <a:effectLst/>
                <a:uLnTx/>
                <a:uFillTx/>
                <a:latin typeface="Calibri" panose="020F0502020204030204"/>
                <a:ea typeface="+mn-ea"/>
                <a:cs typeface="+mn-cs"/>
              </a:rPr>
              <a:t> </a:t>
            </a:r>
            <a:r>
              <a:rPr kumimoji="0" lang="it-IT" sz="2200" b="1" i="0" u="none" strike="noStrike" kern="1200" cap="none" spc="0" normalizeH="0" baseline="0" noProof="0" dirty="0" err="1">
                <a:ln>
                  <a:noFill/>
                </a:ln>
                <a:solidFill>
                  <a:srgbClr val="2F5597"/>
                </a:solidFill>
                <a:effectLst/>
                <a:uLnTx/>
                <a:uFillTx/>
                <a:latin typeface="Calibri" panose="020F0502020204030204"/>
                <a:ea typeface="+mn-ea"/>
                <a:cs typeface="+mn-cs"/>
              </a:rPr>
              <a:t>postupke</a:t>
            </a:r>
            <a:r>
              <a:rPr kumimoji="0" lang="it-IT" sz="2200" b="1" i="0" u="none" strike="noStrike" kern="1200" cap="none" spc="0" normalizeH="0" baseline="0" noProof="0" dirty="0">
                <a:ln>
                  <a:noFill/>
                </a:ln>
                <a:solidFill>
                  <a:srgbClr val="2F5597"/>
                </a:solidFill>
                <a:effectLst/>
                <a:uLnTx/>
                <a:uFillTx/>
                <a:latin typeface="Calibri" panose="020F0502020204030204"/>
                <a:ea typeface="+mn-ea"/>
                <a:cs typeface="+mn-cs"/>
              </a:rPr>
              <a:t> </a:t>
            </a:r>
            <a:r>
              <a:rPr kumimoji="0" lang="it-IT" sz="2200" b="1" i="0" u="none" strike="noStrike" kern="1200" cap="none" spc="0" normalizeH="0" baseline="0" noProof="0" dirty="0" err="1">
                <a:ln>
                  <a:noFill/>
                </a:ln>
                <a:solidFill>
                  <a:srgbClr val="2F5597"/>
                </a:solidFill>
                <a:effectLst/>
                <a:uLnTx/>
                <a:uFillTx/>
                <a:latin typeface="Calibri" panose="020F0502020204030204"/>
                <a:ea typeface="+mn-ea"/>
                <a:cs typeface="+mn-cs"/>
              </a:rPr>
              <a:t>javne</a:t>
            </a:r>
            <a:r>
              <a:rPr kumimoji="0" lang="it-IT" sz="2200" b="1" i="0" u="none" strike="noStrike" kern="1200" cap="none" spc="0" normalizeH="0" baseline="0" noProof="0" dirty="0">
                <a:ln>
                  <a:noFill/>
                </a:ln>
                <a:solidFill>
                  <a:srgbClr val="2F5597"/>
                </a:solidFill>
                <a:effectLst/>
                <a:uLnTx/>
                <a:uFillTx/>
                <a:latin typeface="Calibri" panose="020F0502020204030204"/>
                <a:ea typeface="+mn-ea"/>
                <a:cs typeface="+mn-cs"/>
              </a:rPr>
              <a:t> </a:t>
            </a:r>
            <a:r>
              <a:rPr kumimoji="0" lang="it-IT" sz="2200" b="1" i="0" u="none" strike="noStrike" kern="1200" cap="none" spc="0" normalizeH="0" baseline="0" noProof="0" dirty="0" err="1">
                <a:ln>
                  <a:noFill/>
                </a:ln>
                <a:solidFill>
                  <a:srgbClr val="2F5597"/>
                </a:solidFill>
                <a:effectLst/>
                <a:uLnTx/>
                <a:uFillTx/>
                <a:latin typeface="Calibri" panose="020F0502020204030204"/>
                <a:ea typeface="+mn-ea"/>
                <a:cs typeface="+mn-cs"/>
              </a:rPr>
              <a:t>nabave</a:t>
            </a:r>
            <a:r>
              <a:rPr kumimoji="0" lang="it-IT" sz="2200" b="1" i="0" u="none" strike="noStrike" kern="1200" cap="none" spc="0" normalizeH="0" baseline="0" noProof="0" dirty="0">
                <a:ln>
                  <a:noFill/>
                </a:ln>
                <a:solidFill>
                  <a:srgbClr val="2F5597"/>
                </a:solidFill>
                <a:effectLst/>
                <a:uLnTx/>
                <a:uFillTx/>
                <a:latin typeface="Calibri" panose="020F0502020204030204"/>
                <a:ea typeface="+mn-ea"/>
                <a:cs typeface="+mn-cs"/>
              </a:rPr>
              <a:t> !</a:t>
            </a:r>
          </a:p>
          <a:p>
            <a:pPr marR="0" lvl="0" algn="l" defTabSz="914400" rtl="0" eaLnBrk="1" fontAlgn="auto" latinLnBrk="0" hangingPunct="1">
              <a:lnSpc>
                <a:spcPct val="100000"/>
              </a:lnSpc>
              <a:spcBef>
                <a:spcPts val="0"/>
              </a:spcBef>
              <a:spcAft>
                <a:spcPts val="0"/>
              </a:spcAft>
              <a:buClrTx/>
              <a:buSzTx/>
              <a:tabLst/>
              <a:defRPr/>
            </a:pPr>
            <a:endParaRPr kumimoji="0" lang="hr-HR" sz="2400" i="0" u="none" strike="noStrike" kern="1200" cap="none" spc="0" normalizeH="0" baseline="0" noProof="0" dirty="0">
              <a:ln>
                <a:noFill/>
              </a:ln>
              <a:solidFill>
                <a:srgbClr val="2F5597"/>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hr-HR" sz="240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sp>
        <p:nvSpPr>
          <p:cNvPr id="4" name="TextBox 9">
            <a:extLst>
              <a:ext uri="{FF2B5EF4-FFF2-40B4-BE49-F238E27FC236}">
                <a16:creationId xmlns:a16="http://schemas.microsoft.com/office/drawing/2014/main" id="{D8EDFDEB-CFFD-0567-1E61-E345AD0FF6AC}"/>
              </a:ext>
            </a:extLst>
          </p:cNvPr>
          <p:cNvSpPr txBox="1"/>
          <p:nvPr/>
        </p:nvSpPr>
        <p:spPr>
          <a:xfrm>
            <a:off x="13868" y="3145051"/>
            <a:ext cx="11954716" cy="3139321"/>
          </a:xfrm>
          <a:prstGeom prst="rect">
            <a:avLst/>
          </a:prstGeom>
          <a:solidFill>
            <a:schemeClr val="accent3">
              <a:lumMod val="40000"/>
              <a:lumOff val="60000"/>
            </a:schemeClr>
          </a:solidFill>
          <a:effectLst>
            <a:outerShdw blurRad="50800" dist="38100" dir="5400000" algn="t" rotWithShape="0">
              <a:prstClr val="black">
                <a:alpha val="40000"/>
              </a:prstClr>
            </a:outerShdw>
          </a:effectLst>
        </p:spPr>
        <p:txBody>
          <a:bodyPr wrap="square" rtlCol="0" anchor="ctr">
            <a:spAutoFit/>
          </a:bodyPr>
          <a:lstStyle/>
          <a:p>
            <a:pPr marR="0" lvl="0" algn="l" defTabSz="914400" rtl="0" eaLnBrk="1" fontAlgn="auto" latinLnBrk="0" hangingPunct="1">
              <a:lnSpc>
                <a:spcPct val="100000"/>
              </a:lnSpc>
              <a:spcBef>
                <a:spcPts val="0"/>
              </a:spcBef>
              <a:spcAft>
                <a:spcPts val="0"/>
              </a:spcAft>
              <a:buClrTx/>
              <a:buSzTx/>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NAPOMENA</a:t>
            </a:r>
          </a:p>
          <a:p>
            <a:pPr marR="0" lvl="0" algn="l" defTabSz="914400" rtl="0" eaLnBrk="1" fontAlgn="auto" latinLnBrk="0" hangingPunct="1">
              <a:lnSpc>
                <a:spcPct val="100000"/>
              </a:lnSpc>
              <a:spcBef>
                <a:spcPts val="0"/>
              </a:spcBef>
              <a:spcAft>
                <a:spcPts val="0"/>
              </a:spcAft>
              <a:buClrTx/>
              <a:buSzTx/>
              <a:tabLst/>
              <a:defRPr/>
            </a:pPr>
            <a:endPar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Nije dopušteno podugovaranje između PP-ova</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Plaćanje predujmova načelno su prihvatljiva (ako su u skladu s važećim pravilima javne nabave i ako je tako naznačeno u ugovoru) uz definirane </a:t>
            </a:r>
            <a:r>
              <a:rPr kumimoji="0" lang="hr-HR" sz="2200" i="0" u="none" strike="noStrike" kern="1200" cap="none" spc="0" normalizeH="0" baseline="0" noProof="0" dirty="0" err="1">
                <a:ln>
                  <a:noFill/>
                </a:ln>
                <a:solidFill>
                  <a:srgbClr val="2F5597"/>
                </a:solidFill>
                <a:effectLst/>
                <a:uLnTx/>
                <a:uFillTx/>
                <a:latin typeface="Calibri" panose="020F0502020204030204"/>
                <a:ea typeface="+mn-ea"/>
                <a:cs typeface="+mn-cs"/>
              </a:rPr>
              <a:t>mileston</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-e / dokaze isporuke (npr. početno / </a:t>
            </a:r>
            <a:r>
              <a:rPr kumimoji="0" lang="hr-HR" sz="2200" i="0" u="none" strike="noStrike" kern="1200" cap="none" spc="0" normalizeH="0" baseline="0" noProof="0" dirty="0" err="1">
                <a:ln>
                  <a:noFill/>
                </a:ln>
                <a:solidFill>
                  <a:srgbClr val="2F5597"/>
                </a:solidFill>
                <a:effectLst/>
                <a:uLnTx/>
                <a:uFillTx/>
                <a:latin typeface="Calibri" panose="020F0502020204030204"/>
                <a:ea typeface="+mn-ea"/>
                <a:cs typeface="+mn-cs"/>
              </a:rPr>
              <a:t>interim</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 izvješće, parcijalna isporuka usluge)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hr-HR" sz="2200" dirty="0">
                <a:solidFill>
                  <a:srgbClr val="2F5597"/>
                </a:solidFill>
                <a:latin typeface="Calibri" panose="020F0502020204030204"/>
              </a:rPr>
              <a:t>P</a:t>
            </a:r>
            <a:r>
              <a:rPr kumimoji="0" lang="hr-HR" sz="2200" i="0" u="none" strike="noStrike" kern="1200" cap="none" spc="0" normalizeH="0" baseline="0" noProof="0" dirty="0" err="1">
                <a:ln>
                  <a:noFill/>
                </a:ln>
                <a:solidFill>
                  <a:srgbClr val="2F5597"/>
                </a:solidFill>
                <a:effectLst/>
                <a:uLnTx/>
                <a:uFillTx/>
                <a:latin typeface="Calibri" panose="020F0502020204030204"/>
                <a:ea typeface="+mn-ea"/>
                <a:cs typeface="+mn-cs"/>
              </a:rPr>
              <a:t>redujam</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 plaćen vanjskom pružatelju usluga u punom iznosu ugovora nije moguće potraživati ​​</a:t>
            </a: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bez dokaza o isporuci usluge</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Podugovaranje NGO-a nije dopušteno, osim u posebnim okolnostima!</a:t>
            </a:r>
            <a:endParaRPr kumimoji="0" lang="hr-HR" sz="240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pic>
        <p:nvPicPr>
          <p:cNvPr id="6" name="Slika 5">
            <a:extLst>
              <a:ext uri="{FF2B5EF4-FFF2-40B4-BE49-F238E27FC236}">
                <a16:creationId xmlns:a16="http://schemas.microsoft.com/office/drawing/2014/main" id="{0F4BD3D2-06D3-98A3-EB6D-DE6AEE8E0D12}"/>
              </a:ext>
            </a:extLst>
          </p:cNvPr>
          <p:cNvPicPr>
            <a:picLocks noChangeAspect="1"/>
          </p:cNvPicPr>
          <p:nvPr/>
        </p:nvPicPr>
        <p:blipFill>
          <a:blip r:embed="rId4"/>
          <a:stretch>
            <a:fillRect/>
          </a:stretch>
        </p:blipFill>
        <p:spPr>
          <a:xfrm>
            <a:off x="9120048" y="1337871"/>
            <a:ext cx="2834666" cy="1955375"/>
          </a:xfrm>
          <a:prstGeom prst="rect">
            <a:avLst/>
          </a:prstGeom>
        </p:spPr>
      </p:pic>
    </p:spTree>
    <p:extLst>
      <p:ext uri="{BB962C8B-B14F-4D97-AF65-F5344CB8AC3E}">
        <p14:creationId xmlns:p14="http://schemas.microsoft.com/office/powerpoint/2010/main" val="3065365041"/>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1" name="Title 3">
            <a:extLst>
              <a:ext uri="{FF2B5EF4-FFF2-40B4-BE49-F238E27FC236}">
                <a16:creationId xmlns:a16="http://schemas.microsoft.com/office/drawing/2014/main" id="{D965FA05-0C23-1632-D901-14428A06D2AB}"/>
              </a:ext>
            </a:extLst>
          </p:cNvPr>
          <p:cNvSpPr txBox="1">
            <a:spLocks/>
          </p:cNvSpPr>
          <p:nvPr/>
        </p:nvSpPr>
        <p:spPr>
          <a:xfrm>
            <a:off x="6313118" y="279153"/>
            <a:ext cx="5641596" cy="568325"/>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algn="r"/>
            <a:r>
              <a:rPr lang="en-US" sz="3200" dirty="0">
                <a:solidFill>
                  <a:schemeClr val="bg1"/>
                </a:solidFill>
              </a:rPr>
              <a:t>VANJSKI STRUČNJACI I USLUGE</a:t>
            </a:r>
          </a:p>
        </p:txBody>
      </p:sp>
      <p:sp>
        <p:nvSpPr>
          <p:cNvPr id="2" name="TextBox 9">
            <a:extLst>
              <a:ext uri="{FF2B5EF4-FFF2-40B4-BE49-F238E27FC236}">
                <a16:creationId xmlns:a16="http://schemas.microsoft.com/office/drawing/2014/main" id="{CDDC0662-6759-8D6B-45B2-EFF905155DE6}"/>
              </a:ext>
            </a:extLst>
          </p:cNvPr>
          <p:cNvSpPr txBox="1"/>
          <p:nvPr/>
        </p:nvSpPr>
        <p:spPr>
          <a:xfrm>
            <a:off x="0" y="2540887"/>
            <a:ext cx="10434182" cy="4154984"/>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R="0" lvl="0" algn="l" defTabSz="914400" rtl="0" eaLnBrk="1" fontAlgn="auto" latinLnBrk="0" hangingPunct="1">
              <a:lnSpc>
                <a:spcPct val="100000"/>
              </a:lnSpc>
              <a:spcBef>
                <a:spcPts val="0"/>
              </a:spcBef>
              <a:spcAft>
                <a:spcPts val="0"/>
              </a:spcAft>
              <a:buClrTx/>
              <a:buSzTx/>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DOKUMENTACIJA (1) (u okviru SCO 1 – realan trošak):</a:t>
            </a:r>
          </a:p>
          <a:p>
            <a:pPr marR="0" lvl="0" algn="l" defTabSz="914400" rtl="0" eaLnBrk="1" fontAlgn="auto" latinLnBrk="0" hangingPunct="1">
              <a:lnSpc>
                <a:spcPct val="100000"/>
              </a:lnSpc>
              <a:spcBef>
                <a:spcPts val="0"/>
              </a:spcBef>
              <a:spcAft>
                <a:spcPts val="0"/>
              </a:spcAft>
              <a:buClrTx/>
              <a:buSzTx/>
              <a:tabLst/>
              <a:defRPr/>
            </a:pPr>
            <a:endPar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2200" i="0" u="none" strike="noStrike" kern="1200" cap="none" spc="0" normalizeH="0" baseline="0" noProof="0" dirty="0">
                <a:ln>
                  <a:noFill/>
                </a:ln>
                <a:solidFill>
                  <a:srgbClr val="2F5597"/>
                </a:solidFill>
                <a:effectLst/>
                <a:uLnTx/>
                <a:uFillTx/>
                <a:latin typeface="Calibri" panose="020F0502020204030204"/>
                <a:ea typeface="+mn-ea"/>
                <a:cs typeface="+mn-cs"/>
              </a:rPr>
              <a:t>Kompletna dokumentacija javne nabave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Ugovor ili narudžbenica (za vrijednosti za koje nije obvezno sklapanje ugovora)</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pl-PL" sz="2200" i="0" u="none" strike="noStrike" kern="1200" cap="none" spc="0" normalizeH="0" baseline="0" noProof="0" dirty="0">
                <a:ln>
                  <a:noFill/>
                </a:ln>
                <a:solidFill>
                  <a:srgbClr val="2F5597"/>
                </a:solidFill>
                <a:effectLst/>
                <a:uLnTx/>
                <a:uFillTx/>
                <a:latin typeface="Calibri" panose="020F0502020204030204"/>
                <a:ea typeface="+mn-ea"/>
                <a:cs typeface="+mn-cs"/>
              </a:rPr>
              <a:t>Ugovor treba imati jasnu referencu na projekt (akronim) i Program</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pl-PL" sz="2200" i="0" u="none" strike="noStrike" kern="1200" cap="none" spc="0" normalizeH="0" baseline="0" noProof="0" dirty="0">
                <a:ln>
                  <a:noFill/>
                </a:ln>
                <a:solidFill>
                  <a:srgbClr val="2F5597"/>
                </a:solidFill>
                <a:effectLst/>
                <a:uLnTx/>
                <a:uFillTx/>
                <a:latin typeface="Calibri" panose="020F0502020204030204"/>
                <a:ea typeface="+mn-ea"/>
                <a:cs typeface="+mn-cs"/>
              </a:rPr>
              <a:t>Za stručnjake plaćene po danu/satu potrebno je navesti cijenu po danu/satu te broj ugovorenih dana/sati kao i ukupan iznos ugovora</a:t>
            </a:r>
            <a:endPar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Račun, zahtjev za plaćanje/nadoknadu ili dokument jednake vrijednosti s nazivom Programa i projekta (akronim) te opisom pruženih usluga sukladno ugovoru. </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Za stručnjake koji su plaćeni po satu/danu, račun ili dokument jednake vrijednosti treba sadržavati kvantitativne informacije o naplaćenim satima/danima, cijenu po jedinici vremena i ukupnu cijenu.</a:t>
            </a:r>
          </a:p>
        </p:txBody>
      </p:sp>
      <p:sp>
        <p:nvSpPr>
          <p:cNvPr id="4" name="TextBox 9">
            <a:extLst>
              <a:ext uri="{FF2B5EF4-FFF2-40B4-BE49-F238E27FC236}">
                <a16:creationId xmlns:a16="http://schemas.microsoft.com/office/drawing/2014/main" id="{4B1ACCB3-5F4E-FB2F-FD69-0B06F1C3DA3A}"/>
              </a:ext>
            </a:extLst>
          </p:cNvPr>
          <p:cNvSpPr txBox="1"/>
          <p:nvPr/>
        </p:nvSpPr>
        <p:spPr>
          <a:xfrm>
            <a:off x="0" y="1315040"/>
            <a:ext cx="9429545" cy="1107996"/>
          </a:xfrm>
          <a:prstGeom prst="rect">
            <a:avLst/>
          </a:prstGeom>
          <a:solidFill>
            <a:schemeClr val="accent3">
              <a:lumMod val="40000"/>
              <a:lumOff val="60000"/>
            </a:schemeClr>
          </a:solidFill>
          <a:effectLst>
            <a:outerShdw blurRad="50800" dist="38100" dir="5400000" algn="t" rotWithShape="0">
              <a:prstClr val="black">
                <a:alpha val="40000"/>
              </a:prstClr>
            </a:outerShdw>
          </a:effectLst>
        </p:spPr>
        <p:txBody>
          <a:bodyPr wrap="square" rtlCol="0" anchor="ctr">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U okviru SCO 2, </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kao dio fiksne stope do 40 % izravnih (stvarnih) troškova osoblja </a:t>
            </a: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  nije potrebno dostavljati popratnu dokumentaciju za ovu kategoriju troškova! </a:t>
            </a:r>
          </a:p>
        </p:txBody>
      </p:sp>
      <p:pic>
        <p:nvPicPr>
          <p:cNvPr id="6" name="Slika 5">
            <a:extLst>
              <a:ext uri="{FF2B5EF4-FFF2-40B4-BE49-F238E27FC236}">
                <a16:creationId xmlns:a16="http://schemas.microsoft.com/office/drawing/2014/main" id="{714E4E2C-A80B-E6BA-CBD9-8BE0E6E993FD}"/>
              </a:ext>
            </a:extLst>
          </p:cNvPr>
          <p:cNvPicPr>
            <a:picLocks noChangeAspect="1"/>
          </p:cNvPicPr>
          <p:nvPr/>
        </p:nvPicPr>
        <p:blipFill>
          <a:blip r:embed="rId4"/>
          <a:stretch>
            <a:fillRect/>
          </a:stretch>
        </p:blipFill>
        <p:spPr>
          <a:xfrm>
            <a:off x="9429545" y="1314985"/>
            <a:ext cx="2525169" cy="1924353"/>
          </a:xfrm>
          <a:prstGeom prst="rect">
            <a:avLst/>
          </a:prstGeom>
        </p:spPr>
      </p:pic>
      <p:pic>
        <p:nvPicPr>
          <p:cNvPr id="3" name="Slika 2">
            <a:extLst>
              <a:ext uri="{FF2B5EF4-FFF2-40B4-BE49-F238E27FC236}">
                <a16:creationId xmlns:a16="http://schemas.microsoft.com/office/drawing/2014/main" id="{18E407A2-843E-117F-A3F9-AF12072C01CB}"/>
              </a:ext>
            </a:extLst>
          </p:cNvPr>
          <p:cNvPicPr>
            <a:picLocks noChangeAspect="1"/>
          </p:cNvPicPr>
          <p:nvPr/>
        </p:nvPicPr>
        <p:blipFill>
          <a:blip r:embed="rId5"/>
          <a:stretch>
            <a:fillRect/>
          </a:stretch>
        </p:blipFill>
        <p:spPr>
          <a:xfrm>
            <a:off x="10434182" y="5946883"/>
            <a:ext cx="829123" cy="829123"/>
          </a:xfrm>
          <a:prstGeom prst="rect">
            <a:avLst/>
          </a:prstGeom>
        </p:spPr>
      </p:pic>
    </p:spTree>
    <p:extLst>
      <p:ext uri="{BB962C8B-B14F-4D97-AF65-F5344CB8AC3E}">
        <p14:creationId xmlns:p14="http://schemas.microsoft.com/office/powerpoint/2010/main" val="2325587240"/>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CDDC0662-6759-8D6B-45B2-EFF905155DE6}"/>
              </a:ext>
            </a:extLst>
          </p:cNvPr>
          <p:cNvSpPr txBox="1"/>
          <p:nvPr/>
        </p:nvSpPr>
        <p:spPr>
          <a:xfrm>
            <a:off x="242250" y="1228397"/>
            <a:ext cx="10223689" cy="4401205"/>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R="0" lvl="0" algn="l" defTabSz="914400" rtl="0" eaLnBrk="1" fontAlgn="auto" latinLnBrk="0" hangingPunct="1">
              <a:lnSpc>
                <a:spcPct val="100000"/>
              </a:lnSpc>
              <a:spcBef>
                <a:spcPts val="0"/>
              </a:spcBef>
              <a:spcAft>
                <a:spcPts val="0"/>
              </a:spcAft>
              <a:buClrTx/>
              <a:buSzTx/>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DOKUMENTACIJA (2) </a:t>
            </a:r>
            <a:r>
              <a:rPr kumimoji="0" lang="pl-PL" sz="2200" b="1" i="0" u="none" strike="noStrike" kern="1200" cap="none" spc="0" normalizeH="0" baseline="0" noProof="0" dirty="0">
                <a:ln>
                  <a:noFill/>
                </a:ln>
                <a:solidFill>
                  <a:srgbClr val="2F5597"/>
                </a:solidFill>
                <a:effectLst/>
                <a:uLnTx/>
                <a:uFillTx/>
                <a:latin typeface="Calibri" panose="020F0502020204030204"/>
                <a:ea typeface="+mn-ea"/>
                <a:cs typeface="+mn-cs"/>
              </a:rPr>
              <a:t>(u okviru SCO 1 – realan trošak):</a:t>
            </a:r>
          </a:p>
          <a:p>
            <a:pPr marR="0" lvl="0" algn="l" defTabSz="914400" rtl="0" eaLnBrk="1" fontAlgn="auto" latinLnBrk="0" hangingPunct="1">
              <a:lnSpc>
                <a:spcPct val="100000"/>
              </a:lnSpc>
              <a:spcBef>
                <a:spcPts val="0"/>
              </a:spcBef>
              <a:spcAft>
                <a:spcPts val="0"/>
              </a:spcAft>
              <a:buClrTx/>
              <a:buSzTx/>
              <a:tabLst/>
              <a:defRPr/>
            </a:pPr>
            <a:endParaRPr kumimoji="0" lang="hr-HR" sz="2000" b="1"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hr-HR" sz="2000" dirty="0">
                <a:solidFill>
                  <a:srgbClr val="2F5597"/>
                </a:solidFill>
                <a:latin typeface="Calibri" panose="020F0502020204030204"/>
              </a:rPr>
              <a:t>Dokaz plaćanja (npr. bankovni izvod) i dokaz da je trošak knjižen </a:t>
            </a:r>
            <a:r>
              <a:rPr lang="hr-HR" sz="2000" dirty="0">
                <a:solidFill>
                  <a:srgbClr val="FF0000"/>
                </a:solidFill>
                <a:latin typeface="Calibri" panose="020F0502020204030204"/>
              </a:rPr>
              <a:t>- kartice konta troškova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hr-HR" sz="2000" dirty="0">
                <a:solidFill>
                  <a:srgbClr val="2F5597"/>
                </a:solidFill>
                <a:latin typeface="Calibri" panose="020F0502020204030204"/>
              </a:rPr>
              <a:t>Obračun doprinosa i poreza sukladno pripadajućoj vrsti ugovora (JOPPD </a:t>
            </a:r>
          </a:p>
          <a:p>
            <a:pPr marR="0" lvl="0" algn="l" defTabSz="914400" rtl="0" eaLnBrk="1" fontAlgn="auto" latinLnBrk="0" hangingPunct="1">
              <a:lnSpc>
                <a:spcPct val="100000"/>
              </a:lnSpc>
              <a:spcBef>
                <a:spcPts val="0"/>
              </a:spcBef>
              <a:spcAft>
                <a:spcPts val="0"/>
              </a:spcAft>
              <a:buClrTx/>
              <a:buSzTx/>
              <a:tabLst/>
              <a:defRPr/>
            </a:pPr>
            <a:r>
              <a:rPr lang="hr-HR" sz="2000" dirty="0">
                <a:solidFill>
                  <a:srgbClr val="2F5597"/>
                </a:solidFill>
                <a:latin typeface="Calibri" panose="020F0502020204030204"/>
              </a:rPr>
              <a:t>      obrazac), ukoliko je primjenjivo.</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U slučaju troškova putovanja i smještaja vanjskih stručnjaka: računi ili dokumenti jednake vrijednosti (hotelski računi, autobusne, avionske karte itd.) uključujući dokaze plaćanja (npr. bankovni izvodi) i dokaz o povratu (troškovi unaprijed financirani od strane stručnjaka). Dokaz o njihovom sudjelovanju (npr. potpisani popis sudionika) također treba dostaviti u skladu s onim što je obvezno prema nacionalnim / institucionalnim pravilima PP-a.</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Dokaz o provedenim aktivnostima (npr. studije, promotivni materijali i sl.; ili ako se radi o događajima: dnevni red, lista sudionika, foto dokumentacija, i sl.), uključujući dokaze vidljivosti (gdje je primjenjivo)</a:t>
            </a:r>
          </a:p>
          <a:p>
            <a:pPr marR="0" lvl="0" algn="l" defTabSz="914400" rtl="0" eaLnBrk="1" fontAlgn="auto" latinLnBrk="0" hangingPunct="1">
              <a:lnSpc>
                <a:spcPct val="100000"/>
              </a:lnSpc>
              <a:spcBef>
                <a:spcPts val="0"/>
              </a:spcBef>
              <a:spcAft>
                <a:spcPts val="0"/>
              </a:spcAft>
              <a:buClrTx/>
              <a:buSzTx/>
              <a:tabLst/>
              <a:defRPr/>
            </a:pPr>
            <a:endPar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pic>
        <p:nvPicPr>
          <p:cNvPr id="4" name="Slika 3">
            <a:extLst>
              <a:ext uri="{FF2B5EF4-FFF2-40B4-BE49-F238E27FC236}">
                <a16:creationId xmlns:a16="http://schemas.microsoft.com/office/drawing/2014/main" id="{FCCAF9DD-45B2-0BB1-ECE2-4400DBB0AD86}"/>
              </a:ext>
            </a:extLst>
          </p:cNvPr>
          <p:cNvPicPr>
            <a:picLocks noChangeAspect="1"/>
          </p:cNvPicPr>
          <p:nvPr/>
        </p:nvPicPr>
        <p:blipFill>
          <a:blip r:embed="rId3"/>
          <a:stretch>
            <a:fillRect/>
          </a:stretch>
        </p:blipFill>
        <p:spPr>
          <a:xfrm>
            <a:off x="9763161" y="1324090"/>
            <a:ext cx="2015189" cy="1535713"/>
          </a:xfrm>
          <a:prstGeom prst="rect">
            <a:avLst/>
          </a:prstGeom>
        </p:spPr>
      </p:pic>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1" name="Title 3">
            <a:extLst>
              <a:ext uri="{FF2B5EF4-FFF2-40B4-BE49-F238E27FC236}">
                <a16:creationId xmlns:a16="http://schemas.microsoft.com/office/drawing/2014/main" id="{D965FA05-0C23-1632-D901-14428A06D2AB}"/>
              </a:ext>
            </a:extLst>
          </p:cNvPr>
          <p:cNvSpPr txBox="1">
            <a:spLocks/>
          </p:cNvSpPr>
          <p:nvPr/>
        </p:nvSpPr>
        <p:spPr>
          <a:xfrm>
            <a:off x="6313118" y="279153"/>
            <a:ext cx="5641596" cy="568325"/>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algn="r"/>
            <a:r>
              <a:rPr lang="en-US" sz="3200" dirty="0">
                <a:solidFill>
                  <a:schemeClr val="bg1"/>
                </a:solidFill>
              </a:rPr>
              <a:t>VANJSKI STRUČNJACI I USLUGE</a:t>
            </a:r>
          </a:p>
        </p:txBody>
      </p:sp>
      <p:sp>
        <p:nvSpPr>
          <p:cNvPr id="3" name="TextBox 9">
            <a:extLst>
              <a:ext uri="{FF2B5EF4-FFF2-40B4-BE49-F238E27FC236}">
                <a16:creationId xmlns:a16="http://schemas.microsoft.com/office/drawing/2014/main" id="{55D5050B-12FE-7DE2-61DA-4BD26C3FFB68}"/>
              </a:ext>
            </a:extLst>
          </p:cNvPr>
          <p:cNvSpPr txBox="1"/>
          <p:nvPr/>
        </p:nvSpPr>
        <p:spPr>
          <a:xfrm>
            <a:off x="242250" y="5682521"/>
            <a:ext cx="10223689" cy="1046440"/>
          </a:xfrm>
          <a:prstGeom prst="rect">
            <a:avLst/>
          </a:prstGeom>
          <a:solidFill>
            <a:schemeClr val="accent3">
              <a:lumMod val="40000"/>
              <a:lumOff val="60000"/>
            </a:schemeClr>
          </a:solidFill>
          <a:effectLst>
            <a:outerShdw blurRad="50800" dist="38100" dir="5400000" algn="t" rotWithShape="0">
              <a:prstClr val="black">
                <a:alpha val="40000"/>
              </a:prstClr>
            </a:outerShdw>
          </a:effectLst>
        </p:spPr>
        <p:txBody>
          <a:bodyPr wrap="square" rtlCol="0" anchor="ctr">
            <a:spAutoFit/>
          </a:bodyPr>
          <a:lstStyle/>
          <a:p>
            <a:pPr marR="0" lvl="0" algn="l" defTabSz="914400" rtl="0" eaLnBrk="1" fontAlgn="auto" latinLnBrk="0" hangingPunct="1">
              <a:lnSpc>
                <a:spcPct val="100000"/>
              </a:lnSpc>
              <a:spcBef>
                <a:spcPts val="0"/>
              </a:spcBef>
              <a:spcAft>
                <a:spcPts val="0"/>
              </a:spcAft>
              <a:buClrTx/>
              <a:buSzTx/>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NAPOMENA</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Svaka promjena ugovora treba biti dokumentirana i dostavljena u sklopu izvještajnog perioda u kojem je promjena nastala.</a:t>
            </a:r>
          </a:p>
        </p:txBody>
      </p:sp>
      <p:pic>
        <p:nvPicPr>
          <p:cNvPr id="6" name="Slika 5">
            <a:extLst>
              <a:ext uri="{FF2B5EF4-FFF2-40B4-BE49-F238E27FC236}">
                <a16:creationId xmlns:a16="http://schemas.microsoft.com/office/drawing/2014/main" id="{D33BA735-0C2C-AF7F-58B3-3BFF7F5AB675}"/>
              </a:ext>
            </a:extLst>
          </p:cNvPr>
          <p:cNvPicPr>
            <a:picLocks noChangeAspect="1"/>
          </p:cNvPicPr>
          <p:nvPr/>
        </p:nvPicPr>
        <p:blipFill>
          <a:blip r:embed="rId5"/>
          <a:stretch>
            <a:fillRect/>
          </a:stretch>
        </p:blipFill>
        <p:spPr>
          <a:xfrm rot="5400000">
            <a:off x="3427872" y="268957"/>
            <a:ext cx="851592" cy="855216"/>
          </a:xfrm>
          <a:prstGeom prst="rect">
            <a:avLst/>
          </a:prstGeom>
        </p:spPr>
      </p:pic>
    </p:spTree>
    <p:extLst>
      <p:ext uri="{BB962C8B-B14F-4D97-AF65-F5344CB8AC3E}">
        <p14:creationId xmlns:p14="http://schemas.microsoft.com/office/powerpoint/2010/main" val="3425345841"/>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Slika 11" descr="Slika na kojoj se prikazuje mikroskop, znanstveni instrument&#10;&#10;Opis je automatski generiran">
            <a:extLst>
              <a:ext uri="{FF2B5EF4-FFF2-40B4-BE49-F238E27FC236}">
                <a16:creationId xmlns:a16="http://schemas.microsoft.com/office/drawing/2014/main" id="{8909D3A5-9FD3-3895-CDF3-9064695E9812}"/>
              </a:ext>
            </a:extLst>
          </p:cNvPr>
          <p:cNvPicPr>
            <a:picLocks noChangeAspect="1"/>
          </p:cNvPicPr>
          <p:nvPr/>
        </p:nvPicPr>
        <p:blipFill>
          <a:blip r:embed="rId3"/>
          <a:stretch>
            <a:fillRect/>
          </a:stretch>
        </p:blipFill>
        <p:spPr>
          <a:xfrm>
            <a:off x="10820840" y="4847573"/>
            <a:ext cx="1133874" cy="1140038"/>
          </a:xfrm>
          <a:prstGeom prst="rect">
            <a:avLst/>
          </a:prstGeom>
        </p:spPr>
      </p:pic>
      <p:pic>
        <p:nvPicPr>
          <p:cNvPr id="5" name="Picture 4" descr="Slika na kojoj se prikazuje tekst, snimka zaslona, Font, električno plava&#10;&#10;Opis je automatski generiran">
            <a:extLst>
              <a:ext uri="{FF2B5EF4-FFF2-40B4-BE49-F238E27FC236}">
                <a16:creationId xmlns:a16="http://schemas.microsoft.com/office/drawing/2014/main" id="{92E24C14-C4BD-352B-74C1-CF4CFA9584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1" name="Title 3">
            <a:extLst>
              <a:ext uri="{FF2B5EF4-FFF2-40B4-BE49-F238E27FC236}">
                <a16:creationId xmlns:a16="http://schemas.microsoft.com/office/drawing/2014/main" id="{D965FA05-0C23-1632-D901-14428A06D2AB}"/>
              </a:ext>
            </a:extLst>
          </p:cNvPr>
          <p:cNvSpPr txBox="1">
            <a:spLocks/>
          </p:cNvSpPr>
          <p:nvPr/>
        </p:nvSpPr>
        <p:spPr>
          <a:xfrm>
            <a:off x="6696914" y="279153"/>
            <a:ext cx="5257800" cy="568325"/>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algn="r"/>
            <a:r>
              <a:rPr lang="hr-HR" sz="3200" dirty="0">
                <a:solidFill>
                  <a:schemeClr val="bg1"/>
                </a:solidFill>
              </a:rPr>
              <a:t>TROŠKOVI OPREME</a:t>
            </a:r>
            <a:endParaRPr lang="en-US" sz="3200" dirty="0">
              <a:solidFill>
                <a:schemeClr val="bg1"/>
              </a:solidFill>
            </a:endParaRPr>
          </a:p>
        </p:txBody>
      </p:sp>
      <p:sp>
        <p:nvSpPr>
          <p:cNvPr id="3" name="TextBox 9">
            <a:extLst>
              <a:ext uri="{FF2B5EF4-FFF2-40B4-BE49-F238E27FC236}">
                <a16:creationId xmlns:a16="http://schemas.microsoft.com/office/drawing/2014/main" id="{EA93046F-67C7-C064-BE52-46F5EAA17FD6}"/>
              </a:ext>
            </a:extLst>
          </p:cNvPr>
          <p:cNvSpPr txBox="1"/>
          <p:nvPr/>
        </p:nvSpPr>
        <p:spPr>
          <a:xfrm>
            <a:off x="63567" y="3169007"/>
            <a:ext cx="10434182" cy="3231654"/>
          </a:xfrm>
          <a:prstGeom prst="rect">
            <a:avLst/>
          </a:prstGeom>
          <a:solidFill>
            <a:schemeClr val="accent3">
              <a:lumMod val="40000"/>
              <a:lumOff val="60000"/>
            </a:schemeClr>
          </a:solidFill>
          <a:effectLst>
            <a:outerShdw blurRad="50800" dist="38100" dir="5400000" algn="t" rotWithShape="0">
              <a:prstClr val="black">
                <a:alpha val="40000"/>
              </a:prstClr>
            </a:outerShdw>
          </a:effectLst>
        </p:spPr>
        <p:txBody>
          <a:bodyPr wrap="square" rtlCol="0" anchor="ctr">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Uredsku opremu  - nabaviti u početnoj fazi implementacijskog razdoblja </a:t>
            </a:r>
            <a:endParaRPr kumimoji="0" lang="hr-HR" sz="2000" b="1"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Nije dozvoljeno dvostruko financiranje već kupljene opreme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Obavezno provesti postupke javne nabave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Osigurati vidljivost opreme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Predujam plaćen dobavljaču opreme u punom iznosu ugovora nije moguće potraživati ​​bez dokaza o isporuci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Prijenos vlasništva (ako je primjenjivo) mora se provesti u skladu s važećim nacionalnim pravilima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kupljena oprema mora se koristiti u svrhe od javnog interesa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hr-HR" sz="240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pic>
        <p:nvPicPr>
          <p:cNvPr id="10" name="Slika 9" descr="Slika na kojoj se prikazuje računalo, elektronički uređaj, izlazni uređaj, uredska oprema&#10;&#10;Opis je automatski generiran">
            <a:extLst>
              <a:ext uri="{FF2B5EF4-FFF2-40B4-BE49-F238E27FC236}">
                <a16:creationId xmlns:a16="http://schemas.microsoft.com/office/drawing/2014/main" id="{591C80F1-545C-7699-5866-CE237D85BEAF}"/>
              </a:ext>
            </a:extLst>
          </p:cNvPr>
          <p:cNvPicPr>
            <a:picLocks noChangeAspect="1"/>
          </p:cNvPicPr>
          <p:nvPr/>
        </p:nvPicPr>
        <p:blipFill>
          <a:blip r:embed="rId5"/>
          <a:stretch>
            <a:fillRect/>
          </a:stretch>
        </p:blipFill>
        <p:spPr>
          <a:xfrm>
            <a:off x="10853549" y="1169113"/>
            <a:ext cx="894362" cy="652642"/>
          </a:xfrm>
          <a:prstGeom prst="rect">
            <a:avLst/>
          </a:prstGeom>
        </p:spPr>
      </p:pic>
      <p:pic>
        <p:nvPicPr>
          <p:cNvPr id="13" name="Slika 12" descr="Slika na kojoj se prikazuje pisač, skeč, ilustracija&#10;&#10;Opis je automatski generiran">
            <a:extLst>
              <a:ext uri="{FF2B5EF4-FFF2-40B4-BE49-F238E27FC236}">
                <a16:creationId xmlns:a16="http://schemas.microsoft.com/office/drawing/2014/main" id="{9DBE3A05-5BC5-CD03-D181-B015D285C9A4}"/>
              </a:ext>
            </a:extLst>
          </p:cNvPr>
          <p:cNvPicPr>
            <a:picLocks noChangeAspect="1"/>
          </p:cNvPicPr>
          <p:nvPr/>
        </p:nvPicPr>
        <p:blipFill>
          <a:blip r:embed="rId6"/>
          <a:stretch>
            <a:fillRect/>
          </a:stretch>
        </p:blipFill>
        <p:spPr>
          <a:xfrm>
            <a:off x="10853549" y="2202211"/>
            <a:ext cx="762066" cy="737680"/>
          </a:xfrm>
          <a:prstGeom prst="rect">
            <a:avLst/>
          </a:prstGeom>
        </p:spPr>
      </p:pic>
      <p:pic>
        <p:nvPicPr>
          <p:cNvPr id="14" name="Slika 13" descr="Slika na kojoj se prikazuje skeč, crtić, crtež, ukrasni isječci&#10;&#10;Opis je automatski generiran">
            <a:extLst>
              <a:ext uri="{FF2B5EF4-FFF2-40B4-BE49-F238E27FC236}">
                <a16:creationId xmlns:a16="http://schemas.microsoft.com/office/drawing/2014/main" id="{D53AE280-DAB6-BEE9-1DE9-9DAC3522FDFC}"/>
              </a:ext>
            </a:extLst>
          </p:cNvPr>
          <p:cNvPicPr>
            <a:picLocks noChangeAspect="1"/>
          </p:cNvPicPr>
          <p:nvPr/>
        </p:nvPicPr>
        <p:blipFill>
          <a:blip r:embed="rId7"/>
          <a:stretch>
            <a:fillRect/>
          </a:stretch>
        </p:blipFill>
        <p:spPr>
          <a:xfrm>
            <a:off x="10723215" y="3408554"/>
            <a:ext cx="1231499" cy="1268078"/>
          </a:xfrm>
          <a:prstGeom prst="rect">
            <a:avLst/>
          </a:prstGeom>
        </p:spPr>
      </p:pic>
      <p:sp>
        <p:nvSpPr>
          <p:cNvPr id="15" name="TextBox 9">
            <a:extLst>
              <a:ext uri="{FF2B5EF4-FFF2-40B4-BE49-F238E27FC236}">
                <a16:creationId xmlns:a16="http://schemas.microsoft.com/office/drawing/2014/main" id="{7831338F-62CD-9976-CFFE-3A3A6A599D21}"/>
              </a:ext>
            </a:extLst>
          </p:cNvPr>
          <p:cNvSpPr txBox="1"/>
          <p:nvPr/>
        </p:nvSpPr>
        <p:spPr>
          <a:xfrm>
            <a:off x="63567" y="1452719"/>
            <a:ext cx="10434182" cy="1631216"/>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Uključuje trošak </a:t>
            </a:r>
            <a:r>
              <a:rPr kumimoji="0" lang="hr-HR" sz="2000" b="1" i="0" u="none" strike="noStrike" kern="1200" cap="none" spc="0" normalizeH="0" baseline="0" noProof="0" dirty="0">
                <a:ln>
                  <a:noFill/>
                </a:ln>
                <a:solidFill>
                  <a:srgbClr val="2F5597"/>
                </a:solidFill>
                <a:effectLst/>
                <a:uLnTx/>
                <a:uFillTx/>
                <a:latin typeface="Calibri" panose="020F0502020204030204"/>
                <a:ea typeface="+mn-ea"/>
                <a:cs typeface="+mn-cs"/>
              </a:rPr>
              <a:t>kupljene </a:t>
            </a: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opreme, trošak </a:t>
            </a:r>
            <a:r>
              <a:rPr kumimoji="0" lang="hr-HR" sz="2000" b="1" i="0" u="none" strike="noStrike" kern="1200" cap="none" spc="0" normalizeH="0" baseline="0" noProof="0" dirty="0">
                <a:ln>
                  <a:noFill/>
                </a:ln>
                <a:solidFill>
                  <a:srgbClr val="2F5597"/>
                </a:solidFill>
                <a:effectLst/>
                <a:uLnTx/>
                <a:uFillTx/>
                <a:latin typeface="Calibri" panose="020F0502020204030204"/>
                <a:ea typeface="+mn-ea"/>
                <a:cs typeface="+mn-cs"/>
              </a:rPr>
              <a:t>najma</a:t>
            </a: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 opreme ili trošak </a:t>
            </a:r>
            <a:r>
              <a:rPr kumimoji="0" lang="hr-HR" sz="2000" b="1" i="0" u="none" strike="noStrike" kern="1200" cap="none" spc="0" normalizeH="0" baseline="0" noProof="0" dirty="0">
                <a:ln>
                  <a:noFill/>
                </a:ln>
                <a:solidFill>
                  <a:srgbClr val="2F5597"/>
                </a:solidFill>
                <a:effectLst/>
                <a:uLnTx/>
                <a:uFillTx/>
                <a:latin typeface="Calibri" panose="020F0502020204030204"/>
                <a:ea typeface="+mn-ea"/>
                <a:cs typeface="+mn-cs"/>
              </a:rPr>
              <a:t>zakupa (leasinga)</a:t>
            </a: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 opreme: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sz="2000" b="1" dirty="0">
                <a:solidFill>
                  <a:srgbClr val="2F5597"/>
                </a:solidFill>
                <a:latin typeface="Calibri" panose="020F0502020204030204"/>
              </a:rPr>
              <a:t>Opća (uredska) oprema</a:t>
            </a:r>
            <a:r>
              <a:rPr lang="hr-HR" sz="2000" dirty="0">
                <a:solidFill>
                  <a:srgbClr val="2F5597"/>
                </a:solidFill>
                <a:latin typeface="Calibri" panose="020F0502020204030204"/>
              </a:rPr>
              <a:t>: računala, uredski namještaj, telefoni i dr.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r-HR" sz="2000" b="1" i="0" u="none" strike="noStrike" kern="1200" cap="none" spc="0" normalizeH="0" baseline="0" noProof="0" dirty="0">
                <a:ln>
                  <a:noFill/>
                </a:ln>
                <a:solidFill>
                  <a:srgbClr val="2F5597"/>
                </a:solidFill>
                <a:effectLst/>
                <a:uLnTx/>
                <a:uFillTx/>
                <a:latin typeface="Calibri" panose="020F0502020204030204"/>
                <a:ea typeface="+mn-ea"/>
                <a:cs typeface="+mn-cs"/>
              </a:rPr>
              <a:t>Tematska oprema: </a:t>
            </a: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direktno vezana za specifične projekte aktivnosti (npr. laboratorijska oprema, strojevi, alati i uređaji, medicinska oprema i dr.)</a:t>
            </a:r>
          </a:p>
          <a:p>
            <a:pPr marR="0" lvl="0" algn="l" defTabSz="914400" rtl="0" eaLnBrk="1" fontAlgn="auto" latinLnBrk="0" hangingPunct="1">
              <a:lnSpc>
                <a:spcPct val="100000"/>
              </a:lnSpc>
              <a:spcBef>
                <a:spcPts val="0"/>
              </a:spcBef>
              <a:spcAft>
                <a:spcPts val="0"/>
              </a:spcAft>
              <a:buClrTx/>
              <a:buSzTx/>
              <a:tabLst/>
              <a:defRPr/>
            </a:pPr>
            <a:endPar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7158079"/>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1" name="Title 3">
            <a:extLst>
              <a:ext uri="{FF2B5EF4-FFF2-40B4-BE49-F238E27FC236}">
                <a16:creationId xmlns:a16="http://schemas.microsoft.com/office/drawing/2014/main" id="{D965FA05-0C23-1632-D901-14428A06D2AB}"/>
              </a:ext>
            </a:extLst>
          </p:cNvPr>
          <p:cNvSpPr txBox="1">
            <a:spLocks/>
          </p:cNvSpPr>
          <p:nvPr/>
        </p:nvSpPr>
        <p:spPr>
          <a:xfrm>
            <a:off x="6696914" y="279153"/>
            <a:ext cx="5257800" cy="568325"/>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algn="r"/>
            <a:r>
              <a:rPr lang="hr-HR" sz="3200" dirty="0">
                <a:solidFill>
                  <a:schemeClr val="bg1"/>
                </a:solidFill>
              </a:rPr>
              <a:t>TROŠKOVI OPREME</a:t>
            </a:r>
            <a:endParaRPr lang="en-US" sz="3200" dirty="0">
              <a:solidFill>
                <a:schemeClr val="bg1"/>
              </a:solidFill>
            </a:endParaRPr>
          </a:p>
        </p:txBody>
      </p:sp>
      <p:sp>
        <p:nvSpPr>
          <p:cNvPr id="2" name="TextBox 9">
            <a:extLst>
              <a:ext uri="{FF2B5EF4-FFF2-40B4-BE49-F238E27FC236}">
                <a16:creationId xmlns:a16="http://schemas.microsoft.com/office/drawing/2014/main" id="{E65DFD29-7C96-40B2-8829-F1122E9893A6}"/>
              </a:ext>
            </a:extLst>
          </p:cNvPr>
          <p:cNvSpPr txBox="1"/>
          <p:nvPr/>
        </p:nvSpPr>
        <p:spPr>
          <a:xfrm>
            <a:off x="2" y="2035195"/>
            <a:ext cx="8931056" cy="3139321"/>
          </a:xfrm>
          <a:prstGeom prst="rect">
            <a:avLst/>
          </a:prstGeom>
          <a:solidFill>
            <a:schemeClr val="accent3">
              <a:lumMod val="40000"/>
              <a:lumOff val="60000"/>
            </a:schemeClr>
          </a:solidFill>
          <a:effectLst>
            <a:outerShdw blurRad="50800" dist="38100" dir="5400000" algn="t" rotWithShape="0">
              <a:prstClr val="black">
                <a:alpha val="40000"/>
              </a:prstClr>
            </a:outerShdw>
          </a:effectLst>
        </p:spPr>
        <p:txBody>
          <a:bodyPr wrap="square" rtlCol="0" anchor="ctr">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Najam ili leasing opreme</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 trošak prihvatljiv u potpunosti ako se oprema koristi 100% za implementaciju projekta. Ako se oprema koristi samo u određenom razdoblju, troškovi prihvatljivi samo za to razdoblje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hr-HR" sz="2200" dirty="0">
              <a:solidFill>
                <a:srgbClr val="2F5597"/>
              </a:solidFill>
              <a:latin typeface="Calibri" panose="020F0502020204030204"/>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Rabljena oprema </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 trošak prihvatljiv u uvjetima: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sz="2200" dirty="0">
                <a:solidFill>
                  <a:srgbClr val="2F5597"/>
                </a:solidFill>
                <a:latin typeface="Calibri" panose="020F0502020204030204"/>
              </a:rPr>
              <a:t>zabranjeno dvostruko financiranje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cijena opreme </a:t>
            </a:r>
            <a:r>
              <a:rPr lang="hr-HR" sz="2200" dirty="0">
                <a:solidFill>
                  <a:srgbClr val="2F5597"/>
                </a:solidFill>
                <a:latin typeface="Calibri" panose="020F0502020204030204"/>
              </a:rPr>
              <a:t>je u skladu sa tržišnim cijenama</a:t>
            </a:r>
          </a:p>
          <a:p>
            <a:pPr marL="342900" lvl="0" indent="-342900">
              <a:buFont typeface="Arial" panose="020B0604020202020204" pitchFamily="34" charset="0"/>
              <a:buChar char="•"/>
              <a:defRPr/>
            </a:pP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oprema zadovoljava sve </a:t>
            </a:r>
            <a:r>
              <a:rPr lang="hr-HR" sz="2200" dirty="0">
                <a:solidFill>
                  <a:srgbClr val="2F5597"/>
                </a:solidFill>
              </a:rPr>
              <a:t>potrebne </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tehničke karakteristike i u skladu je s važećim normama i standardima</a:t>
            </a:r>
          </a:p>
        </p:txBody>
      </p:sp>
      <p:pic>
        <p:nvPicPr>
          <p:cNvPr id="3" name="Slika 2">
            <a:extLst>
              <a:ext uri="{FF2B5EF4-FFF2-40B4-BE49-F238E27FC236}">
                <a16:creationId xmlns:a16="http://schemas.microsoft.com/office/drawing/2014/main" id="{9215BC12-640C-6380-EDBF-1FD156963FD0}"/>
              </a:ext>
            </a:extLst>
          </p:cNvPr>
          <p:cNvPicPr>
            <a:picLocks noChangeAspect="1"/>
          </p:cNvPicPr>
          <p:nvPr/>
        </p:nvPicPr>
        <p:blipFill>
          <a:blip r:embed="rId4"/>
          <a:stretch>
            <a:fillRect/>
          </a:stretch>
        </p:blipFill>
        <p:spPr>
          <a:xfrm>
            <a:off x="9464398" y="3746152"/>
            <a:ext cx="1633662" cy="1225247"/>
          </a:xfrm>
          <a:prstGeom prst="rect">
            <a:avLst/>
          </a:prstGeom>
        </p:spPr>
      </p:pic>
      <p:pic>
        <p:nvPicPr>
          <p:cNvPr id="4" name="Slika 3">
            <a:extLst>
              <a:ext uri="{FF2B5EF4-FFF2-40B4-BE49-F238E27FC236}">
                <a16:creationId xmlns:a16="http://schemas.microsoft.com/office/drawing/2014/main" id="{078437ED-78AC-55CA-CC99-456953E9BC6D}"/>
              </a:ext>
            </a:extLst>
          </p:cNvPr>
          <p:cNvPicPr>
            <a:picLocks noChangeAspect="1"/>
          </p:cNvPicPr>
          <p:nvPr/>
        </p:nvPicPr>
        <p:blipFill>
          <a:blip r:embed="rId5"/>
          <a:stretch>
            <a:fillRect/>
          </a:stretch>
        </p:blipFill>
        <p:spPr>
          <a:xfrm>
            <a:off x="9464398" y="1808030"/>
            <a:ext cx="2125456" cy="1620970"/>
          </a:xfrm>
          <a:prstGeom prst="rect">
            <a:avLst/>
          </a:prstGeom>
        </p:spPr>
      </p:pic>
    </p:spTree>
    <p:extLst>
      <p:ext uri="{BB962C8B-B14F-4D97-AF65-F5344CB8AC3E}">
        <p14:creationId xmlns:p14="http://schemas.microsoft.com/office/powerpoint/2010/main" val="1612311254"/>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34AF48F-CF6E-9EE6-7D7A-F89346B93F9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5130581"/>
            <a:ext cx="12192001" cy="1829015"/>
          </a:xfrm>
          <a:prstGeom prst="rect">
            <a:avLst/>
          </a:prstGeom>
        </p:spPr>
      </p:pic>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1" name="Title 3">
            <a:extLst>
              <a:ext uri="{FF2B5EF4-FFF2-40B4-BE49-F238E27FC236}">
                <a16:creationId xmlns:a16="http://schemas.microsoft.com/office/drawing/2014/main" id="{D965FA05-0C23-1632-D901-14428A06D2AB}"/>
              </a:ext>
            </a:extLst>
          </p:cNvPr>
          <p:cNvSpPr txBox="1">
            <a:spLocks/>
          </p:cNvSpPr>
          <p:nvPr/>
        </p:nvSpPr>
        <p:spPr>
          <a:xfrm>
            <a:off x="6696914" y="279153"/>
            <a:ext cx="5257800" cy="568325"/>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algn="r"/>
            <a:r>
              <a:rPr lang="hr-HR" sz="3200" dirty="0">
                <a:solidFill>
                  <a:schemeClr val="bg1"/>
                </a:solidFill>
              </a:rPr>
              <a:t>TROŠKOVI OPREME</a:t>
            </a:r>
            <a:endParaRPr lang="en-US" sz="3200" dirty="0">
              <a:solidFill>
                <a:schemeClr val="bg1"/>
              </a:solidFill>
            </a:endParaRPr>
          </a:p>
        </p:txBody>
      </p:sp>
      <p:sp>
        <p:nvSpPr>
          <p:cNvPr id="2" name="TextBox 9">
            <a:extLst>
              <a:ext uri="{FF2B5EF4-FFF2-40B4-BE49-F238E27FC236}">
                <a16:creationId xmlns:a16="http://schemas.microsoft.com/office/drawing/2014/main" id="{54F747A9-C20E-8E19-EB58-A99FE629A9F9}"/>
              </a:ext>
            </a:extLst>
          </p:cNvPr>
          <p:cNvSpPr txBox="1"/>
          <p:nvPr/>
        </p:nvSpPr>
        <p:spPr>
          <a:xfrm>
            <a:off x="-1" y="1181286"/>
            <a:ext cx="11837096" cy="707886"/>
          </a:xfrm>
          <a:prstGeom prst="rect">
            <a:avLst/>
          </a:prstGeom>
          <a:solidFill>
            <a:schemeClr val="accent3">
              <a:lumMod val="40000"/>
              <a:lumOff val="60000"/>
            </a:schemeClr>
          </a:solidFill>
          <a:effectLst>
            <a:outerShdw blurRad="50800" dist="38100" dir="5400000" algn="t" rotWithShape="0">
              <a:prstClr val="black">
                <a:alpha val="40000"/>
              </a:prstClr>
            </a:outerShdw>
          </a:effectLst>
        </p:spPr>
        <p:txBody>
          <a:bodyPr wrap="square" rtlCol="0" anchor="ctr">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000" b="1" i="0" u="none" strike="noStrike" kern="1200" cap="none" spc="0" normalizeH="0" baseline="0" noProof="0" dirty="0">
                <a:ln>
                  <a:noFill/>
                </a:ln>
                <a:solidFill>
                  <a:srgbClr val="2F5597"/>
                </a:solidFill>
                <a:effectLst/>
                <a:uLnTx/>
                <a:uFillTx/>
                <a:latin typeface="Calibri" panose="020F0502020204030204"/>
                <a:ea typeface="+mn-ea"/>
                <a:cs typeface="+mn-cs"/>
              </a:rPr>
              <a:t>U okviru SCO 2, </a:t>
            </a: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kao dio fiksne stope do 40 % izravnih (stvarnih) troškova osoblja </a:t>
            </a:r>
            <a:r>
              <a:rPr kumimoji="0" lang="hr-HR" sz="2000" b="1" i="0" u="none" strike="noStrike" kern="1200" cap="none" spc="0" normalizeH="0" baseline="0" noProof="0" dirty="0">
                <a:ln>
                  <a:noFill/>
                </a:ln>
                <a:solidFill>
                  <a:srgbClr val="2F5597"/>
                </a:solidFill>
                <a:effectLst/>
                <a:uLnTx/>
                <a:uFillTx/>
                <a:latin typeface="Calibri" panose="020F0502020204030204"/>
                <a:ea typeface="+mn-ea"/>
                <a:cs typeface="+mn-cs"/>
              </a:rPr>
              <a:t>-  nije potrebno dostavljati popratnu dokumentaciju za ovu kategoriju troškova! </a:t>
            </a:r>
          </a:p>
        </p:txBody>
      </p:sp>
      <p:sp>
        <p:nvSpPr>
          <p:cNvPr id="3" name="TextBox 9">
            <a:extLst>
              <a:ext uri="{FF2B5EF4-FFF2-40B4-BE49-F238E27FC236}">
                <a16:creationId xmlns:a16="http://schemas.microsoft.com/office/drawing/2014/main" id="{99C0F433-174E-8857-DD34-CE0A9B8FE721}"/>
              </a:ext>
            </a:extLst>
          </p:cNvPr>
          <p:cNvSpPr txBox="1"/>
          <p:nvPr/>
        </p:nvSpPr>
        <p:spPr>
          <a:xfrm>
            <a:off x="0" y="1857079"/>
            <a:ext cx="11837097" cy="4124206"/>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R="0" lvl="0" algn="l" defTabSz="914400" rtl="0" eaLnBrk="1" fontAlgn="auto" latinLnBrk="0" hangingPunct="1">
              <a:lnSpc>
                <a:spcPct val="100000"/>
              </a:lnSpc>
              <a:spcBef>
                <a:spcPts val="0"/>
              </a:spcBef>
              <a:spcAft>
                <a:spcPts val="0"/>
              </a:spcAft>
              <a:buClrTx/>
              <a:buSzTx/>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DOKUMENTACIJA (u okviru SCO 1 – realan trošak):</a:t>
            </a:r>
            <a:endPar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2000" i="0" u="none" strike="noStrike" kern="1200" cap="none" spc="0" normalizeH="0" baseline="0" noProof="0" dirty="0">
                <a:ln>
                  <a:noFill/>
                </a:ln>
                <a:solidFill>
                  <a:srgbClr val="2F5597"/>
                </a:solidFill>
                <a:effectLst/>
                <a:uLnTx/>
                <a:uFillTx/>
                <a:latin typeface="Calibri" panose="020F0502020204030204"/>
                <a:ea typeface="+mn-ea"/>
                <a:cs typeface="+mn-cs"/>
              </a:rPr>
              <a:t>Kompletna dokumentacija javne nabave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000" b="1" i="0" u="none" strike="noStrike" kern="1200" cap="none" spc="0" normalizeH="0" baseline="0" noProof="0" dirty="0">
                <a:ln>
                  <a:noFill/>
                </a:ln>
                <a:solidFill>
                  <a:srgbClr val="2F5597"/>
                </a:solidFill>
                <a:effectLst/>
                <a:uLnTx/>
                <a:uFillTx/>
                <a:latin typeface="Calibri" panose="020F0502020204030204"/>
                <a:ea typeface="+mn-ea"/>
                <a:cs typeface="+mn-cs"/>
              </a:rPr>
              <a:t>Ugovor</a:t>
            </a: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 koji utvrđuje robu koja će se isporučiti i sve usluge povezane s </a:t>
            </a:r>
          </a:p>
          <a:p>
            <a:pPr marR="0" lvl="0" algn="l" defTabSz="914400" rtl="0" eaLnBrk="1" fontAlgn="auto" latinLnBrk="0" hangingPunct="1">
              <a:lnSpc>
                <a:spcPct val="100000"/>
              </a:lnSpc>
              <a:spcBef>
                <a:spcPts val="0"/>
              </a:spcBef>
              <a:spcAft>
                <a:spcPts val="0"/>
              </a:spcAft>
              <a:buClrTx/>
              <a:buSzTx/>
              <a:tabLst/>
              <a:defRPr/>
            </a:pP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      instalacijom i/ili održavanjem robe/opreme ili </a:t>
            </a:r>
            <a:r>
              <a:rPr kumimoji="0" lang="hr-HR" sz="2000" b="1" i="0" u="none" strike="noStrike" kern="1200" cap="none" spc="0" normalizeH="0" baseline="0" noProof="0" dirty="0">
                <a:ln>
                  <a:noFill/>
                </a:ln>
                <a:solidFill>
                  <a:srgbClr val="2F5597"/>
                </a:solidFill>
                <a:effectLst/>
                <a:uLnTx/>
                <a:uFillTx/>
                <a:latin typeface="Calibri" panose="020F0502020204030204"/>
                <a:ea typeface="+mn-ea"/>
                <a:cs typeface="+mn-cs"/>
              </a:rPr>
              <a:t>narudžbenica</a:t>
            </a: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 (za vrijednosti za koje </a:t>
            </a:r>
          </a:p>
          <a:p>
            <a:pPr marR="0" lvl="0" algn="l" defTabSz="914400" rtl="0" eaLnBrk="1" fontAlgn="auto" latinLnBrk="0" hangingPunct="1">
              <a:lnSpc>
                <a:spcPct val="100000"/>
              </a:lnSpc>
              <a:spcBef>
                <a:spcPts val="0"/>
              </a:spcBef>
              <a:spcAft>
                <a:spcPts val="0"/>
              </a:spcAft>
              <a:buClrTx/>
              <a:buSzTx/>
              <a:tabLst/>
              <a:defRPr/>
            </a:pPr>
            <a:r>
              <a:rPr lang="hr-HR" sz="2000" dirty="0">
                <a:solidFill>
                  <a:srgbClr val="2F5597"/>
                </a:solidFill>
                <a:latin typeface="Calibri" panose="020F0502020204030204"/>
              </a:rPr>
              <a:t>      </a:t>
            </a: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nije obvezno sklapanje ugovora)</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2000" i="0" u="none" strike="noStrike" kern="1200" cap="none" spc="0" normalizeH="0" baseline="0" noProof="0" dirty="0">
                <a:ln>
                  <a:noFill/>
                </a:ln>
                <a:solidFill>
                  <a:srgbClr val="2F5597"/>
                </a:solidFill>
                <a:effectLst/>
                <a:uLnTx/>
                <a:uFillTx/>
                <a:latin typeface="Calibri" panose="020F0502020204030204"/>
                <a:ea typeface="+mn-ea"/>
                <a:cs typeface="+mn-cs"/>
              </a:rPr>
              <a:t>Račun ili dokument jednake vrijednosti s nazivom Programa i projekta (akronim)</a:t>
            </a:r>
            <a:endParaRPr lang="hr-HR" sz="2000" dirty="0">
              <a:solidFill>
                <a:srgbClr val="2F5597"/>
              </a:solidFill>
              <a:latin typeface="Calibri" panose="020F0502020204030204"/>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Dokaz plaćanja (npr. bankovni izvod) </a:t>
            </a:r>
            <a:r>
              <a:rPr lang="hr-HR" sz="2000" dirty="0">
                <a:solidFill>
                  <a:srgbClr val="2F5597"/>
                </a:solidFill>
                <a:latin typeface="Calibri" panose="020F0502020204030204"/>
              </a:rPr>
              <a:t>i dokaz da je trošak knjižen - </a:t>
            </a:r>
            <a:r>
              <a:rPr lang="hr-HR" sz="2000" dirty="0">
                <a:solidFill>
                  <a:srgbClr val="FF0000"/>
                </a:solidFill>
                <a:latin typeface="Calibri" panose="020F0502020204030204"/>
              </a:rPr>
              <a:t>kartice konta troškova / dugotrajne imovine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Dokaz o dostavi, instalaciji i stavljanju opreme u upotrebu (npr. dostavnica, foto dokumentacija, inventarna lista, zapisnik o stavljanju u upotrebu i sl.)</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Dokaz da je nabavljena oprema označena sukladno programskim zahtjevima vezanim uz vidljivost, informiranje i obavještavanje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Ispis/izvod iz materijalnih računovodstvenih evidencija/inventurna lista/popis imovine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sp>
        <p:nvSpPr>
          <p:cNvPr id="4" name="TextBox 9">
            <a:extLst>
              <a:ext uri="{FF2B5EF4-FFF2-40B4-BE49-F238E27FC236}">
                <a16:creationId xmlns:a16="http://schemas.microsoft.com/office/drawing/2014/main" id="{A936C57B-795A-0E49-65C5-4CB65951E809}"/>
              </a:ext>
            </a:extLst>
          </p:cNvPr>
          <p:cNvSpPr txBox="1"/>
          <p:nvPr/>
        </p:nvSpPr>
        <p:spPr>
          <a:xfrm>
            <a:off x="0" y="5676714"/>
            <a:ext cx="11837095" cy="1046440"/>
          </a:xfrm>
          <a:prstGeom prst="rect">
            <a:avLst/>
          </a:prstGeom>
          <a:solidFill>
            <a:schemeClr val="accent3">
              <a:lumMod val="40000"/>
              <a:lumOff val="60000"/>
            </a:schemeClr>
          </a:solidFill>
          <a:effectLst>
            <a:outerShdw blurRad="50800" dist="38100" dir="5400000" algn="t" rotWithShape="0">
              <a:prstClr val="black">
                <a:alpha val="40000"/>
              </a:prstClr>
            </a:outerShdw>
          </a:effectLst>
        </p:spPr>
        <p:txBody>
          <a:bodyPr wrap="square" rtlCol="0" anchor="ctr">
            <a:spAutoFit/>
          </a:bodyPr>
          <a:lstStyle/>
          <a:p>
            <a:pPr marR="0" lvl="0" algn="l" defTabSz="914400" rtl="0" eaLnBrk="1" fontAlgn="auto" latinLnBrk="0" hangingPunct="1">
              <a:lnSpc>
                <a:spcPct val="100000"/>
              </a:lnSpc>
              <a:spcBef>
                <a:spcPts val="0"/>
              </a:spcBef>
              <a:spcAft>
                <a:spcPts val="0"/>
              </a:spcAft>
              <a:buClrTx/>
              <a:buSzTx/>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NAPOMENA</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000" i="0" u="none" strike="noStrike" kern="1200" cap="none" spc="0" normalizeH="0" baseline="0" noProof="0" dirty="0">
                <a:ln>
                  <a:noFill/>
                </a:ln>
                <a:solidFill>
                  <a:srgbClr val="2F5597"/>
                </a:solidFill>
                <a:effectLst/>
                <a:uLnTx/>
                <a:uFillTx/>
                <a:latin typeface="Calibri" panose="020F0502020204030204"/>
                <a:ea typeface="+mn-ea"/>
                <a:cs typeface="+mn-cs"/>
              </a:rPr>
              <a:t>Svaka promjena ugovora treba biti dokumentirana i dostavljena u sklopu izvještajnog perioda u kojem je promjena nastala.</a:t>
            </a:r>
            <a:endParaRPr kumimoji="0" lang="hr-HR" sz="240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pic>
        <p:nvPicPr>
          <p:cNvPr id="6" name="Slika 5">
            <a:extLst>
              <a:ext uri="{FF2B5EF4-FFF2-40B4-BE49-F238E27FC236}">
                <a16:creationId xmlns:a16="http://schemas.microsoft.com/office/drawing/2014/main" id="{23633E05-BE2D-F33D-1364-5B9778E3FE40}"/>
              </a:ext>
            </a:extLst>
          </p:cNvPr>
          <p:cNvPicPr>
            <a:picLocks noChangeAspect="1"/>
          </p:cNvPicPr>
          <p:nvPr/>
        </p:nvPicPr>
        <p:blipFill>
          <a:blip r:embed="rId5"/>
          <a:stretch>
            <a:fillRect/>
          </a:stretch>
        </p:blipFill>
        <p:spPr>
          <a:xfrm>
            <a:off x="9141071" y="1889172"/>
            <a:ext cx="2523963" cy="1926503"/>
          </a:xfrm>
          <a:prstGeom prst="rect">
            <a:avLst/>
          </a:prstGeom>
        </p:spPr>
      </p:pic>
    </p:spTree>
    <p:extLst>
      <p:ext uri="{BB962C8B-B14F-4D97-AF65-F5344CB8AC3E}">
        <p14:creationId xmlns:p14="http://schemas.microsoft.com/office/powerpoint/2010/main" val="7882447"/>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7" name="Title 3">
            <a:extLst>
              <a:ext uri="{FF2B5EF4-FFF2-40B4-BE49-F238E27FC236}">
                <a16:creationId xmlns:a16="http://schemas.microsoft.com/office/drawing/2014/main" id="{2EEC8E05-9FF5-9FEA-A1BE-D174C5983BC0}"/>
              </a:ext>
            </a:extLst>
          </p:cNvPr>
          <p:cNvSpPr txBox="1">
            <a:spLocks/>
          </p:cNvSpPr>
          <p:nvPr/>
        </p:nvSpPr>
        <p:spPr>
          <a:xfrm>
            <a:off x="6096000" y="279154"/>
            <a:ext cx="5858714" cy="10447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400" b="1" i="0" u="none" strike="noStrike" kern="1200" cap="none" spc="0" normalizeH="0" baseline="0" noProof="0" dirty="0">
                <a:ln>
                  <a:noFill/>
                </a:ln>
                <a:solidFill>
                  <a:prstClr val="white"/>
                </a:solidFill>
                <a:effectLst/>
                <a:uLnTx/>
                <a:uFillTx/>
                <a:latin typeface="Calibri" panose="020F0502020204030204"/>
                <a:ea typeface="+mj-ea"/>
                <a:cs typeface="+mj-cs"/>
              </a:rPr>
              <a:t>INFRASTRUKTURNI TROŠKOVI I TROŠKOVI RADOVA</a:t>
            </a:r>
            <a:endParaRPr kumimoji="0" lang="en-US" sz="34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grpSp>
        <p:nvGrpSpPr>
          <p:cNvPr id="4" name="Group 3">
            <a:extLst>
              <a:ext uri="{FF2B5EF4-FFF2-40B4-BE49-F238E27FC236}">
                <a16:creationId xmlns:a16="http://schemas.microsoft.com/office/drawing/2014/main" id="{F3E4B0B1-CC59-07DE-6C23-A5F8CAD5DF39}"/>
              </a:ext>
            </a:extLst>
          </p:cNvPr>
          <p:cNvGrpSpPr/>
          <p:nvPr/>
        </p:nvGrpSpPr>
        <p:grpSpPr>
          <a:xfrm>
            <a:off x="1571830" y="1866695"/>
            <a:ext cx="7906708" cy="1323490"/>
            <a:chOff x="0" y="318332"/>
            <a:chExt cx="10716845" cy="1866195"/>
          </a:xfrm>
        </p:grpSpPr>
        <p:sp>
          <p:nvSpPr>
            <p:cNvPr id="6" name="Rectangle: Rounded Corners 5">
              <a:extLst>
                <a:ext uri="{FF2B5EF4-FFF2-40B4-BE49-F238E27FC236}">
                  <a16:creationId xmlns:a16="http://schemas.microsoft.com/office/drawing/2014/main" id="{76C4B55B-3651-0D70-D791-65E76CDF71B6}"/>
                </a:ext>
              </a:extLst>
            </p:cNvPr>
            <p:cNvSpPr/>
            <p:nvPr/>
          </p:nvSpPr>
          <p:spPr>
            <a:xfrm>
              <a:off x="0" y="318332"/>
              <a:ext cx="10716845" cy="1866195"/>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hr-HR"/>
            </a:p>
          </p:txBody>
        </p:sp>
        <p:sp>
          <p:nvSpPr>
            <p:cNvPr id="8" name="Rectangle: Rounded Corners 4">
              <a:extLst>
                <a:ext uri="{FF2B5EF4-FFF2-40B4-BE49-F238E27FC236}">
                  <a16:creationId xmlns:a16="http://schemas.microsoft.com/office/drawing/2014/main" id="{B08973C8-7D45-082D-73F8-B42EC9ED132D}"/>
                </a:ext>
              </a:extLst>
            </p:cNvPr>
            <p:cNvSpPr txBox="1"/>
            <p:nvPr/>
          </p:nvSpPr>
          <p:spPr>
            <a:xfrm>
              <a:off x="91100" y="409431"/>
              <a:ext cx="10625745" cy="131592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257175" indent="-257175">
                <a:buFont typeface="Arial" panose="020B0604020202020204" pitchFamily="34" charset="0"/>
                <a:buChar char="•"/>
              </a:pPr>
              <a:endParaRPr lang="hr-HR" sz="2800" b="0" dirty="0">
                <a:latin typeface="Calibri" panose="020F0502020204030204" pitchFamily="34" charset="0"/>
                <a:cs typeface="Calibri" panose="020F0502020204030204" pitchFamily="34" charset="0"/>
              </a:endParaRPr>
            </a:p>
            <a:p>
              <a:pPr marL="257175" indent="-257175">
                <a:buFont typeface="Arial" panose="020B0604020202020204" pitchFamily="34" charset="0"/>
                <a:buChar char="•"/>
              </a:pPr>
              <a:r>
                <a:rPr lang="hr-HR" sz="2900" b="0" dirty="0">
                  <a:latin typeface="Calibri" panose="020F0502020204030204" pitchFamily="34" charset="0"/>
                  <a:cs typeface="Calibri" panose="020F0502020204030204" pitchFamily="34" charset="0"/>
                </a:rPr>
                <a:t>P</a:t>
              </a:r>
              <a:r>
                <a:rPr lang="en-US" sz="2900" b="0" dirty="0" err="1">
                  <a:latin typeface="Calibri" panose="020F0502020204030204" pitchFamily="34" charset="0"/>
                  <a:cs typeface="Calibri" panose="020F0502020204030204" pitchFamily="34" charset="0"/>
                </a:rPr>
                <a:t>rihvatljivi</a:t>
              </a:r>
              <a:r>
                <a:rPr lang="en-US" sz="2900" b="0" dirty="0">
                  <a:latin typeface="Calibri" panose="020F0502020204030204" pitchFamily="34" charset="0"/>
                  <a:cs typeface="Calibri" panose="020F0502020204030204" pitchFamily="34" charset="0"/>
                </a:rPr>
                <a:t> </a:t>
              </a:r>
              <a:r>
                <a:rPr lang="hr-HR" sz="2900" b="0" dirty="0">
                  <a:latin typeface="Calibri" panose="020F0502020204030204" pitchFamily="34" charset="0"/>
                  <a:cs typeface="Calibri" panose="020F0502020204030204" pitchFamily="34" charset="0"/>
                </a:rPr>
                <a:t>samo </a:t>
              </a:r>
              <a:r>
                <a:rPr lang="en-US" sz="2900" b="0" dirty="0" err="1">
                  <a:latin typeface="Calibri" panose="020F0502020204030204" pitchFamily="34" charset="0"/>
                  <a:cs typeface="Calibri" panose="020F0502020204030204" pitchFamily="34" charset="0"/>
                </a:rPr>
                <a:t>ako</a:t>
              </a:r>
              <a:r>
                <a:rPr lang="en-US" sz="2900" b="0" dirty="0">
                  <a:latin typeface="Calibri" panose="020F0502020204030204" pitchFamily="34" charset="0"/>
                  <a:cs typeface="Calibri" panose="020F0502020204030204" pitchFamily="34" charset="0"/>
                </a:rPr>
                <a:t> </a:t>
              </a:r>
              <a:r>
                <a:rPr lang="en-US" sz="2900" b="0" dirty="0" err="1">
                  <a:latin typeface="Calibri" panose="020F0502020204030204" pitchFamily="34" charset="0"/>
                  <a:cs typeface="Calibri" panose="020F0502020204030204" pitchFamily="34" charset="0"/>
                </a:rPr>
                <a:t>su</a:t>
              </a:r>
              <a:r>
                <a:rPr lang="en-US" sz="2900" b="0" dirty="0">
                  <a:latin typeface="Calibri" panose="020F0502020204030204" pitchFamily="34" charset="0"/>
                  <a:cs typeface="Calibri" panose="020F0502020204030204" pitchFamily="34" charset="0"/>
                </a:rPr>
                <a:t> </a:t>
              </a:r>
              <a:r>
                <a:rPr lang="en-US" sz="2900" b="0" dirty="0" err="1">
                  <a:latin typeface="Calibri" panose="020F0502020204030204" pitchFamily="34" charset="0"/>
                  <a:cs typeface="Calibri" panose="020F0502020204030204" pitchFamily="34" charset="0"/>
                </a:rPr>
                <a:t>neposredno</a:t>
              </a:r>
              <a:r>
                <a:rPr lang="en-US" sz="2900" b="0" dirty="0">
                  <a:latin typeface="Calibri" panose="020F0502020204030204" pitchFamily="34" charset="0"/>
                  <a:cs typeface="Calibri" panose="020F0502020204030204" pitchFamily="34" charset="0"/>
                </a:rPr>
                <a:t> </a:t>
              </a:r>
              <a:r>
                <a:rPr lang="en-US" sz="2900" b="0" dirty="0" err="1">
                  <a:latin typeface="Calibri" panose="020F0502020204030204" pitchFamily="34" charset="0"/>
                  <a:cs typeface="Calibri" panose="020F0502020204030204" pitchFamily="34" charset="0"/>
                </a:rPr>
                <a:t>povezani</a:t>
              </a:r>
              <a:r>
                <a:rPr lang="en-US" sz="2900" b="0" dirty="0">
                  <a:latin typeface="Calibri" panose="020F0502020204030204" pitchFamily="34" charset="0"/>
                  <a:cs typeface="Calibri" panose="020F0502020204030204" pitchFamily="34" charset="0"/>
                </a:rPr>
                <a:t> s </a:t>
              </a:r>
              <a:r>
                <a:rPr lang="en-US" sz="2900" b="0" dirty="0" err="1">
                  <a:latin typeface="Calibri" panose="020F0502020204030204" pitchFamily="34" charset="0"/>
                  <a:cs typeface="Calibri" panose="020F0502020204030204" pitchFamily="34" charset="0"/>
                </a:rPr>
                <a:t>ciljevima</a:t>
              </a:r>
              <a:r>
                <a:rPr lang="en-US" sz="2900" b="0" dirty="0">
                  <a:latin typeface="Calibri" panose="020F0502020204030204" pitchFamily="34" charset="0"/>
                  <a:cs typeface="Calibri" panose="020F0502020204030204" pitchFamily="34" charset="0"/>
                </a:rPr>
                <a:t> </a:t>
              </a:r>
              <a:r>
                <a:rPr lang="en-US" sz="2900" b="0" dirty="0" err="1">
                  <a:latin typeface="Calibri" panose="020F0502020204030204" pitchFamily="34" charset="0"/>
                  <a:cs typeface="Calibri" panose="020F0502020204030204" pitchFamily="34" charset="0"/>
                </a:rPr>
                <a:t>Programa</a:t>
              </a:r>
              <a:r>
                <a:rPr lang="en-US" sz="2900" b="0" dirty="0">
                  <a:latin typeface="Calibri" panose="020F0502020204030204" pitchFamily="34" charset="0"/>
                  <a:cs typeface="Calibri" panose="020F0502020204030204" pitchFamily="34" charset="0"/>
                </a:rPr>
                <a:t> </a:t>
              </a:r>
              <a:r>
                <a:rPr lang="en-US" sz="2900" b="0" dirty="0" err="1">
                  <a:latin typeface="Calibri" panose="020F0502020204030204" pitchFamily="34" charset="0"/>
                  <a:cs typeface="Calibri" panose="020F0502020204030204" pitchFamily="34" charset="0"/>
                </a:rPr>
                <a:t>i</a:t>
              </a:r>
              <a:r>
                <a:rPr lang="en-US" sz="2900" b="0" dirty="0">
                  <a:latin typeface="Calibri" panose="020F0502020204030204" pitchFamily="34" charset="0"/>
                  <a:cs typeface="Calibri" panose="020F0502020204030204" pitchFamily="34" charset="0"/>
                </a:rPr>
                <a:t> </a:t>
              </a:r>
              <a:r>
                <a:rPr lang="en-US" sz="2900" b="0" dirty="0" err="1">
                  <a:latin typeface="Calibri" panose="020F0502020204030204" pitchFamily="34" charset="0"/>
                  <a:cs typeface="Calibri" panose="020F0502020204030204" pitchFamily="34" charset="0"/>
                </a:rPr>
                <a:t>projekta</a:t>
              </a:r>
              <a:endParaRPr lang="hr-HR" sz="2900" b="0" dirty="0">
                <a:latin typeface="Calibri" panose="020F0502020204030204" pitchFamily="34" charset="0"/>
                <a:cs typeface="Calibri" panose="020F0502020204030204" pitchFamily="34" charset="0"/>
              </a:endParaRPr>
            </a:p>
          </p:txBody>
        </p:sp>
      </p:grpSp>
      <p:grpSp>
        <p:nvGrpSpPr>
          <p:cNvPr id="11" name="Group 10">
            <a:extLst>
              <a:ext uri="{FF2B5EF4-FFF2-40B4-BE49-F238E27FC236}">
                <a16:creationId xmlns:a16="http://schemas.microsoft.com/office/drawing/2014/main" id="{5EC1E76A-9CE0-D7A3-5D4F-E8849731B7FF}"/>
              </a:ext>
            </a:extLst>
          </p:cNvPr>
          <p:cNvGrpSpPr/>
          <p:nvPr/>
        </p:nvGrpSpPr>
        <p:grpSpPr>
          <a:xfrm>
            <a:off x="1571830" y="3429000"/>
            <a:ext cx="7906708" cy="1539804"/>
            <a:chOff x="0" y="318332"/>
            <a:chExt cx="10716845" cy="1866195"/>
          </a:xfrm>
        </p:grpSpPr>
        <p:sp>
          <p:nvSpPr>
            <p:cNvPr id="12" name="Rectangle: Rounded Corners 11">
              <a:extLst>
                <a:ext uri="{FF2B5EF4-FFF2-40B4-BE49-F238E27FC236}">
                  <a16:creationId xmlns:a16="http://schemas.microsoft.com/office/drawing/2014/main" id="{C1F2BA9E-B8CA-E734-3ABF-49A32E960994}"/>
                </a:ext>
              </a:extLst>
            </p:cNvPr>
            <p:cNvSpPr/>
            <p:nvPr/>
          </p:nvSpPr>
          <p:spPr>
            <a:xfrm>
              <a:off x="0" y="318332"/>
              <a:ext cx="10716845" cy="1866195"/>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hr-HR"/>
            </a:p>
          </p:txBody>
        </p:sp>
        <p:sp>
          <p:nvSpPr>
            <p:cNvPr id="13" name="Rectangle: Rounded Corners 4">
              <a:extLst>
                <a:ext uri="{FF2B5EF4-FFF2-40B4-BE49-F238E27FC236}">
                  <a16:creationId xmlns:a16="http://schemas.microsoft.com/office/drawing/2014/main" id="{4E421319-FF19-2124-7006-2A2AA84B29BF}"/>
                </a:ext>
              </a:extLst>
            </p:cNvPr>
            <p:cNvSpPr txBox="1"/>
            <p:nvPr/>
          </p:nvSpPr>
          <p:spPr>
            <a:xfrm>
              <a:off x="0" y="409432"/>
              <a:ext cx="10625745" cy="131592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257175" indent="-257175">
                <a:buFont typeface="Arial" panose="020B0604020202020204" pitchFamily="34" charset="0"/>
                <a:buChar char="•"/>
              </a:pPr>
              <a:endParaRPr lang="hr-HR" sz="3000" b="0" dirty="0">
                <a:latin typeface="Calibri" panose="020F0502020204030204" pitchFamily="34" charset="0"/>
                <a:cs typeface="Calibri" panose="020F0502020204030204" pitchFamily="34" charset="0"/>
              </a:endParaRPr>
            </a:p>
            <a:p>
              <a:pPr marL="257175" indent="-257175">
                <a:buFont typeface="Arial" panose="020B0604020202020204" pitchFamily="34" charset="0"/>
                <a:buChar char="•"/>
              </a:pPr>
              <a:r>
                <a:rPr lang="hr-HR" sz="2900" b="0" dirty="0">
                  <a:latin typeface="Calibri" panose="020F0502020204030204" pitchFamily="34" charset="0"/>
                  <a:cs typeface="Calibri" panose="020F0502020204030204" pitchFamily="34" charset="0"/>
                </a:rPr>
                <a:t>Ulaganja u infrastrukturu mogu se odnositi na gradnju novog ili adaptaciju/obnovu postojećeg objekta</a:t>
              </a:r>
            </a:p>
          </p:txBody>
        </p:sp>
      </p:grpSp>
      <p:grpSp>
        <p:nvGrpSpPr>
          <p:cNvPr id="14" name="Group 13">
            <a:extLst>
              <a:ext uri="{FF2B5EF4-FFF2-40B4-BE49-F238E27FC236}">
                <a16:creationId xmlns:a16="http://schemas.microsoft.com/office/drawing/2014/main" id="{1DA2B6D8-0F0E-D646-B38D-EA0FC0C35D2D}"/>
              </a:ext>
            </a:extLst>
          </p:cNvPr>
          <p:cNvGrpSpPr/>
          <p:nvPr/>
        </p:nvGrpSpPr>
        <p:grpSpPr>
          <a:xfrm>
            <a:off x="1571830" y="5313612"/>
            <a:ext cx="7906708" cy="1323490"/>
            <a:chOff x="-1" y="318332"/>
            <a:chExt cx="10716846" cy="1866195"/>
          </a:xfrm>
        </p:grpSpPr>
        <p:sp>
          <p:nvSpPr>
            <p:cNvPr id="15" name="Rectangle: Rounded Corners 14">
              <a:extLst>
                <a:ext uri="{FF2B5EF4-FFF2-40B4-BE49-F238E27FC236}">
                  <a16:creationId xmlns:a16="http://schemas.microsoft.com/office/drawing/2014/main" id="{9775907A-986A-7A5C-2C24-2D9FF1FA7BF5}"/>
                </a:ext>
              </a:extLst>
            </p:cNvPr>
            <p:cNvSpPr/>
            <p:nvPr/>
          </p:nvSpPr>
          <p:spPr>
            <a:xfrm>
              <a:off x="0" y="318332"/>
              <a:ext cx="10716845" cy="1866195"/>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hr-HR"/>
            </a:p>
          </p:txBody>
        </p:sp>
        <p:sp>
          <p:nvSpPr>
            <p:cNvPr id="16" name="Rectangle: Rounded Corners 4">
              <a:extLst>
                <a:ext uri="{FF2B5EF4-FFF2-40B4-BE49-F238E27FC236}">
                  <a16:creationId xmlns:a16="http://schemas.microsoft.com/office/drawing/2014/main" id="{71757D53-1F49-1A8D-DD10-BBE941EB97D2}"/>
                </a:ext>
              </a:extLst>
            </p:cNvPr>
            <p:cNvSpPr txBox="1"/>
            <p:nvPr/>
          </p:nvSpPr>
          <p:spPr>
            <a:xfrm>
              <a:off x="-1" y="409431"/>
              <a:ext cx="10625746" cy="131592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257175" indent="-257175">
                <a:buFont typeface="Arial" panose="020B0604020202020204" pitchFamily="34" charset="0"/>
                <a:buChar char="•"/>
              </a:pPr>
              <a:r>
                <a:rPr lang="hr-HR" sz="2900" b="0" dirty="0">
                  <a:latin typeface="Calibri" panose="020F0502020204030204" pitchFamily="34" charset="0"/>
                  <a:cs typeface="Calibri" panose="020F0502020204030204" pitchFamily="34" charset="0"/>
                </a:rPr>
                <a:t>Potrebno je poštivati zahtjeve informiranja i vidljivosti!</a:t>
              </a:r>
            </a:p>
          </p:txBody>
        </p:sp>
      </p:grpSp>
      <p:pic>
        <p:nvPicPr>
          <p:cNvPr id="20" name="Picture 19" descr="A person wearing a hard hat and overalls">
            <a:extLst>
              <a:ext uri="{FF2B5EF4-FFF2-40B4-BE49-F238E27FC236}">
                <a16:creationId xmlns:a16="http://schemas.microsoft.com/office/drawing/2014/main" id="{7B659C95-02D3-6195-2B51-55FDB82491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6707" y="1866695"/>
            <a:ext cx="2218007" cy="1478671"/>
          </a:xfrm>
          <a:prstGeom prst="rect">
            <a:avLst/>
          </a:prstGeom>
        </p:spPr>
      </p:pic>
    </p:spTree>
    <p:extLst>
      <p:ext uri="{BB962C8B-B14F-4D97-AF65-F5344CB8AC3E}">
        <p14:creationId xmlns:p14="http://schemas.microsoft.com/office/powerpoint/2010/main" val="2642862219"/>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9" name="TextBox 8">
            <a:extLst>
              <a:ext uri="{FF2B5EF4-FFF2-40B4-BE49-F238E27FC236}">
                <a16:creationId xmlns:a16="http://schemas.microsoft.com/office/drawing/2014/main" id="{507E1E57-921F-39F4-A87A-9E924DE5057D}"/>
              </a:ext>
            </a:extLst>
          </p:cNvPr>
          <p:cNvSpPr txBox="1"/>
          <p:nvPr/>
        </p:nvSpPr>
        <p:spPr>
          <a:xfrm>
            <a:off x="574939" y="1181924"/>
            <a:ext cx="10659078" cy="584775"/>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hr-HR" sz="3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Popratna dokumentacija: </a:t>
            </a:r>
          </a:p>
        </p:txBody>
      </p:sp>
      <p:sp>
        <p:nvSpPr>
          <p:cNvPr id="24" name="TextBox 9">
            <a:extLst>
              <a:ext uri="{FF2B5EF4-FFF2-40B4-BE49-F238E27FC236}">
                <a16:creationId xmlns:a16="http://schemas.microsoft.com/office/drawing/2014/main" id="{4E072194-A404-E01F-47D2-DFE7DBF2D374}"/>
              </a:ext>
            </a:extLst>
          </p:cNvPr>
          <p:cNvSpPr txBox="1"/>
          <p:nvPr/>
        </p:nvSpPr>
        <p:spPr>
          <a:xfrm>
            <a:off x="243469" y="2234088"/>
            <a:ext cx="11711246" cy="3684855"/>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21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Dokumentacija provedene javne nabave</a:t>
            </a: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hr-HR" sz="2100" dirty="0">
                <a:solidFill>
                  <a:srgbClr val="003399"/>
                </a:solidFill>
                <a:latin typeface="Calibri" panose="020F0502020204030204"/>
              </a:rPr>
              <a:t>Ugovor o radovima s jasno naznačenim nazivom programa i akronimom projekta</a:t>
            </a:r>
          </a:p>
          <a:p>
            <a:pPr marL="342900" indent="-342900" algn="just">
              <a:lnSpc>
                <a:spcPct val="115000"/>
              </a:lnSpc>
              <a:spcAft>
                <a:spcPts val="1000"/>
              </a:spcAft>
              <a:buFont typeface="Arial" panose="020B0604020202020204" pitchFamily="34" charset="0"/>
              <a:buChar char="●"/>
              <a:defRPr/>
            </a:pPr>
            <a:r>
              <a:rPr kumimoji="0" lang="hr-HR" sz="2100" b="0" i="0" u="none" strike="noStrike" kern="1200" cap="none" spc="0" normalizeH="0" baseline="0" noProof="0" dirty="0">
                <a:ln>
                  <a:noFill/>
                </a:ln>
                <a:solidFill>
                  <a:srgbClr val="003399"/>
                </a:solidFill>
                <a:effectLst/>
                <a:uLnTx/>
                <a:uFillTx/>
                <a:latin typeface="Calibri" panose="020F0502020204030204"/>
                <a:ea typeface="+mn-ea"/>
                <a:cs typeface="+mn-cs"/>
              </a:rPr>
              <a:t>Račun (privremena građevinska situacija) </a:t>
            </a:r>
            <a:r>
              <a:rPr lang="hr-HR" sz="2100" dirty="0">
                <a:solidFill>
                  <a:srgbClr val="003399"/>
                </a:solidFill>
                <a:latin typeface="Calibri" panose="020F0502020204030204"/>
              </a:rPr>
              <a:t>s jasno naznačenom specifikacijom troškova, nazivom programa i akronimom projekta. </a:t>
            </a:r>
          </a:p>
          <a:p>
            <a:pPr marL="342900" indent="-342900" algn="just">
              <a:lnSpc>
                <a:spcPct val="115000"/>
              </a:lnSpc>
              <a:spcAft>
                <a:spcPts val="1000"/>
              </a:spcAft>
              <a:buFont typeface="Arial" panose="020B0604020202020204" pitchFamily="34" charset="0"/>
              <a:buChar char="●"/>
              <a:defRPr/>
            </a:pPr>
            <a:r>
              <a:rPr lang="hr-HR" sz="2100" dirty="0">
                <a:solidFill>
                  <a:srgbClr val="003399"/>
                </a:solidFill>
                <a:latin typeface="Calibri" panose="020F0502020204030204"/>
              </a:rPr>
              <a:t>Dokaz o plaćanju i dokaz da je trošak knjižen </a:t>
            </a:r>
            <a:r>
              <a:rPr lang="hr-HR" sz="2100" dirty="0">
                <a:solidFill>
                  <a:srgbClr val="FF0000"/>
                </a:solidFill>
                <a:latin typeface="Calibri" panose="020F0502020204030204"/>
              </a:rPr>
              <a:t>- kartice konta troškova / dugotrajne imovine (iz računovodstvenog sustava) </a:t>
            </a:r>
          </a:p>
          <a:p>
            <a:pPr marL="342900" indent="-342900" algn="just">
              <a:lnSpc>
                <a:spcPct val="115000"/>
              </a:lnSpc>
              <a:spcAft>
                <a:spcPts val="1000"/>
              </a:spcAft>
              <a:buFont typeface="Arial" panose="020B0604020202020204" pitchFamily="34" charset="0"/>
              <a:buChar char="●"/>
              <a:defRPr/>
            </a:pPr>
            <a:r>
              <a:rPr lang="hr-HR" sz="2100" dirty="0">
                <a:solidFill>
                  <a:srgbClr val="003399"/>
                </a:solidFill>
                <a:latin typeface="Calibri" panose="020F0502020204030204"/>
              </a:rPr>
              <a:t>Dodatni dokazi s elementima vidljivosti (fotografije koje prate sve faze gradnje)</a:t>
            </a:r>
          </a:p>
          <a:p>
            <a:pPr marL="342900" indent="-342900" algn="just">
              <a:lnSpc>
                <a:spcPct val="115000"/>
              </a:lnSpc>
              <a:spcAft>
                <a:spcPts val="1000"/>
              </a:spcAft>
              <a:buFont typeface="Arial" panose="020B0604020202020204" pitchFamily="34" charset="0"/>
              <a:buChar char="●"/>
              <a:defRPr/>
            </a:pPr>
            <a:r>
              <a:rPr lang="en-US" sz="2100" dirty="0" err="1">
                <a:solidFill>
                  <a:srgbClr val="003399"/>
                </a:solidFill>
                <a:latin typeface="Calibri" panose="020F0502020204030204"/>
              </a:rPr>
              <a:t>Izvješće</a:t>
            </a:r>
            <a:r>
              <a:rPr lang="en-US" sz="2100" dirty="0">
                <a:solidFill>
                  <a:srgbClr val="003399"/>
                </a:solidFill>
                <a:latin typeface="Calibri" panose="020F0502020204030204"/>
              </a:rPr>
              <a:t> </a:t>
            </a:r>
            <a:r>
              <a:rPr lang="en-US" sz="2100" dirty="0" err="1">
                <a:solidFill>
                  <a:srgbClr val="003399"/>
                </a:solidFill>
                <a:latin typeface="Calibri" panose="020F0502020204030204"/>
              </a:rPr>
              <a:t>nadzor</a:t>
            </a:r>
            <a:r>
              <a:rPr lang="hr-HR" sz="2100" dirty="0" err="1">
                <a:solidFill>
                  <a:srgbClr val="003399"/>
                </a:solidFill>
                <a:latin typeface="Calibri" panose="020F0502020204030204"/>
              </a:rPr>
              <a:t>nog</a:t>
            </a:r>
            <a:r>
              <a:rPr lang="hr-HR" sz="2100" dirty="0">
                <a:solidFill>
                  <a:srgbClr val="003399"/>
                </a:solidFill>
                <a:latin typeface="Calibri" panose="020F0502020204030204"/>
              </a:rPr>
              <a:t> inženjera</a:t>
            </a:r>
            <a:r>
              <a:rPr lang="en-US" sz="2100" dirty="0">
                <a:solidFill>
                  <a:srgbClr val="003399"/>
                </a:solidFill>
                <a:latin typeface="Calibri" panose="020F0502020204030204"/>
              </a:rPr>
              <a:t>	</a:t>
            </a:r>
            <a:endParaRPr lang="hr-HR" sz="2100" dirty="0">
              <a:solidFill>
                <a:srgbClr val="003399"/>
              </a:solidFill>
              <a:latin typeface="Calibri" panose="020F0502020204030204"/>
            </a:endParaRPr>
          </a:p>
        </p:txBody>
      </p:sp>
      <p:sp>
        <p:nvSpPr>
          <p:cNvPr id="3" name="Title 3">
            <a:extLst>
              <a:ext uri="{FF2B5EF4-FFF2-40B4-BE49-F238E27FC236}">
                <a16:creationId xmlns:a16="http://schemas.microsoft.com/office/drawing/2014/main" id="{A2694192-01A5-F0F9-4540-AC5845E5B60A}"/>
              </a:ext>
            </a:extLst>
          </p:cNvPr>
          <p:cNvSpPr txBox="1">
            <a:spLocks/>
          </p:cNvSpPr>
          <p:nvPr/>
        </p:nvSpPr>
        <p:spPr>
          <a:xfrm>
            <a:off x="6096000" y="279154"/>
            <a:ext cx="5858714" cy="10447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400" b="1" i="0" u="none" strike="noStrike" kern="1200" cap="none" spc="0" normalizeH="0" baseline="0" noProof="0" dirty="0">
                <a:ln>
                  <a:noFill/>
                </a:ln>
                <a:solidFill>
                  <a:prstClr val="white"/>
                </a:solidFill>
                <a:effectLst/>
                <a:uLnTx/>
                <a:uFillTx/>
                <a:latin typeface="Calibri" panose="020F0502020204030204"/>
                <a:ea typeface="+mj-ea"/>
                <a:cs typeface="+mj-cs"/>
              </a:rPr>
              <a:t>INFRASTRUKTURNI TROŠKOVI I TROŠKOVI RADOVA</a:t>
            </a:r>
            <a:endParaRPr kumimoji="0" lang="en-US" sz="34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4" name="TextBox 3">
            <a:extLst>
              <a:ext uri="{FF2B5EF4-FFF2-40B4-BE49-F238E27FC236}">
                <a16:creationId xmlns:a16="http://schemas.microsoft.com/office/drawing/2014/main" id="{7A85548D-13C0-2794-3C38-55676A1A5A6C}"/>
              </a:ext>
            </a:extLst>
          </p:cNvPr>
          <p:cNvSpPr txBox="1"/>
          <p:nvPr/>
        </p:nvSpPr>
        <p:spPr>
          <a:xfrm>
            <a:off x="243468" y="1877860"/>
            <a:ext cx="8363321" cy="430887"/>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DOKUMENTACIJA (u okviru SCO 1 – realan trošak):</a:t>
            </a:r>
            <a:endPar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8762FFB9-FBBA-FF21-1CE3-0B97B0CCFA21}"/>
              </a:ext>
            </a:extLst>
          </p:cNvPr>
          <p:cNvSpPr txBox="1"/>
          <p:nvPr/>
        </p:nvSpPr>
        <p:spPr>
          <a:xfrm>
            <a:off x="243468" y="5932515"/>
            <a:ext cx="11711246" cy="769441"/>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U okviru SCO 2, </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kao dio fiksne stope do 40 % izravnih (stvarnih) troškova osoblja </a:t>
            </a:r>
            <a:r>
              <a:rPr kumimoji="0" lang="hr-HR" sz="2200" b="1" i="0" u="none" strike="noStrike" kern="1200" cap="none" spc="0" normalizeH="0" baseline="0" noProof="0" dirty="0">
                <a:ln>
                  <a:noFill/>
                </a:ln>
                <a:solidFill>
                  <a:srgbClr val="2F5597"/>
                </a:solidFill>
                <a:effectLst/>
                <a:uLnTx/>
                <a:uFillTx/>
                <a:latin typeface="Calibri" panose="020F0502020204030204"/>
                <a:ea typeface="+mn-ea"/>
                <a:cs typeface="+mn-cs"/>
              </a:rPr>
              <a:t>-  </a:t>
            </a:r>
            <a:r>
              <a:rPr kumimoji="0" lang="hr-HR" sz="2200" i="0" u="none" strike="noStrike" kern="1200" cap="none" spc="0" normalizeH="0" baseline="0" noProof="0" dirty="0">
                <a:ln>
                  <a:noFill/>
                </a:ln>
                <a:solidFill>
                  <a:srgbClr val="2F5597"/>
                </a:solidFill>
                <a:effectLst/>
                <a:uLnTx/>
                <a:uFillTx/>
                <a:latin typeface="Calibri" panose="020F0502020204030204"/>
                <a:ea typeface="+mn-ea"/>
                <a:cs typeface="+mn-cs"/>
              </a:rPr>
              <a:t>nije potrebno dostavljati popratnu dokumentaciju za ovu kategoriju troškova! </a:t>
            </a:r>
          </a:p>
        </p:txBody>
      </p:sp>
    </p:spTree>
    <p:extLst>
      <p:ext uri="{BB962C8B-B14F-4D97-AF65-F5344CB8AC3E}">
        <p14:creationId xmlns:p14="http://schemas.microsoft.com/office/powerpoint/2010/main" val="2018992408"/>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5">
            <a:extLst>
              <a:ext uri="{FF2B5EF4-FFF2-40B4-BE49-F238E27FC236}">
                <a16:creationId xmlns:a16="http://schemas.microsoft.com/office/drawing/2014/main" id="{545FE92C-5EC5-CD2F-C9C3-86B20A638EF2}"/>
              </a:ext>
            </a:extLst>
          </p:cNvPr>
          <p:cNvGraphicFramePr>
            <a:graphicFrameLocks noGrp="1"/>
          </p:cNvGraphicFramePr>
          <p:nvPr>
            <p:ph idx="1"/>
          </p:nvPr>
        </p:nvGraphicFramePr>
        <p:xfrm>
          <a:off x="970672" y="1701735"/>
          <a:ext cx="8362900" cy="45562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10" name="Title 3">
            <a:extLst>
              <a:ext uri="{FF2B5EF4-FFF2-40B4-BE49-F238E27FC236}">
                <a16:creationId xmlns:a16="http://schemas.microsoft.com/office/drawing/2014/main" id="{F4CAFB5B-AF58-F770-2685-6910B9F527A4}"/>
              </a:ext>
            </a:extLst>
          </p:cNvPr>
          <p:cNvSpPr txBox="1">
            <a:spLocks/>
          </p:cNvSpPr>
          <p:nvPr/>
        </p:nvSpPr>
        <p:spPr>
          <a:xfrm>
            <a:off x="5865541" y="279154"/>
            <a:ext cx="6089173" cy="8432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dirty="0">
                <a:ln>
                  <a:noFill/>
                </a:ln>
                <a:solidFill>
                  <a:prstClr val="white"/>
                </a:solidFill>
                <a:effectLst/>
                <a:uLnTx/>
                <a:uFillTx/>
                <a:latin typeface="Calibri" panose="020F0502020204030204"/>
                <a:ea typeface="+mj-ea"/>
                <a:cs typeface="+mj-cs"/>
              </a:rPr>
              <a:t>DOKUMENTIRANJE TROŠKOVA</a:t>
            </a:r>
            <a:endParaRPr kumimoji="0" lang="en-US"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pic>
        <p:nvPicPr>
          <p:cNvPr id="4" name="Picture 3" descr="A person holding a file folder&#10;&#10;Description automatically generated">
            <a:extLst>
              <a:ext uri="{FF2B5EF4-FFF2-40B4-BE49-F238E27FC236}">
                <a16:creationId xmlns:a16="http://schemas.microsoft.com/office/drawing/2014/main" id="{2C2F193F-431D-5A2C-65CF-A52E6B424DF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84967" y="1388021"/>
            <a:ext cx="2469747" cy="1522447"/>
          </a:xfrm>
          <a:prstGeom prst="rect">
            <a:avLst/>
          </a:prstGeom>
        </p:spPr>
      </p:pic>
    </p:spTree>
    <p:extLst>
      <p:ext uri="{BB962C8B-B14F-4D97-AF65-F5344CB8AC3E}">
        <p14:creationId xmlns:p14="http://schemas.microsoft.com/office/powerpoint/2010/main" val="37649482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10" name="Title 3">
            <a:extLst>
              <a:ext uri="{FF2B5EF4-FFF2-40B4-BE49-F238E27FC236}">
                <a16:creationId xmlns:a16="http://schemas.microsoft.com/office/drawing/2014/main" id="{F4CAFB5B-AF58-F770-2685-6910B9F527A4}"/>
              </a:ext>
            </a:extLst>
          </p:cNvPr>
          <p:cNvSpPr txBox="1">
            <a:spLocks/>
          </p:cNvSpPr>
          <p:nvPr/>
        </p:nvSpPr>
        <p:spPr>
          <a:xfrm>
            <a:off x="5865541" y="279154"/>
            <a:ext cx="6089173" cy="8432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dirty="0">
                <a:ln>
                  <a:noFill/>
                </a:ln>
                <a:solidFill>
                  <a:prstClr val="white"/>
                </a:solidFill>
                <a:effectLst/>
                <a:uLnTx/>
                <a:uFillTx/>
                <a:latin typeface="Calibri" panose="020F0502020204030204"/>
                <a:ea typeface="+mj-ea"/>
                <a:cs typeface="+mj-cs"/>
              </a:rPr>
              <a:t>PRERAČUNAVANJE TROŠKOVA</a:t>
            </a:r>
            <a:endParaRPr kumimoji="0" lang="en-US"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pic>
        <p:nvPicPr>
          <p:cNvPr id="3" name="Picture 2" descr="A calculator with a question mark&#10;&#10;Description automatically generated">
            <a:extLst>
              <a:ext uri="{FF2B5EF4-FFF2-40B4-BE49-F238E27FC236}">
                <a16:creationId xmlns:a16="http://schemas.microsoft.com/office/drawing/2014/main" id="{2CF379A9-E160-CA53-5462-483386FC83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33572" y="1596721"/>
            <a:ext cx="2508509" cy="1254255"/>
          </a:xfrm>
          <a:prstGeom prst="rect">
            <a:avLst/>
          </a:prstGeom>
        </p:spPr>
      </p:pic>
      <p:graphicFrame>
        <p:nvGraphicFramePr>
          <p:cNvPr id="8" name="Content Placeholder 5">
            <a:extLst>
              <a:ext uri="{FF2B5EF4-FFF2-40B4-BE49-F238E27FC236}">
                <a16:creationId xmlns:a16="http://schemas.microsoft.com/office/drawing/2014/main" id="{45EAAFF7-5BEF-B1AB-4870-D24FC00E2AF0}"/>
              </a:ext>
            </a:extLst>
          </p:cNvPr>
          <p:cNvGraphicFramePr>
            <a:graphicFrameLocks noGrp="1"/>
          </p:cNvGraphicFramePr>
          <p:nvPr>
            <p:ph idx="1"/>
            <p:extLst>
              <p:ext uri="{D42A27DB-BD31-4B8C-83A1-F6EECF244321}">
                <p14:modId xmlns:p14="http://schemas.microsoft.com/office/powerpoint/2010/main" val="2151148806"/>
              </p:ext>
            </p:extLst>
          </p:nvPr>
        </p:nvGraphicFramePr>
        <p:xfrm>
          <a:off x="970672" y="1701735"/>
          <a:ext cx="8362900" cy="455625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5842714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24" name="TextBox 9">
            <a:extLst>
              <a:ext uri="{FF2B5EF4-FFF2-40B4-BE49-F238E27FC236}">
                <a16:creationId xmlns:a16="http://schemas.microsoft.com/office/drawing/2014/main" id="{4E072194-A404-E01F-47D2-DFE7DBF2D374}"/>
              </a:ext>
            </a:extLst>
          </p:cNvPr>
          <p:cNvSpPr txBox="1"/>
          <p:nvPr/>
        </p:nvSpPr>
        <p:spPr>
          <a:xfrm>
            <a:off x="484707" y="2586632"/>
            <a:ext cx="11222586" cy="3211135"/>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400" b="1"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hr-HR" sz="3000" dirty="0">
                <a:solidFill>
                  <a:srgbClr val="003399"/>
                </a:solidFill>
                <a:latin typeface="Calibri" panose="020F0502020204030204"/>
                <a:ea typeface="Calibri" panose="020F0502020204030204" pitchFamily="34" charset="0"/>
              </a:rPr>
              <a:t>Prihvatljiv za sve projekte 2. poziva (PME - </a:t>
            </a:r>
            <a:r>
              <a:rPr lang="en-US" sz="3000" dirty="0">
                <a:solidFill>
                  <a:srgbClr val="003399"/>
                </a:solidFill>
                <a:latin typeface="Calibri" panose="020F0502020204030204"/>
                <a:ea typeface="Calibri" panose="020F0502020204030204" pitchFamily="34" charset="0"/>
              </a:rPr>
              <a:t>5.1. Value Added Tax (VAT)</a:t>
            </a:r>
            <a:r>
              <a:rPr lang="hr-HR" sz="3000" dirty="0">
                <a:solidFill>
                  <a:srgbClr val="003399"/>
                </a:solidFill>
                <a:latin typeface="Calibri" panose="020F0502020204030204"/>
                <a:ea typeface="Calibri" panose="020F0502020204030204" pitchFamily="34" charset="0"/>
              </a:rPr>
              <a:t>, </a:t>
            </a:r>
            <a:r>
              <a:rPr lang="hr-HR" sz="3000" dirty="0">
                <a:solidFill>
                  <a:srgbClr val="FF0000"/>
                </a:solidFill>
                <a:latin typeface="Calibri" panose="020F0502020204030204"/>
                <a:ea typeface="Calibri" panose="020F0502020204030204" pitchFamily="34" charset="0"/>
              </a:rPr>
              <a:t>ukoliko je PDV trošak projektnog partnera</a:t>
            </a:r>
            <a:endParaRPr kumimoji="0" lang="hr-HR" sz="3000" b="0" i="0" u="none" strike="noStrike" kern="1200" cap="none" spc="0" normalizeH="0" baseline="0" noProof="0" dirty="0">
              <a:ln>
                <a:noFill/>
              </a:ln>
              <a:solidFill>
                <a:srgbClr val="FF0000"/>
              </a:solidFill>
              <a:effectLst/>
              <a:uLnTx/>
              <a:uFillTx/>
              <a:latin typeface="Calibri" panose="020F0502020204030204"/>
              <a:ea typeface="Calibri" panose="020F0502020204030204" pitchFamily="34" charset="0"/>
              <a:cs typeface="+mn-cs"/>
            </a:endParaRP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30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Važnost osiguravanja revizorskog traga </a:t>
            </a:r>
            <a:r>
              <a:rPr kumimoji="0" lang="hr-HR" sz="3000" b="0" i="0" u="none" strike="noStrike" kern="1200" cap="none" spc="0" normalizeH="0" baseline="0" noProof="0" dirty="0">
                <a:ln>
                  <a:noFill/>
                </a:ln>
                <a:solidFill>
                  <a:srgbClr val="FF0000"/>
                </a:solidFill>
                <a:effectLst/>
                <a:uLnTx/>
                <a:uFillTx/>
                <a:latin typeface="Calibri" panose="020F0502020204030204"/>
                <a:ea typeface="Calibri" panose="020F0502020204030204" pitchFamily="34" charset="0"/>
                <a:cs typeface="+mn-cs"/>
              </a:rPr>
              <a:t>– </a:t>
            </a:r>
            <a:r>
              <a:rPr lang="hr-HR" sz="3000" dirty="0">
                <a:solidFill>
                  <a:srgbClr val="FF0000"/>
                </a:solidFill>
                <a:latin typeface="Calibri" panose="020F0502020204030204"/>
                <a:ea typeface="Calibri" panose="020F0502020204030204" pitchFamily="34" charset="0"/>
              </a:rPr>
              <a:t>PDV knjižen na </a:t>
            </a:r>
            <a:r>
              <a:rPr kumimoji="0" lang="hr-HR" sz="3000" b="0" i="0" u="none" strike="noStrike" kern="1200" cap="none" spc="0" normalizeH="0" baseline="0" noProof="0" dirty="0">
                <a:ln>
                  <a:noFill/>
                </a:ln>
                <a:solidFill>
                  <a:srgbClr val="FF0000"/>
                </a:solidFill>
                <a:effectLst/>
                <a:uLnTx/>
                <a:uFillTx/>
                <a:latin typeface="Calibri" panose="020F0502020204030204"/>
                <a:ea typeface="Calibri" panose="020F0502020204030204" pitchFamily="34" charset="0"/>
                <a:cs typeface="+mn-cs"/>
              </a:rPr>
              <a:t>analitičke konto kartice troškova / dugotrajne imovine!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400" b="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sp>
        <p:nvSpPr>
          <p:cNvPr id="2" name="Title 3">
            <a:extLst>
              <a:ext uri="{FF2B5EF4-FFF2-40B4-BE49-F238E27FC236}">
                <a16:creationId xmlns:a16="http://schemas.microsoft.com/office/drawing/2014/main" id="{58988E0C-44AD-9320-6612-88E7D962EAF5}"/>
              </a:ext>
            </a:extLst>
          </p:cNvPr>
          <p:cNvSpPr txBox="1">
            <a:spLocks/>
          </p:cNvSpPr>
          <p:nvPr/>
        </p:nvSpPr>
        <p:spPr>
          <a:xfrm>
            <a:off x="8997038" y="279154"/>
            <a:ext cx="2957676" cy="8432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dirty="0">
                <a:ln>
                  <a:noFill/>
                </a:ln>
                <a:solidFill>
                  <a:prstClr val="white"/>
                </a:solidFill>
                <a:effectLst/>
                <a:uLnTx/>
                <a:uFillTx/>
                <a:latin typeface="Calibri" panose="020F0502020204030204"/>
                <a:ea typeface="+mj-ea"/>
                <a:cs typeface="+mj-cs"/>
              </a:rPr>
              <a:t>PDV</a:t>
            </a:r>
            <a:endParaRPr kumimoji="0" lang="en-US"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462376973"/>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8EBD9-5131-648A-8DCB-61870B50736C}"/>
            </a:ext>
          </a:extLst>
        </p:cNvPr>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C5FE2B9B-CB9B-AE68-B679-31A91B257ED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24" name="TextBox 9">
            <a:extLst>
              <a:ext uri="{FF2B5EF4-FFF2-40B4-BE49-F238E27FC236}">
                <a16:creationId xmlns:a16="http://schemas.microsoft.com/office/drawing/2014/main" id="{909B1D02-4B72-AEAC-92CE-A626ED0C3F69}"/>
              </a:ext>
            </a:extLst>
          </p:cNvPr>
          <p:cNvSpPr txBox="1"/>
          <p:nvPr/>
        </p:nvSpPr>
        <p:spPr>
          <a:xfrm>
            <a:off x="484707" y="2533500"/>
            <a:ext cx="11222586" cy="3870290"/>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400" b="1"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30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Važnost osiguravanja revizorskog traga </a:t>
            </a:r>
            <a:r>
              <a:rPr kumimoji="0" lang="hr-HR" sz="3000" b="0" i="0" u="none" strike="noStrike" kern="1200" cap="none" spc="0" normalizeH="0" baseline="0" noProof="0" dirty="0">
                <a:ln>
                  <a:noFill/>
                </a:ln>
                <a:solidFill>
                  <a:srgbClr val="FF0000"/>
                </a:solidFill>
                <a:effectLst/>
                <a:uLnTx/>
                <a:uFillTx/>
                <a:latin typeface="Calibri" panose="020F0502020204030204"/>
                <a:ea typeface="Calibri" panose="020F0502020204030204" pitchFamily="34" charset="0"/>
                <a:cs typeface="+mn-cs"/>
              </a:rPr>
              <a:t>– analitičke konto kartice troškova / dugotrajne imovine!</a:t>
            </a: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hr-HR" sz="3000" dirty="0">
                <a:solidFill>
                  <a:srgbClr val="003399"/>
                </a:solidFill>
                <a:latin typeface="Calibri" panose="020F0502020204030204"/>
                <a:ea typeface="Calibri" panose="020F0502020204030204" pitchFamily="34" charset="0"/>
              </a:rPr>
              <a:t>Važnost vidljivosti i provjerljivosti troškova!</a:t>
            </a: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30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Možete koristiti ili svoj redoviti r</a:t>
            </a:r>
            <a:r>
              <a:rPr lang="hr-HR" sz="3000" dirty="0" err="1">
                <a:solidFill>
                  <a:srgbClr val="003399"/>
                </a:solidFill>
                <a:latin typeface="Calibri" panose="020F0502020204030204"/>
                <a:ea typeface="Calibri" panose="020F0502020204030204" pitchFamily="34" charset="0"/>
              </a:rPr>
              <a:t>ačunovodstveni</a:t>
            </a:r>
            <a:r>
              <a:rPr lang="hr-HR" sz="3000" dirty="0">
                <a:solidFill>
                  <a:srgbClr val="003399"/>
                </a:solidFill>
                <a:latin typeface="Calibri" panose="020F0502020204030204"/>
                <a:ea typeface="Calibri" panose="020F0502020204030204" pitchFamily="34" charset="0"/>
              </a:rPr>
              <a:t> sustav ili kreirati zasebni</a:t>
            </a:r>
            <a:endParaRPr kumimoji="0" lang="hr-HR" sz="30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400" b="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sp>
        <p:nvSpPr>
          <p:cNvPr id="2" name="Title 3">
            <a:extLst>
              <a:ext uri="{FF2B5EF4-FFF2-40B4-BE49-F238E27FC236}">
                <a16:creationId xmlns:a16="http://schemas.microsoft.com/office/drawing/2014/main" id="{08A4302E-4678-82BA-D2BE-F1AE3084C771}"/>
              </a:ext>
            </a:extLst>
          </p:cNvPr>
          <p:cNvSpPr txBox="1">
            <a:spLocks/>
          </p:cNvSpPr>
          <p:nvPr/>
        </p:nvSpPr>
        <p:spPr>
          <a:xfrm>
            <a:off x="5163015" y="279154"/>
            <a:ext cx="6791699" cy="8432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600" b="1" i="0" u="none" strike="noStrike" kern="1200" cap="none" spc="0" normalizeH="0" baseline="0" noProof="0" dirty="0">
                <a:ln>
                  <a:noFill/>
                </a:ln>
                <a:solidFill>
                  <a:prstClr val="white"/>
                </a:solidFill>
                <a:effectLst/>
                <a:uLnTx/>
                <a:uFillTx/>
                <a:latin typeface="Calibri" panose="020F0502020204030204"/>
                <a:ea typeface="+mj-ea"/>
                <a:cs typeface="+mj-cs"/>
              </a:rPr>
              <a:t>RAČUNOVODSTVENE  EVIDENCIJE</a:t>
            </a:r>
            <a:endParaRPr kumimoji="0" lang="en-US"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pic>
        <p:nvPicPr>
          <p:cNvPr id="4" name="Picture 3" descr="A hand holding a magnifying glass over papers&#10;&#10;Description automatically generated">
            <a:extLst>
              <a:ext uri="{FF2B5EF4-FFF2-40B4-BE49-F238E27FC236}">
                <a16:creationId xmlns:a16="http://schemas.microsoft.com/office/drawing/2014/main" id="{A5102EB1-F07A-0147-70A8-00571C61F8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7038" y="1376073"/>
            <a:ext cx="2710255" cy="1422884"/>
          </a:xfrm>
          <a:prstGeom prst="rect">
            <a:avLst/>
          </a:prstGeom>
        </p:spPr>
      </p:pic>
    </p:spTree>
    <p:extLst>
      <p:ext uri="{BB962C8B-B14F-4D97-AF65-F5344CB8AC3E}">
        <p14:creationId xmlns:p14="http://schemas.microsoft.com/office/powerpoint/2010/main" val="4289868500"/>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9" name="TextBox 8">
            <a:extLst>
              <a:ext uri="{FF2B5EF4-FFF2-40B4-BE49-F238E27FC236}">
                <a16:creationId xmlns:a16="http://schemas.microsoft.com/office/drawing/2014/main" id="{507E1E57-921F-39F4-A87A-9E924DE5057D}"/>
              </a:ext>
            </a:extLst>
          </p:cNvPr>
          <p:cNvSpPr txBox="1"/>
          <p:nvPr/>
        </p:nvSpPr>
        <p:spPr>
          <a:xfrm>
            <a:off x="484707" y="1671906"/>
            <a:ext cx="11222586" cy="584775"/>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hr-HR" sz="3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Popis referentnih dokumenata:</a:t>
            </a:r>
            <a:endParaRPr kumimoji="0" lang="en-US" sz="3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24" name="TextBox 9">
            <a:extLst>
              <a:ext uri="{FF2B5EF4-FFF2-40B4-BE49-F238E27FC236}">
                <a16:creationId xmlns:a16="http://schemas.microsoft.com/office/drawing/2014/main" id="{4E072194-A404-E01F-47D2-DFE7DBF2D374}"/>
              </a:ext>
            </a:extLst>
          </p:cNvPr>
          <p:cNvSpPr txBox="1"/>
          <p:nvPr/>
        </p:nvSpPr>
        <p:spPr>
          <a:xfrm>
            <a:off x="766461" y="2578180"/>
            <a:ext cx="10659078" cy="2544736"/>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342900" indent="-342900" algn="just">
              <a:lnSpc>
                <a:spcPct val="115000"/>
              </a:lnSpc>
              <a:spcAft>
                <a:spcPts val="1000"/>
              </a:spcAft>
              <a:buFont typeface="Arial" panose="020B0604020202020204" pitchFamily="34" charset="0"/>
              <a:buChar char="●"/>
              <a:defRPr/>
            </a:pPr>
            <a:r>
              <a:rPr lang="en-US" sz="2100" dirty="0" err="1">
                <a:solidFill>
                  <a:srgbClr val="003399"/>
                </a:solidFill>
                <a:latin typeface="Calibri" panose="020F0502020204030204"/>
              </a:rPr>
              <a:t>Programme</a:t>
            </a:r>
            <a:r>
              <a:rPr lang="en-US" sz="2100" dirty="0">
                <a:solidFill>
                  <a:srgbClr val="003399"/>
                </a:solidFill>
                <a:latin typeface="Calibri" panose="020F0502020204030204"/>
              </a:rPr>
              <a:t> </a:t>
            </a:r>
            <a:r>
              <a:rPr lang="hr-HR" sz="2100" dirty="0">
                <a:solidFill>
                  <a:srgbClr val="003399"/>
                </a:solidFill>
                <a:latin typeface="Calibri" panose="020F0502020204030204"/>
              </a:rPr>
              <a:t>Manual on </a:t>
            </a:r>
            <a:r>
              <a:rPr lang="hr-HR" sz="2100" dirty="0" err="1">
                <a:solidFill>
                  <a:srgbClr val="003399"/>
                </a:solidFill>
                <a:latin typeface="Calibri" panose="020F0502020204030204"/>
              </a:rPr>
              <a:t>Eligibility</a:t>
            </a:r>
            <a:r>
              <a:rPr lang="hr-HR" sz="2100" dirty="0">
                <a:solidFill>
                  <a:srgbClr val="003399"/>
                </a:solidFill>
                <a:latin typeface="Calibri" panose="020F0502020204030204"/>
              </a:rPr>
              <a:t> (PME)</a:t>
            </a:r>
          </a:p>
          <a:p>
            <a:pPr marL="342900" indent="-342900" algn="just">
              <a:lnSpc>
                <a:spcPct val="115000"/>
              </a:lnSpc>
              <a:spcAft>
                <a:spcPts val="1000"/>
              </a:spcAft>
              <a:buFont typeface="Arial" panose="020B0604020202020204" pitchFamily="34" charset="0"/>
              <a:buChar char="●"/>
              <a:defRPr/>
            </a:pPr>
            <a:r>
              <a:rPr lang="en-US" sz="2100" dirty="0">
                <a:solidFill>
                  <a:srgbClr val="003399"/>
                </a:solidFill>
                <a:latin typeface="Calibri" panose="020F0502020204030204"/>
              </a:rPr>
              <a:t>Project Implementation Manual</a:t>
            </a:r>
            <a:r>
              <a:rPr lang="hr-HR" sz="2100" dirty="0">
                <a:solidFill>
                  <a:srgbClr val="003399"/>
                </a:solidFill>
                <a:latin typeface="Calibri" panose="020F0502020204030204"/>
              </a:rPr>
              <a:t> (PIM)</a:t>
            </a:r>
          </a:p>
          <a:p>
            <a:pPr marL="342900" indent="-342900" algn="just">
              <a:lnSpc>
                <a:spcPct val="115000"/>
              </a:lnSpc>
              <a:spcAft>
                <a:spcPts val="1000"/>
              </a:spcAft>
              <a:buFont typeface="Arial" panose="020B0604020202020204" pitchFamily="34" charset="0"/>
              <a:buChar char="●"/>
              <a:defRPr/>
            </a:pPr>
            <a:r>
              <a:rPr lang="hr-HR" sz="2100" dirty="0" err="1">
                <a:solidFill>
                  <a:srgbClr val="003399"/>
                </a:solidFill>
                <a:latin typeface="Calibri" panose="020F0502020204030204"/>
              </a:rPr>
              <a:t>Public</a:t>
            </a:r>
            <a:r>
              <a:rPr lang="hr-HR" sz="2100" dirty="0">
                <a:solidFill>
                  <a:srgbClr val="003399"/>
                </a:solidFill>
                <a:latin typeface="Calibri" panose="020F0502020204030204"/>
              </a:rPr>
              <a:t> </a:t>
            </a:r>
            <a:r>
              <a:rPr lang="hr-HR" sz="2100" dirty="0" err="1">
                <a:solidFill>
                  <a:srgbClr val="003399"/>
                </a:solidFill>
                <a:latin typeface="Calibri" panose="020F0502020204030204"/>
              </a:rPr>
              <a:t>procurement</a:t>
            </a:r>
            <a:r>
              <a:rPr lang="hr-HR" sz="2100" dirty="0">
                <a:solidFill>
                  <a:srgbClr val="003399"/>
                </a:solidFill>
                <a:latin typeface="Calibri" panose="020F0502020204030204"/>
              </a:rPr>
              <a:t> </a:t>
            </a:r>
            <a:r>
              <a:rPr lang="hr-HR" sz="2100" dirty="0" err="1">
                <a:solidFill>
                  <a:srgbClr val="003399"/>
                </a:solidFill>
                <a:latin typeface="Calibri" panose="020F0502020204030204"/>
              </a:rPr>
              <a:t>rules</a:t>
            </a:r>
            <a:r>
              <a:rPr lang="hr-HR" sz="2100" dirty="0">
                <a:solidFill>
                  <a:srgbClr val="003399"/>
                </a:solidFill>
                <a:latin typeface="Calibri" panose="020F0502020204030204"/>
              </a:rPr>
              <a:t> for </a:t>
            </a:r>
            <a:r>
              <a:rPr lang="hr-HR" sz="2100" dirty="0" err="1">
                <a:solidFill>
                  <a:srgbClr val="003399"/>
                </a:solidFill>
                <a:latin typeface="Calibri" panose="020F0502020204030204"/>
              </a:rPr>
              <a:t>all</a:t>
            </a:r>
            <a:r>
              <a:rPr lang="hr-HR" sz="2100" dirty="0">
                <a:solidFill>
                  <a:srgbClr val="003399"/>
                </a:solidFill>
                <a:latin typeface="Calibri" panose="020F0502020204030204"/>
              </a:rPr>
              <a:t> IPA </a:t>
            </a:r>
            <a:r>
              <a:rPr lang="hr-HR" sz="2100" dirty="0" err="1">
                <a:solidFill>
                  <a:srgbClr val="003399"/>
                </a:solidFill>
                <a:latin typeface="Calibri" panose="020F0502020204030204"/>
              </a:rPr>
              <a:t>beneficiaries</a:t>
            </a:r>
            <a:r>
              <a:rPr lang="hr-HR" sz="2100" dirty="0">
                <a:solidFill>
                  <a:srgbClr val="003399"/>
                </a:solidFill>
                <a:latin typeface="Calibri" panose="020F0502020204030204"/>
              </a:rPr>
              <a:t> </a:t>
            </a:r>
            <a:r>
              <a:rPr lang="hr-HR" sz="2100" dirty="0" err="1">
                <a:solidFill>
                  <a:srgbClr val="003399"/>
                </a:solidFill>
                <a:latin typeface="Calibri" panose="020F0502020204030204"/>
              </a:rPr>
              <a:t>and</a:t>
            </a:r>
            <a:r>
              <a:rPr lang="hr-HR" sz="2100" dirty="0">
                <a:solidFill>
                  <a:srgbClr val="003399"/>
                </a:solidFill>
                <a:latin typeface="Calibri" panose="020F0502020204030204"/>
              </a:rPr>
              <a:t> Croatian </a:t>
            </a:r>
            <a:r>
              <a:rPr lang="hr-HR" sz="2100" dirty="0" err="1">
                <a:solidFill>
                  <a:srgbClr val="003399"/>
                </a:solidFill>
                <a:latin typeface="Calibri" panose="020F0502020204030204"/>
              </a:rPr>
              <a:t>private</a:t>
            </a:r>
            <a:r>
              <a:rPr lang="hr-HR" sz="2100" dirty="0">
                <a:solidFill>
                  <a:srgbClr val="003399"/>
                </a:solidFill>
                <a:latin typeface="Calibri" panose="020F0502020204030204"/>
              </a:rPr>
              <a:t> </a:t>
            </a:r>
            <a:r>
              <a:rPr lang="hr-HR" sz="2100" dirty="0" err="1">
                <a:solidFill>
                  <a:srgbClr val="003399"/>
                </a:solidFill>
                <a:latin typeface="Calibri" panose="020F0502020204030204"/>
              </a:rPr>
              <a:t>partners</a:t>
            </a:r>
            <a:endParaRPr lang="hr-HR" sz="2100" dirty="0">
              <a:solidFill>
                <a:srgbClr val="003399"/>
              </a:solidFill>
              <a:latin typeface="Calibri" panose="020F0502020204030204"/>
            </a:endParaRPr>
          </a:p>
          <a:p>
            <a:pPr marL="342900" indent="-342900" algn="just">
              <a:lnSpc>
                <a:spcPct val="115000"/>
              </a:lnSpc>
              <a:spcAft>
                <a:spcPts val="1000"/>
              </a:spcAft>
              <a:buFont typeface="Arial" panose="020B0604020202020204" pitchFamily="34" charset="0"/>
              <a:buChar char="●"/>
              <a:defRPr/>
            </a:pPr>
            <a:r>
              <a:rPr lang="en-US" sz="2400" b="0" i="0" dirty="0">
                <a:solidFill>
                  <a:srgbClr val="122347"/>
                </a:solidFill>
                <a:effectLst/>
                <a:latin typeface="Montserrat" panose="00000500000000000000" pitchFamily="2" charset="0"/>
              </a:rPr>
              <a:t> </a:t>
            </a:r>
            <a:r>
              <a:rPr lang="hr-HR" sz="2100" dirty="0" err="1">
                <a:solidFill>
                  <a:srgbClr val="003399"/>
                </a:solidFill>
                <a:latin typeface="Calibri" panose="020F0502020204030204"/>
              </a:rPr>
              <a:t>Jems</a:t>
            </a:r>
            <a:r>
              <a:rPr lang="hr-HR" sz="2100" dirty="0">
                <a:solidFill>
                  <a:srgbClr val="003399"/>
                </a:solidFill>
                <a:latin typeface="Calibri" panose="020F0502020204030204"/>
              </a:rPr>
              <a:t> </a:t>
            </a:r>
            <a:r>
              <a:rPr lang="hr-HR" sz="2100" dirty="0" err="1">
                <a:solidFill>
                  <a:srgbClr val="003399"/>
                </a:solidFill>
                <a:latin typeface="Calibri" panose="020F0502020204030204"/>
              </a:rPr>
              <a:t>user</a:t>
            </a:r>
            <a:r>
              <a:rPr lang="hr-HR" sz="2100" dirty="0">
                <a:solidFill>
                  <a:srgbClr val="003399"/>
                </a:solidFill>
                <a:latin typeface="Calibri" panose="020F0502020204030204"/>
              </a:rPr>
              <a:t> manual</a:t>
            </a:r>
          </a:p>
          <a:p>
            <a:pPr marL="342900" indent="-342900" algn="just">
              <a:lnSpc>
                <a:spcPct val="115000"/>
              </a:lnSpc>
              <a:spcAft>
                <a:spcPts val="1000"/>
              </a:spcAft>
              <a:buFont typeface="Arial" panose="020B0604020202020204" pitchFamily="34" charset="0"/>
              <a:buChar char="●"/>
              <a:defRPr/>
            </a:pPr>
            <a:r>
              <a:rPr kumimoji="0" lang="hr-HR" sz="2100" b="0" i="0" u="none" strike="noStrike" kern="1200" cap="none" spc="0" normalizeH="0" baseline="0" noProof="0" dirty="0">
                <a:ln>
                  <a:noFill/>
                </a:ln>
                <a:solidFill>
                  <a:srgbClr val="003399"/>
                </a:solidFill>
                <a:effectLst/>
                <a:uLnTx/>
                <a:uFillTx/>
                <a:latin typeface="Calibri" panose="020F0502020204030204"/>
                <a:ea typeface="+mn-ea"/>
                <a:cs typeface="+mn-cs"/>
              </a:rPr>
              <a:t>Interreg brand design manual</a:t>
            </a:r>
            <a:endParaRPr kumimoji="0" lang="hr-HR" sz="2400" b="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sp>
        <p:nvSpPr>
          <p:cNvPr id="3" name="Title 3">
            <a:extLst>
              <a:ext uri="{FF2B5EF4-FFF2-40B4-BE49-F238E27FC236}">
                <a16:creationId xmlns:a16="http://schemas.microsoft.com/office/drawing/2014/main" id="{A2694192-01A5-F0F9-4540-AC5845E5B60A}"/>
              </a:ext>
            </a:extLst>
          </p:cNvPr>
          <p:cNvSpPr txBox="1">
            <a:spLocks/>
          </p:cNvSpPr>
          <p:nvPr/>
        </p:nvSpPr>
        <p:spPr>
          <a:xfrm>
            <a:off x="7025268" y="279154"/>
            <a:ext cx="4929446" cy="1044708"/>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400" b="1" i="0" u="none" strike="noStrike" kern="1200" cap="none" spc="0" normalizeH="0" baseline="0" noProof="0" dirty="0">
                <a:ln>
                  <a:noFill/>
                </a:ln>
                <a:solidFill>
                  <a:prstClr val="white"/>
                </a:solidFill>
                <a:effectLst/>
                <a:uLnTx/>
                <a:uFillTx/>
                <a:latin typeface="Calibri" panose="020F0502020204030204"/>
                <a:ea typeface="+mj-ea"/>
                <a:cs typeface="+mj-cs"/>
              </a:rPr>
              <a:t>REFERENTNI DOKUMENTI</a:t>
            </a:r>
            <a:endParaRPr kumimoji="0" lang="en-US" sz="34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2" name="TextBox 9">
            <a:extLst>
              <a:ext uri="{FF2B5EF4-FFF2-40B4-BE49-F238E27FC236}">
                <a16:creationId xmlns:a16="http://schemas.microsoft.com/office/drawing/2014/main" id="{03C495AF-8158-5C64-6836-681020A2E176}"/>
              </a:ext>
            </a:extLst>
          </p:cNvPr>
          <p:cNvSpPr txBox="1"/>
          <p:nvPr/>
        </p:nvSpPr>
        <p:spPr>
          <a:xfrm>
            <a:off x="766461" y="5547955"/>
            <a:ext cx="10659078" cy="830997"/>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r>
              <a:rPr lang="hr-HR" sz="2400" dirty="0">
                <a:solidFill>
                  <a:srgbClr val="FF0000"/>
                </a:solidFill>
                <a:latin typeface="Calibri" panose="020F0502020204030204" pitchFamily="34" charset="0"/>
                <a:cs typeface="Calibri" panose="020F0502020204030204" pitchFamily="34" charset="0"/>
              </a:rPr>
              <a:t>Svi navedeni dokumenti dostupni su na Programskom web-u: </a:t>
            </a:r>
            <a:r>
              <a:rPr lang="hr-HR" sz="2400" dirty="0">
                <a:solidFill>
                  <a:srgbClr val="003399"/>
                </a:solidFill>
                <a:latin typeface="Calibri" panose="020F0502020204030204"/>
              </a:rPr>
              <a:t>https://interreg-hr-ba-me.eu/documents</a:t>
            </a:r>
          </a:p>
        </p:txBody>
      </p:sp>
    </p:spTree>
    <p:extLst>
      <p:ext uri="{BB962C8B-B14F-4D97-AF65-F5344CB8AC3E}">
        <p14:creationId xmlns:p14="http://schemas.microsoft.com/office/powerpoint/2010/main" val="2167933056"/>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3" name="Content Placeholder 2">
            <a:extLst>
              <a:ext uri="{FF2B5EF4-FFF2-40B4-BE49-F238E27FC236}">
                <a16:creationId xmlns:a16="http://schemas.microsoft.com/office/drawing/2014/main" id="{8418B608-5896-63D9-341A-AEDA2A7F1CAE}"/>
              </a:ext>
            </a:extLst>
          </p:cNvPr>
          <p:cNvSpPr>
            <a:spLocks noGrp="1"/>
          </p:cNvSpPr>
          <p:nvPr>
            <p:ph idx="1"/>
          </p:nvPr>
        </p:nvSpPr>
        <p:spPr>
          <a:xfrm>
            <a:off x="5748828" y="2955589"/>
            <a:ext cx="6105525" cy="1393825"/>
          </a:xfrm>
        </p:spPr>
        <p:txBody>
          <a:bodyPr>
            <a:normAutofit/>
          </a:bodyPr>
          <a:lstStyle/>
          <a:p>
            <a:pPr marL="0" indent="0" algn="ctr">
              <a:buNone/>
            </a:pPr>
            <a:r>
              <a:rPr lang="hr-HR" sz="6600" b="1" dirty="0"/>
              <a:t>Q&amp;A </a:t>
            </a:r>
          </a:p>
          <a:p>
            <a:pPr marL="0" indent="0" algn="ctr">
              <a:buNone/>
            </a:pPr>
            <a:endParaRPr lang="hr-HR" b="1" dirty="0"/>
          </a:p>
        </p:txBody>
      </p:sp>
      <p:pic>
        <p:nvPicPr>
          <p:cNvPr id="9" name="Google Shape;928;p71">
            <a:extLst>
              <a:ext uri="{FF2B5EF4-FFF2-40B4-BE49-F238E27FC236}">
                <a16:creationId xmlns:a16="http://schemas.microsoft.com/office/drawing/2014/main" id="{DBB86512-63EF-F468-22E2-D9752062FE49}"/>
              </a:ext>
            </a:extLst>
          </p:cNvPr>
          <p:cNvPicPr preferRelativeResize="0"/>
          <p:nvPr/>
        </p:nvPicPr>
        <p:blipFill rotWithShape="1">
          <a:blip r:embed="rId3">
            <a:alphaModFix/>
          </a:blip>
          <a:srcRect/>
          <a:stretch/>
        </p:blipFill>
        <p:spPr>
          <a:xfrm>
            <a:off x="925367" y="1717803"/>
            <a:ext cx="5372100" cy="4269885"/>
          </a:xfrm>
          <a:prstGeom prst="rect">
            <a:avLst/>
          </a:prstGeom>
          <a:noFill/>
          <a:ln>
            <a:noFill/>
          </a:ln>
        </p:spPr>
      </p:pic>
      <p:sp>
        <p:nvSpPr>
          <p:cNvPr id="2" name="Title 3">
            <a:extLst>
              <a:ext uri="{FF2B5EF4-FFF2-40B4-BE49-F238E27FC236}">
                <a16:creationId xmlns:a16="http://schemas.microsoft.com/office/drawing/2014/main" id="{25A1455B-973D-CC7B-CA9E-9CF432EAFFFC}"/>
              </a:ext>
            </a:extLst>
          </p:cNvPr>
          <p:cNvSpPr txBox="1">
            <a:spLocks/>
          </p:cNvSpPr>
          <p:nvPr/>
        </p:nvSpPr>
        <p:spPr>
          <a:xfrm>
            <a:off x="7143749" y="279153"/>
            <a:ext cx="4710603" cy="726687"/>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lang="hr-HR" sz="3600" dirty="0">
                <a:solidFill>
                  <a:prstClr val="white"/>
                </a:solidFill>
                <a:latin typeface="Calibri" panose="020F0502020204030204"/>
              </a:rPr>
              <a:t>PITANJA / RASPRAVA</a:t>
            </a:r>
            <a:endParaRPr kumimoji="0" lang="en-US"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3970507875"/>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9C7F78-8135-887A-9731-4C698CA2BDA8}"/>
              </a:ext>
            </a:extLst>
          </p:cNvPr>
          <p:cNvSpPr/>
          <p:nvPr/>
        </p:nvSpPr>
        <p:spPr>
          <a:xfrm>
            <a:off x="1159828" y="1641195"/>
            <a:ext cx="4868841" cy="45733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p>
        </p:txBody>
      </p:sp>
      <p:pic>
        <p:nvPicPr>
          <p:cNvPr id="7" name="Picture 6">
            <a:extLst>
              <a:ext uri="{FF2B5EF4-FFF2-40B4-BE49-F238E27FC236}">
                <a16:creationId xmlns:a16="http://schemas.microsoft.com/office/drawing/2014/main" id="{734AF48F-CF6E-9EE6-7D7A-F89346B93F9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54849" y="0"/>
            <a:ext cx="4237151" cy="6857999"/>
          </a:xfrm>
          <a:prstGeom prst="rect">
            <a:avLst/>
          </a:prstGeom>
        </p:spPr>
      </p:pic>
      <p:sp>
        <p:nvSpPr>
          <p:cNvPr id="2" name="Title 1">
            <a:extLst>
              <a:ext uri="{FF2B5EF4-FFF2-40B4-BE49-F238E27FC236}">
                <a16:creationId xmlns:a16="http://schemas.microsoft.com/office/drawing/2014/main" id="{4583ED03-E8A5-D7F0-E9EF-2C81260B07E8}"/>
              </a:ext>
            </a:extLst>
          </p:cNvPr>
          <p:cNvSpPr>
            <a:spLocks noGrp="1"/>
          </p:cNvSpPr>
          <p:nvPr>
            <p:ph type="ctrTitle"/>
          </p:nvPr>
        </p:nvSpPr>
        <p:spPr>
          <a:xfrm>
            <a:off x="1279625" y="2509934"/>
            <a:ext cx="4749044" cy="1624291"/>
          </a:xfrm>
        </p:spPr>
        <p:txBody>
          <a:bodyPr>
            <a:normAutofit/>
          </a:bodyPr>
          <a:lstStyle/>
          <a:p>
            <a:pPr algn="l" defTabSz="740664"/>
            <a:r>
              <a:rPr lang="hr-HR" sz="3600" b="1" kern="1200" dirty="0">
                <a:solidFill>
                  <a:schemeClr val="bg1"/>
                </a:solidFill>
                <a:latin typeface="+mn-lt"/>
                <a:ea typeface="+mj-ea"/>
                <a:cs typeface="+mj-cs"/>
              </a:rPr>
              <a:t>Modifikacija</a:t>
            </a:r>
            <a:r>
              <a:rPr lang="hr-HR" sz="3240" b="1" kern="1200" dirty="0">
                <a:solidFill>
                  <a:schemeClr val="bg1"/>
                </a:solidFill>
                <a:latin typeface="+mn-lt"/>
                <a:ea typeface="+mj-ea"/>
                <a:cs typeface="+mj-cs"/>
              </a:rPr>
              <a:t> </a:t>
            </a:r>
            <a:r>
              <a:rPr lang="hr-HR" sz="3600" b="1" kern="1200" dirty="0">
                <a:solidFill>
                  <a:schemeClr val="bg1"/>
                </a:solidFill>
                <a:latin typeface="+mn-lt"/>
                <a:ea typeface="+mj-ea"/>
                <a:cs typeface="+mj-cs"/>
              </a:rPr>
              <a:t>projekta</a:t>
            </a:r>
            <a:endParaRPr lang="hr-HR" sz="3600" dirty="0">
              <a:solidFill>
                <a:schemeClr val="bg1"/>
              </a:solidFill>
            </a:endParaRPr>
          </a:p>
        </p:txBody>
      </p:sp>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79625" y="363895"/>
            <a:ext cx="3861542" cy="1203736"/>
          </a:xfrm>
          <a:prstGeom prst="rect">
            <a:avLst/>
          </a:prstGeom>
        </p:spPr>
      </p:pic>
      <p:pic>
        <p:nvPicPr>
          <p:cNvPr id="12" name="Picture 11" descr="A person and person sitting on a computer&#10;&#10;Description automatically generated">
            <a:extLst>
              <a:ext uri="{FF2B5EF4-FFF2-40B4-BE49-F238E27FC236}">
                <a16:creationId xmlns:a16="http://schemas.microsoft.com/office/drawing/2014/main" id="{7991A09F-2A66-D38F-A54A-B2D8840DC4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3748" y="1641195"/>
            <a:ext cx="4469026" cy="4572000"/>
          </a:xfrm>
          <a:prstGeom prst="rect">
            <a:avLst/>
          </a:prstGeom>
        </p:spPr>
      </p:pic>
    </p:spTree>
    <p:extLst>
      <p:ext uri="{BB962C8B-B14F-4D97-AF65-F5344CB8AC3E}">
        <p14:creationId xmlns:p14="http://schemas.microsoft.com/office/powerpoint/2010/main" val="3417531198"/>
      </p:ext>
    </p:extLst>
  </p:cSld>
  <p:clrMapOvr>
    <a:masterClrMapping/>
  </p:clrMapOvr>
  <mc:AlternateContent xmlns:mc="http://schemas.openxmlformats.org/markup-compatibility/2006" xmlns:p14="http://schemas.microsoft.com/office/powerpoint/2010/main">
    <mc:Choice Requires="p14">
      <p:transition spd="slow" p14:dur="1750">
        <p14:reveal/>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9" name="TextBox 8">
            <a:extLst>
              <a:ext uri="{FF2B5EF4-FFF2-40B4-BE49-F238E27FC236}">
                <a16:creationId xmlns:a16="http://schemas.microsoft.com/office/drawing/2014/main" id="{507E1E57-921F-39F4-A87A-9E924DE5057D}"/>
              </a:ext>
            </a:extLst>
          </p:cNvPr>
          <p:cNvSpPr txBox="1"/>
          <p:nvPr/>
        </p:nvSpPr>
        <p:spPr>
          <a:xfrm>
            <a:off x="378010" y="1147616"/>
            <a:ext cx="11222586" cy="1600438"/>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hr-HR" sz="3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hr-HR" sz="3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Modifikacija: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3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24" name="TextBox 9">
            <a:extLst>
              <a:ext uri="{FF2B5EF4-FFF2-40B4-BE49-F238E27FC236}">
                <a16:creationId xmlns:a16="http://schemas.microsoft.com/office/drawing/2014/main" id="{4E072194-A404-E01F-47D2-DFE7DBF2D374}"/>
              </a:ext>
            </a:extLst>
          </p:cNvPr>
          <p:cNvSpPr txBox="1"/>
          <p:nvPr/>
        </p:nvSpPr>
        <p:spPr>
          <a:xfrm>
            <a:off x="378011" y="3191033"/>
            <a:ext cx="11222586" cy="2489912"/>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400" b="1"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može nastati usljed okolnosti i/ili rizika koji utječu </a:t>
            </a:r>
            <a:r>
              <a:rPr kumimoji="0" lang="hr-HR" sz="2400" b="0" i="0" u="none" strike="noStrike" kern="1200" cap="none" spc="0" normalizeH="0" baseline="0" noProof="0">
                <a:ln>
                  <a:noFill/>
                </a:ln>
                <a:solidFill>
                  <a:srgbClr val="003399"/>
                </a:solidFill>
                <a:effectLst/>
                <a:uLnTx/>
                <a:uFillTx/>
                <a:latin typeface="Calibri" panose="020F0502020204030204"/>
                <a:ea typeface="Calibri" panose="020F0502020204030204" pitchFamily="34" charset="0"/>
                <a:cs typeface="+mn-cs"/>
              </a:rPr>
              <a:t>na provedbu projekta</a:t>
            </a:r>
            <a:endPar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endParaRP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hr-HR" sz="2400" dirty="0">
                <a:solidFill>
                  <a:srgbClr val="003399"/>
                </a:solidFill>
                <a:latin typeface="Calibri" panose="020F0502020204030204"/>
                <a:ea typeface="Calibri" panose="020F0502020204030204" pitchFamily="34" charset="0"/>
              </a:rPr>
              <a:t>mora biti nužna i opravdana</a:t>
            </a: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hr-HR" sz="2400" dirty="0">
                <a:solidFill>
                  <a:srgbClr val="003399"/>
                </a:solidFill>
                <a:latin typeface="Calibri" panose="020F0502020204030204"/>
                <a:ea typeface="Calibri" panose="020F0502020204030204" pitchFamily="34" charset="0"/>
              </a:rPr>
              <a:t>n</a:t>
            </a: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e smije ugroziti temeljnu svrhu i ciljeve projekta.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400" b="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sp>
        <p:nvSpPr>
          <p:cNvPr id="2" name="Title 3">
            <a:extLst>
              <a:ext uri="{FF2B5EF4-FFF2-40B4-BE49-F238E27FC236}">
                <a16:creationId xmlns:a16="http://schemas.microsoft.com/office/drawing/2014/main" id="{355B3FC6-FDE8-53B3-4252-B07AE7331543}"/>
              </a:ext>
            </a:extLst>
          </p:cNvPr>
          <p:cNvSpPr txBox="1">
            <a:spLocks/>
          </p:cNvSpPr>
          <p:nvPr/>
        </p:nvSpPr>
        <p:spPr>
          <a:xfrm>
            <a:off x="6720840" y="284990"/>
            <a:ext cx="5153864" cy="566666"/>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400" b="1" i="0" u="none" strike="noStrike" kern="1200" cap="none" spc="0" normalizeH="0" baseline="0" noProof="0" dirty="0">
                <a:ln>
                  <a:noFill/>
                </a:ln>
                <a:solidFill>
                  <a:prstClr val="white"/>
                </a:solidFill>
                <a:effectLst/>
                <a:uLnTx/>
                <a:uFillTx/>
                <a:latin typeface="Calibri" panose="020F0502020204030204"/>
                <a:ea typeface="+mj-ea"/>
                <a:cs typeface="+mj-cs"/>
              </a:rPr>
              <a:t>MODIFIKACIJA</a:t>
            </a:r>
            <a:r>
              <a:rPr kumimoji="0" lang="hr-HR" sz="3600" b="1" i="0" u="none" strike="noStrike" kern="1200" cap="none" spc="0" normalizeH="0" baseline="0" noProof="0" dirty="0">
                <a:ln>
                  <a:noFill/>
                </a:ln>
                <a:solidFill>
                  <a:prstClr val="white"/>
                </a:solidFill>
                <a:effectLst/>
                <a:uLnTx/>
                <a:uFillTx/>
                <a:latin typeface="Calibri" panose="020F0502020204030204"/>
                <a:ea typeface="+mj-ea"/>
                <a:cs typeface="+mj-cs"/>
              </a:rPr>
              <a:t> </a:t>
            </a:r>
            <a:r>
              <a:rPr kumimoji="0" lang="hr-HR" sz="3400" b="1" i="0" u="none" strike="noStrike" kern="1200" cap="none" spc="0" normalizeH="0" baseline="0" noProof="0" dirty="0">
                <a:ln>
                  <a:noFill/>
                </a:ln>
                <a:solidFill>
                  <a:prstClr val="white"/>
                </a:solidFill>
                <a:effectLst/>
                <a:uLnTx/>
                <a:uFillTx/>
                <a:latin typeface="Calibri" panose="020F0502020204030204"/>
                <a:ea typeface="+mj-ea"/>
                <a:cs typeface="+mj-cs"/>
              </a:rPr>
              <a:t>PROJEKTA</a:t>
            </a:r>
            <a:endParaRPr kumimoji="0" lang="en-US" sz="34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139748339"/>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35F488-D11C-6CAC-8706-13716622DA8B}"/>
              </a:ext>
            </a:extLst>
          </p:cNvPr>
          <p:cNvSpPr>
            <a:spLocks noGrp="1"/>
          </p:cNvSpPr>
          <p:nvPr>
            <p:ph type="title"/>
          </p:nvPr>
        </p:nvSpPr>
        <p:spPr>
          <a:xfrm>
            <a:off x="6629399" y="308333"/>
            <a:ext cx="5211955" cy="568325"/>
          </a:xfrm>
          <a:solidFill>
            <a:schemeClr val="accent1">
              <a:lumMod val="75000"/>
            </a:schemeClr>
          </a:solidFill>
        </p:spPr>
        <p:txBody>
          <a:bodyPr>
            <a:noAutofit/>
          </a:bodyPr>
          <a:lstStyle/>
          <a:p>
            <a:pPr algn="r"/>
            <a:r>
              <a:rPr lang="hr-HR" sz="3400" b="1" dirty="0">
                <a:solidFill>
                  <a:schemeClr val="bg1"/>
                </a:solidFill>
                <a:latin typeface="+mn-lt"/>
              </a:rPr>
              <a:t>MODIFIKACIJA PROJEKTA</a:t>
            </a:r>
            <a:endParaRPr lang="en-US" sz="3400" b="1" dirty="0">
              <a:solidFill>
                <a:schemeClr val="bg1"/>
              </a:solidFill>
              <a:latin typeface="+mn-lt"/>
            </a:endParaRPr>
          </a:p>
        </p:txBody>
      </p:sp>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grpSp>
        <p:nvGrpSpPr>
          <p:cNvPr id="33" name="Group 32">
            <a:extLst>
              <a:ext uri="{FF2B5EF4-FFF2-40B4-BE49-F238E27FC236}">
                <a16:creationId xmlns:a16="http://schemas.microsoft.com/office/drawing/2014/main" id="{43BF57C3-4784-2E21-0545-41A0A9C05571}"/>
              </a:ext>
            </a:extLst>
          </p:cNvPr>
          <p:cNvGrpSpPr/>
          <p:nvPr/>
        </p:nvGrpSpPr>
        <p:grpSpPr>
          <a:xfrm>
            <a:off x="833719" y="1780758"/>
            <a:ext cx="10735484" cy="2065162"/>
            <a:chOff x="851025" y="1474354"/>
            <a:chExt cx="10296952" cy="878186"/>
          </a:xfrm>
        </p:grpSpPr>
        <p:sp>
          <p:nvSpPr>
            <p:cNvPr id="34" name="Rectangle 33">
              <a:extLst>
                <a:ext uri="{FF2B5EF4-FFF2-40B4-BE49-F238E27FC236}">
                  <a16:creationId xmlns:a16="http://schemas.microsoft.com/office/drawing/2014/main" id="{184E38ED-FCE9-2E33-E90A-450380C4688B}"/>
                </a:ext>
              </a:extLst>
            </p:cNvPr>
            <p:cNvSpPr/>
            <p:nvPr/>
          </p:nvSpPr>
          <p:spPr>
            <a:xfrm>
              <a:off x="851025" y="1474354"/>
              <a:ext cx="2704711" cy="878186"/>
            </a:xfrm>
            <a:prstGeom prst="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38F1A342-570F-2EDA-29F1-9E26A779D3D5}"/>
                </a:ext>
              </a:extLst>
            </p:cNvPr>
            <p:cNvSpPr/>
            <p:nvPr/>
          </p:nvSpPr>
          <p:spPr>
            <a:xfrm>
              <a:off x="3515257" y="1474354"/>
              <a:ext cx="7632720" cy="878186"/>
            </a:xfrm>
            <a:prstGeom prst="rect">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4B2D5358-CA7D-206F-AAC6-181980596396}"/>
                </a:ext>
              </a:extLst>
            </p:cNvPr>
            <p:cNvSpPr txBox="1"/>
            <p:nvPr/>
          </p:nvSpPr>
          <p:spPr>
            <a:xfrm>
              <a:off x="895645" y="1784519"/>
              <a:ext cx="2553725" cy="2975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24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Manje modifikacije</a:t>
              </a:r>
              <a:endParaRPr kumimoji="0" lang="hr-HR" sz="2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922FCAB5-F084-C427-1B01-26B656369F27}"/>
                </a:ext>
              </a:extLst>
            </p:cNvPr>
            <p:cNvSpPr txBox="1"/>
            <p:nvPr/>
          </p:nvSpPr>
          <p:spPr>
            <a:xfrm>
              <a:off x="4096445" y="1686396"/>
              <a:ext cx="6889705" cy="58895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hr-HR" sz="2200" dirty="0">
                  <a:solidFill>
                    <a:srgbClr val="4472C4">
                      <a:lumMod val="75000"/>
                    </a:srgbClr>
                  </a:solidFill>
                  <a:latin typeface="Calibri" panose="020F0502020204030204"/>
                </a:rPr>
                <a:t>a</a:t>
              </a:r>
              <a:r>
                <a:rPr kumimoji="0" lang="hr-HR" sz="22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dministrativne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hr-HR" sz="2200" dirty="0">
                  <a:solidFill>
                    <a:srgbClr val="4472C4">
                      <a:lumMod val="75000"/>
                    </a:srgbClr>
                  </a:solidFill>
                  <a:latin typeface="Calibri" panose="020F0502020204030204"/>
                </a:rPr>
                <a:t>p</a:t>
              </a:r>
              <a:r>
                <a:rPr kumimoji="0" lang="hr-HR" sz="22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romjene plana rada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hr-HR" sz="2200" dirty="0">
                  <a:solidFill>
                    <a:srgbClr val="4472C4">
                      <a:lumMod val="75000"/>
                    </a:srgbClr>
                  </a:solidFill>
                  <a:latin typeface="Calibri" panose="020F0502020204030204"/>
                </a:rPr>
                <a:t>proračunske</a:t>
              </a:r>
              <a:endParaRPr kumimoji="0" lang="hr-HR" sz="22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endParaRPr>
            </a:p>
          </p:txBody>
        </p:sp>
      </p:grpSp>
      <p:grpSp>
        <p:nvGrpSpPr>
          <p:cNvPr id="38" name="Group 37">
            <a:extLst>
              <a:ext uri="{FF2B5EF4-FFF2-40B4-BE49-F238E27FC236}">
                <a16:creationId xmlns:a16="http://schemas.microsoft.com/office/drawing/2014/main" id="{D53DB3E1-52F9-A732-7674-8DA005B45803}"/>
              </a:ext>
            </a:extLst>
          </p:cNvPr>
          <p:cNvGrpSpPr/>
          <p:nvPr/>
        </p:nvGrpSpPr>
        <p:grpSpPr>
          <a:xfrm>
            <a:off x="791516" y="4338272"/>
            <a:ext cx="10713310" cy="1846350"/>
            <a:chOff x="851025" y="1474354"/>
            <a:chExt cx="10275684" cy="879547"/>
          </a:xfrm>
        </p:grpSpPr>
        <p:sp>
          <p:nvSpPr>
            <p:cNvPr id="39" name="Rectangle 38">
              <a:extLst>
                <a:ext uri="{FF2B5EF4-FFF2-40B4-BE49-F238E27FC236}">
                  <a16:creationId xmlns:a16="http://schemas.microsoft.com/office/drawing/2014/main" id="{296A5F56-6919-E587-43C1-E2D467BCA7F8}"/>
                </a:ext>
              </a:extLst>
            </p:cNvPr>
            <p:cNvSpPr/>
            <p:nvPr/>
          </p:nvSpPr>
          <p:spPr>
            <a:xfrm>
              <a:off x="851025" y="1474354"/>
              <a:ext cx="2704711" cy="878186"/>
            </a:xfrm>
            <a:prstGeom prst="rect">
              <a:avLst/>
            </a:prstGeom>
            <a:solidFill>
              <a:schemeClr val="bg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5238C75D-E290-32B5-3BF9-C0AA30914B37}"/>
                </a:ext>
              </a:extLst>
            </p:cNvPr>
            <p:cNvSpPr/>
            <p:nvPr/>
          </p:nvSpPr>
          <p:spPr>
            <a:xfrm>
              <a:off x="3555736" y="1475715"/>
              <a:ext cx="7570973" cy="878186"/>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TextBox 40">
              <a:extLst>
                <a:ext uri="{FF2B5EF4-FFF2-40B4-BE49-F238E27FC236}">
                  <a16:creationId xmlns:a16="http://schemas.microsoft.com/office/drawing/2014/main" id="{E70E7BB7-8B94-1866-2FEE-BA07E097D887}"/>
                </a:ext>
              </a:extLst>
            </p:cNvPr>
            <p:cNvSpPr txBox="1"/>
            <p:nvPr/>
          </p:nvSpPr>
          <p:spPr>
            <a:xfrm>
              <a:off x="995881" y="1798854"/>
              <a:ext cx="2317687" cy="27848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24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Veće modifikacije</a:t>
              </a:r>
              <a:endParaRPr kumimoji="0" lang="hr-HR" sz="2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42" name="TextBox 41">
              <a:extLst>
                <a:ext uri="{FF2B5EF4-FFF2-40B4-BE49-F238E27FC236}">
                  <a16:creationId xmlns:a16="http://schemas.microsoft.com/office/drawing/2014/main" id="{16FA5E5E-7FCA-2C97-7D7E-89E3E161E342}"/>
                </a:ext>
              </a:extLst>
            </p:cNvPr>
            <p:cNvSpPr txBox="1"/>
            <p:nvPr/>
          </p:nvSpPr>
          <p:spPr>
            <a:xfrm>
              <a:off x="4138476" y="1490733"/>
              <a:ext cx="3534055" cy="85037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hr-HR" sz="2200" dirty="0">
                  <a:solidFill>
                    <a:srgbClr val="4472C4">
                      <a:lumMod val="75000"/>
                    </a:srgbClr>
                  </a:solidFill>
                  <a:latin typeface="Calibri" panose="020F0502020204030204"/>
                </a:rPr>
                <a:t>promjene u </a:t>
              </a:r>
              <a:r>
                <a:rPr kumimoji="0" lang="hr-HR" sz="22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partnerstvu</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proračunska preraspodjela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2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trajanje projekta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hr-HR" sz="2200" dirty="0">
                  <a:solidFill>
                    <a:srgbClr val="4472C4">
                      <a:lumMod val="75000"/>
                    </a:srgbClr>
                  </a:solidFill>
                  <a:latin typeface="Calibri" panose="020F0502020204030204"/>
                </a:rPr>
                <a:t>r</a:t>
              </a:r>
              <a:r>
                <a:rPr kumimoji="0" lang="hr-HR" sz="22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ezultati/outputi</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hr-HR" sz="2200" dirty="0">
                  <a:solidFill>
                    <a:srgbClr val="4472C4">
                      <a:lumMod val="75000"/>
                    </a:srgbClr>
                  </a:solidFill>
                  <a:latin typeface="Calibri" panose="020F0502020204030204"/>
                </a:rPr>
                <a:t>lokacije/vrste investicija</a:t>
              </a:r>
              <a:endParaRPr kumimoji="0" lang="hr-HR" sz="22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grpSp>
      <p:grpSp>
        <p:nvGrpSpPr>
          <p:cNvPr id="2" name="Group 1">
            <a:extLst>
              <a:ext uri="{FF2B5EF4-FFF2-40B4-BE49-F238E27FC236}">
                <a16:creationId xmlns:a16="http://schemas.microsoft.com/office/drawing/2014/main" id="{992F5CE1-424B-9598-E66C-173A0243BA8D}"/>
              </a:ext>
            </a:extLst>
          </p:cNvPr>
          <p:cNvGrpSpPr/>
          <p:nvPr/>
        </p:nvGrpSpPr>
        <p:grpSpPr>
          <a:xfrm rot="5400000">
            <a:off x="8629090" y="1115749"/>
            <a:ext cx="1955220" cy="3415871"/>
            <a:chOff x="5646000" y="1298532"/>
            <a:chExt cx="900000" cy="1540836"/>
          </a:xfrm>
        </p:grpSpPr>
        <p:grpSp>
          <p:nvGrpSpPr>
            <p:cNvPr id="3" name="Group 2">
              <a:extLst>
                <a:ext uri="{FF2B5EF4-FFF2-40B4-BE49-F238E27FC236}">
                  <a16:creationId xmlns:a16="http://schemas.microsoft.com/office/drawing/2014/main" id="{67340134-179B-C630-A001-4C9CC4DA98FC}"/>
                </a:ext>
              </a:extLst>
            </p:cNvPr>
            <p:cNvGrpSpPr/>
            <p:nvPr/>
          </p:nvGrpSpPr>
          <p:grpSpPr>
            <a:xfrm>
              <a:off x="6042000" y="2223011"/>
              <a:ext cx="108000" cy="616357"/>
              <a:chOff x="6042000" y="2025600"/>
              <a:chExt cx="108000" cy="616357"/>
            </a:xfrm>
          </p:grpSpPr>
          <p:sp>
            <p:nvSpPr>
              <p:cNvPr id="9" name="Oval 8">
                <a:extLst>
                  <a:ext uri="{FF2B5EF4-FFF2-40B4-BE49-F238E27FC236}">
                    <a16:creationId xmlns:a16="http://schemas.microsoft.com/office/drawing/2014/main" id="{1412B294-78D0-8ED9-BFA3-C3358AE1089E}"/>
                  </a:ext>
                </a:extLst>
              </p:cNvPr>
              <p:cNvSpPr/>
              <p:nvPr/>
            </p:nvSpPr>
            <p:spPr>
              <a:xfrm>
                <a:off x="6042000" y="2533957"/>
                <a:ext cx="108000" cy="108000"/>
              </a:xfrm>
              <a:prstGeom prst="ellipse">
                <a:avLst/>
              </a:prstGeom>
              <a:noFill/>
              <a:ln w="6350">
                <a:solidFill>
                  <a:srgbClr val="F0506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solidFill>
                    <a:srgbClr val="4285F4"/>
                  </a:solidFill>
                </a:endParaRPr>
              </a:p>
            </p:txBody>
          </p:sp>
          <p:cxnSp>
            <p:nvCxnSpPr>
              <p:cNvPr id="10" name="Straight Connector 9">
                <a:extLst>
                  <a:ext uri="{FF2B5EF4-FFF2-40B4-BE49-F238E27FC236}">
                    <a16:creationId xmlns:a16="http://schemas.microsoft.com/office/drawing/2014/main" id="{A6A5F956-57F3-354B-42F3-9257F62470E4}"/>
                  </a:ext>
                </a:extLst>
              </p:cNvPr>
              <p:cNvCxnSpPr>
                <a:cxnSpLocks/>
              </p:cNvCxnSpPr>
              <p:nvPr/>
            </p:nvCxnSpPr>
            <p:spPr>
              <a:xfrm flipV="1">
                <a:off x="6096000" y="2025600"/>
                <a:ext cx="0" cy="508357"/>
              </a:xfrm>
              <a:prstGeom prst="line">
                <a:avLst/>
              </a:prstGeom>
              <a:ln w="6350">
                <a:solidFill>
                  <a:srgbClr val="F0506E"/>
                </a:solidFill>
                <a:prstDash val="sysDash"/>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1FD69D5C-E526-6157-E591-58BE23B8C542}"/>
                </a:ext>
              </a:extLst>
            </p:cNvPr>
            <p:cNvGrpSpPr/>
            <p:nvPr/>
          </p:nvGrpSpPr>
          <p:grpSpPr>
            <a:xfrm>
              <a:off x="5646000" y="1298532"/>
              <a:ext cx="900000" cy="948255"/>
              <a:chOff x="3352800" y="1676400"/>
              <a:chExt cx="900000" cy="948255"/>
            </a:xfrm>
          </p:grpSpPr>
          <p:sp>
            <p:nvSpPr>
              <p:cNvPr id="7" name="Oval 6">
                <a:extLst>
                  <a:ext uri="{FF2B5EF4-FFF2-40B4-BE49-F238E27FC236}">
                    <a16:creationId xmlns:a16="http://schemas.microsoft.com/office/drawing/2014/main" id="{6C147730-4C9C-8E08-F9FB-1668DCB76BED}"/>
                  </a:ext>
                </a:extLst>
              </p:cNvPr>
              <p:cNvSpPr/>
              <p:nvPr/>
            </p:nvSpPr>
            <p:spPr>
              <a:xfrm>
                <a:off x="3352800" y="1676400"/>
                <a:ext cx="900000" cy="900000"/>
              </a:xfrm>
              <a:prstGeom prst="ellipse">
                <a:avLst/>
              </a:prstGeom>
              <a:noFill/>
              <a:ln w="6350">
                <a:solidFill>
                  <a:srgbClr val="F0506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hr-HR" dirty="0"/>
                  <a:t>C</a:t>
                </a:r>
              </a:p>
            </p:txBody>
          </p:sp>
          <p:sp>
            <p:nvSpPr>
              <p:cNvPr id="8" name="TextBox 7">
                <a:extLst>
                  <a:ext uri="{FF2B5EF4-FFF2-40B4-BE49-F238E27FC236}">
                    <a16:creationId xmlns:a16="http://schemas.microsoft.com/office/drawing/2014/main" id="{BDAFA6F3-C844-9467-F7EC-68CDAB1FCE38}"/>
                  </a:ext>
                </a:extLst>
              </p:cNvPr>
              <p:cNvSpPr txBox="1"/>
              <p:nvPr/>
            </p:nvSpPr>
            <p:spPr>
              <a:xfrm rot="16200000">
                <a:off x="3335036" y="1994039"/>
                <a:ext cx="946903" cy="314329"/>
              </a:xfrm>
              <a:prstGeom prst="rect">
                <a:avLst/>
              </a:prstGeom>
              <a:noFill/>
              <a:ln w="6350">
                <a:noFill/>
                <a:prstDash val="sysDash"/>
              </a:ln>
            </p:spPr>
            <p:txBody>
              <a:bodyPr wrap="square" rtlCol="0">
                <a:spAutoFit/>
              </a:bodyPr>
              <a:lstStyle/>
              <a:p>
                <a:pPr algn="ctr"/>
                <a:r>
                  <a:rPr lang="hr-HR" sz="2000" b="1" dirty="0">
                    <a:solidFill>
                      <a:srgbClr val="F0506E"/>
                    </a:solidFill>
                  </a:rPr>
                  <a:t>max 1 mj. prije završetka</a:t>
                </a:r>
              </a:p>
            </p:txBody>
          </p:sp>
        </p:grpSp>
      </p:grpSp>
      <p:grpSp>
        <p:nvGrpSpPr>
          <p:cNvPr id="11" name="Group 10">
            <a:extLst>
              <a:ext uri="{FF2B5EF4-FFF2-40B4-BE49-F238E27FC236}">
                <a16:creationId xmlns:a16="http://schemas.microsoft.com/office/drawing/2014/main" id="{A3A57913-EDE7-E9D7-059C-5C1A3B3E2900}"/>
              </a:ext>
            </a:extLst>
          </p:cNvPr>
          <p:cNvGrpSpPr/>
          <p:nvPr/>
        </p:nvGrpSpPr>
        <p:grpSpPr>
          <a:xfrm rot="5400000">
            <a:off x="8751671" y="3464235"/>
            <a:ext cx="1917089" cy="3451207"/>
            <a:chOff x="5688091" y="1251629"/>
            <a:chExt cx="900000" cy="1587739"/>
          </a:xfrm>
        </p:grpSpPr>
        <p:grpSp>
          <p:nvGrpSpPr>
            <p:cNvPr id="12" name="Group 11">
              <a:extLst>
                <a:ext uri="{FF2B5EF4-FFF2-40B4-BE49-F238E27FC236}">
                  <a16:creationId xmlns:a16="http://schemas.microsoft.com/office/drawing/2014/main" id="{9AC19C73-82FD-0F9E-A73D-C6137AB01BE7}"/>
                </a:ext>
              </a:extLst>
            </p:cNvPr>
            <p:cNvGrpSpPr/>
            <p:nvPr/>
          </p:nvGrpSpPr>
          <p:grpSpPr>
            <a:xfrm>
              <a:off x="6042000" y="2223011"/>
              <a:ext cx="108000" cy="616357"/>
              <a:chOff x="6042000" y="2025600"/>
              <a:chExt cx="108000" cy="616357"/>
            </a:xfrm>
          </p:grpSpPr>
          <p:sp>
            <p:nvSpPr>
              <p:cNvPr id="16" name="Oval 15">
                <a:extLst>
                  <a:ext uri="{FF2B5EF4-FFF2-40B4-BE49-F238E27FC236}">
                    <a16:creationId xmlns:a16="http://schemas.microsoft.com/office/drawing/2014/main" id="{AB7A5483-08E8-22DE-4DB6-DE5781669EE2}"/>
                  </a:ext>
                </a:extLst>
              </p:cNvPr>
              <p:cNvSpPr/>
              <p:nvPr/>
            </p:nvSpPr>
            <p:spPr>
              <a:xfrm>
                <a:off x="6042000" y="2533957"/>
                <a:ext cx="108000" cy="108000"/>
              </a:xfrm>
              <a:prstGeom prst="ellipse">
                <a:avLst/>
              </a:prstGeom>
              <a:noFill/>
              <a:ln w="6350">
                <a:solidFill>
                  <a:srgbClr val="F0506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solidFill>
                    <a:srgbClr val="4285F4"/>
                  </a:solidFill>
                </a:endParaRPr>
              </a:p>
            </p:txBody>
          </p:sp>
          <p:cxnSp>
            <p:nvCxnSpPr>
              <p:cNvPr id="17" name="Straight Connector 16">
                <a:extLst>
                  <a:ext uri="{FF2B5EF4-FFF2-40B4-BE49-F238E27FC236}">
                    <a16:creationId xmlns:a16="http://schemas.microsoft.com/office/drawing/2014/main" id="{B2452FEF-94C0-943B-B176-5E0B7F0A6016}"/>
                  </a:ext>
                </a:extLst>
              </p:cNvPr>
              <p:cNvCxnSpPr>
                <a:cxnSpLocks/>
              </p:cNvCxnSpPr>
              <p:nvPr/>
            </p:nvCxnSpPr>
            <p:spPr>
              <a:xfrm flipV="1">
                <a:off x="6096000" y="2025600"/>
                <a:ext cx="0" cy="508357"/>
              </a:xfrm>
              <a:prstGeom prst="line">
                <a:avLst/>
              </a:prstGeom>
              <a:ln w="6350">
                <a:solidFill>
                  <a:srgbClr val="F0506E"/>
                </a:solidFill>
                <a:prstDash val="sysDash"/>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B4B7B21D-224F-1212-2D3A-6D3529D2CEC2}"/>
                </a:ext>
              </a:extLst>
            </p:cNvPr>
            <p:cNvGrpSpPr/>
            <p:nvPr/>
          </p:nvGrpSpPr>
          <p:grpSpPr>
            <a:xfrm>
              <a:off x="5688091" y="1251629"/>
              <a:ext cx="900000" cy="946903"/>
              <a:chOff x="3394891" y="1629497"/>
              <a:chExt cx="900000" cy="946903"/>
            </a:xfrm>
          </p:grpSpPr>
          <p:sp>
            <p:nvSpPr>
              <p:cNvPr id="14" name="Oval 13">
                <a:extLst>
                  <a:ext uri="{FF2B5EF4-FFF2-40B4-BE49-F238E27FC236}">
                    <a16:creationId xmlns:a16="http://schemas.microsoft.com/office/drawing/2014/main" id="{00FF6B2D-FD24-7F00-44B1-A6EC179378E7}"/>
                  </a:ext>
                </a:extLst>
              </p:cNvPr>
              <p:cNvSpPr/>
              <p:nvPr/>
            </p:nvSpPr>
            <p:spPr>
              <a:xfrm>
                <a:off x="3394891" y="1676400"/>
                <a:ext cx="900000" cy="900000"/>
              </a:xfrm>
              <a:prstGeom prst="ellipse">
                <a:avLst/>
              </a:prstGeom>
              <a:noFill/>
              <a:ln w="6350">
                <a:solidFill>
                  <a:srgbClr val="F0506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hr-HR" dirty="0"/>
                  <a:t>C</a:t>
                </a:r>
              </a:p>
            </p:txBody>
          </p:sp>
          <p:sp>
            <p:nvSpPr>
              <p:cNvPr id="15" name="TextBox 14">
                <a:extLst>
                  <a:ext uri="{FF2B5EF4-FFF2-40B4-BE49-F238E27FC236}">
                    <a16:creationId xmlns:a16="http://schemas.microsoft.com/office/drawing/2014/main" id="{29E4EF92-F508-4392-3BE6-273E0598B841}"/>
                  </a:ext>
                </a:extLst>
              </p:cNvPr>
              <p:cNvSpPr txBox="1"/>
              <p:nvPr/>
            </p:nvSpPr>
            <p:spPr>
              <a:xfrm rot="16200000">
                <a:off x="3399737" y="1936786"/>
                <a:ext cx="946903" cy="332325"/>
              </a:xfrm>
              <a:prstGeom prst="rect">
                <a:avLst/>
              </a:prstGeom>
              <a:noFill/>
              <a:ln w="6350">
                <a:noFill/>
                <a:prstDash val="sysDash"/>
              </a:ln>
            </p:spPr>
            <p:txBody>
              <a:bodyPr wrap="square" rtlCol="0">
                <a:spAutoFit/>
              </a:bodyPr>
              <a:lstStyle/>
              <a:p>
                <a:pPr algn="ctr"/>
                <a:r>
                  <a:rPr lang="hr-HR" sz="2000" b="1" dirty="0">
                    <a:solidFill>
                      <a:srgbClr val="F0506E"/>
                    </a:solidFill>
                  </a:rPr>
                  <a:t>max 3 mj. prije završetka</a:t>
                </a:r>
              </a:p>
            </p:txBody>
          </p:sp>
        </p:grpSp>
      </p:grpSp>
    </p:spTree>
    <p:extLst>
      <p:ext uri="{BB962C8B-B14F-4D97-AF65-F5344CB8AC3E}">
        <p14:creationId xmlns:p14="http://schemas.microsoft.com/office/powerpoint/2010/main" val="275687874"/>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F49A5D9-7272-E086-2CD3-E2AFD3C874B4}"/>
              </a:ext>
            </a:extLst>
          </p:cNvPr>
          <p:cNvSpPr txBox="1">
            <a:spLocks/>
          </p:cNvSpPr>
          <p:nvPr/>
        </p:nvSpPr>
        <p:spPr>
          <a:xfrm>
            <a:off x="6812280" y="304761"/>
            <a:ext cx="4986412" cy="568325"/>
          </a:xfrm>
          <a:prstGeom prst="rect">
            <a:avLst/>
          </a:prstGeom>
          <a:solidFill>
            <a:schemeClr val="accent1">
              <a:lumMod val="75000"/>
            </a:schemeClr>
          </a:solidFill>
        </p:spPr>
        <p:txBody>
          <a:bodyPr>
            <a:noAutofit/>
          </a:bodyPr>
          <a:lstStyle>
            <a:lvl1pPr algn="l" defTabSz="914400" rtl="0" eaLnBrk="1" latinLnBrk="0" hangingPunct="1">
              <a:lnSpc>
                <a:spcPct val="90000"/>
              </a:lnSpc>
              <a:spcBef>
                <a:spcPct val="0"/>
              </a:spcBef>
              <a:buNone/>
              <a:defRPr sz="4000" kern="1200">
                <a:solidFill>
                  <a:schemeClr val="accent1">
                    <a:lumMod val="75000"/>
                  </a:schemeClr>
                </a:solidFill>
                <a:latin typeface="+mn-lt"/>
                <a:ea typeface="+mj-ea"/>
                <a:cs typeface="+mj-cs"/>
              </a:defRPr>
            </a:lvl1pPr>
          </a:lstStyle>
          <a:p>
            <a:pPr algn="r"/>
            <a:r>
              <a:rPr lang="hr-HR" sz="3400" b="1" dirty="0">
                <a:solidFill>
                  <a:schemeClr val="bg1"/>
                </a:solidFill>
              </a:rPr>
              <a:t>MODIFIKACIJA PROJEKTA</a:t>
            </a:r>
            <a:endParaRPr lang="en-US" sz="3400" b="1" dirty="0">
              <a:solidFill>
                <a:schemeClr val="bg1"/>
              </a:solidFill>
            </a:endParaRPr>
          </a:p>
        </p:txBody>
      </p:sp>
      <p:pic>
        <p:nvPicPr>
          <p:cNvPr id="3" name="Picture 2">
            <a:extLst>
              <a:ext uri="{FF2B5EF4-FFF2-40B4-BE49-F238E27FC236}">
                <a16:creationId xmlns:a16="http://schemas.microsoft.com/office/drawing/2014/main" id="{BDAB3DA4-F0D2-2E47-085C-FDD86C05BDA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10" name="Shape 162">
            <a:extLst>
              <a:ext uri="{FF2B5EF4-FFF2-40B4-BE49-F238E27FC236}">
                <a16:creationId xmlns:a16="http://schemas.microsoft.com/office/drawing/2014/main" id="{D5FCAE5A-3F2A-038F-99DD-CC5847136DDA}"/>
              </a:ext>
            </a:extLst>
          </p:cNvPr>
          <p:cNvSpPr txBox="1">
            <a:spLocks/>
          </p:cNvSpPr>
          <p:nvPr/>
        </p:nvSpPr>
        <p:spPr>
          <a:xfrm>
            <a:off x="739711" y="3292967"/>
            <a:ext cx="2841710" cy="778563"/>
          </a:xfrm>
          <a:prstGeom prst="rect">
            <a:avLst/>
          </a:prstGeom>
        </p:spPr>
        <p:txBody>
          <a:bodyPr vert="horz" lIns="91425" tIns="91425" rIns="91425" bIns="91425"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2800" b="1" i="0" kern="1200">
                <a:solidFill>
                  <a:srgbClr val="004FA8"/>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b="0" i="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hr-HR" sz="2400" dirty="0">
                <a:solidFill>
                  <a:schemeClr val="bg1"/>
                </a:solidFill>
                <a:latin typeface="+mn-lt"/>
              </a:rPr>
              <a:t>Tko podnosi</a:t>
            </a:r>
            <a:r>
              <a:rPr lang="en-US" sz="2400" dirty="0">
                <a:solidFill>
                  <a:schemeClr val="bg1"/>
                </a:solidFill>
                <a:latin typeface="+mn-lt"/>
              </a:rPr>
              <a:t>:</a:t>
            </a:r>
            <a:endParaRPr lang="en" sz="2400" dirty="0">
              <a:solidFill>
                <a:schemeClr val="bg1"/>
              </a:solidFill>
              <a:latin typeface="+mn-lt"/>
            </a:endParaRPr>
          </a:p>
        </p:txBody>
      </p:sp>
      <p:grpSp>
        <p:nvGrpSpPr>
          <p:cNvPr id="36" name="Group 35">
            <a:extLst>
              <a:ext uri="{FF2B5EF4-FFF2-40B4-BE49-F238E27FC236}">
                <a16:creationId xmlns:a16="http://schemas.microsoft.com/office/drawing/2014/main" id="{EBC6934D-E2EB-D04A-5D60-4A7BD7823638}"/>
              </a:ext>
            </a:extLst>
          </p:cNvPr>
          <p:cNvGrpSpPr/>
          <p:nvPr/>
        </p:nvGrpSpPr>
        <p:grpSpPr>
          <a:xfrm>
            <a:off x="596284" y="1266395"/>
            <a:ext cx="7670384" cy="1130221"/>
            <a:chOff x="624858" y="1591271"/>
            <a:chExt cx="8684703" cy="778785"/>
          </a:xfrm>
        </p:grpSpPr>
        <p:grpSp>
          <p:nvGrpSpPr>
            <p:cNvPr id="5" name="Shape 149">
              <a:extLst>
                <a:ext uri="{FF2B5EF4-FFF2-40B4-BE49-F238E27FC236}">
                  <a16:creationId xmlns:a16="http://schemas.microsoft.com/office/drawing/2014/main" id="{D254DC22-5B53-66C0-9784-57EA5021F355}"/>
                </a:ext>
              </a:extLst>
            </p:cNvPr>
            <p:cNvGrpSpPr/>
            <p:nvPr/>
          </p:nvGrpSpPr>
          <p:grpSpPr>
            <a:xfrm>
              <a:off x="624858" y="1591271"/>
              <a:ext cx="8566791" cy="778772"/>
              <a:chOff x="424810" y="1177875"/>
              <a:chExt cx="8566791" cy="849900"/>
            </a:xfrm>
          </p:grpSpPr>
          <p:sp>
            <p:nvSpPr>
              <p:cNvPr id="28" name="Shape 150">
                <a:extLst>
                  <a:ext uri="{FF2B5EF4-FFF2-40B4-BE49-F238E27FC236}">
                    <a16:creationId xmlns:a16="http://schemas.microsoft.com/office/drawing/2014/main" id="{39065F6B-483C-35E4-E015-BB4417D459E6}"/>
                  </a:ext>
                </a:extLst>
              </p:cNvPr>
              <p:cNvSpPr/>
              <p:nvPr/>
            </p:nvSpPr>
            <p:spPr>
              <a:xfrm>
                <a:off x="2790827" y="1177875"/>
                <a:ext cx="6200774" cy="849900"/>
              </a:xfrm>
              <a:prstGeom prst="rect">
                <a:avLst/>
              </a:prstGeom>
              <a:solidFill>
                <a:schemeClr val="bg1"/>
              </a:solidFill>
              <a:ln>
                <a:solidFill>
                  <a:schemeClr val="accent1">
                    <a:lumMod val="75000"/>
                  </a:schemeClr>
                </a:solidFill>
              </a:ln>
            </p:spPr>
            <p:txBody>
              <a:bodyPr lIns="91425" tIns="91425" rIns="91425" bIns="91425" anchor="ctr" anchorCtr="0">
                <a:noAutofit/>
              </a:bodyPr>
              <a:lstStyle/>
              <a:p>
                <a:pPr lvl="0">
                  <a:spcBef>
                    <a:spcPts val="0"/>
                  </a:spcBef>
                  <a:buNone/>
                </a:pPr>
                <a:endParaRPr sz="2400" dirty="0"/>
              </a:p>
            </p:txBody>
          </p:sp>
          <p:sp>
            <p:nvSpPr>
              <p:cNvPr id="29" name="Shape 151">
                <a:extLst>
                  <a:ext uri="{FF2B5EF4-FFF2-40B4-BE49-F238E27FC236}">
                    <a16:creationId xmlns:a16="http://schemas.microsoft.com/office/drawing/2014/main" id="{0EE53926-6985-EFC1-A100-DE183232AD9D}"/>
                  </a:ext>
                </a:extLst>
              </p:cNvPr>
              <p:cNvSpPr/>
              <p:nvPr/>
            </p:nvSpPr>
            <p:spPr>
              <a:xfrm>
                <a:off x="424810" y="1177875"/>
                <a:ext cx="3200194" cy="849899"/>
              </a:xfrm>
              <a:prstGeom prst="homePlate">
                <a:avLst>
                  <a:gd name="adj" fmla="val 26719"/>
                </a:avLst>
              </a:prstGeom>
              <a:solidFill>
                <a:schemeClr val="accent1">
                  <a:lumMod val="75000"/>
                </a:schemeClr>
              </a:solidFill>
              <a:ln>
                <a:solidFill>
                  <a:schemeClr val="accent1">
                    <a:lumMod val="75000"/>
                  </a:schemeClr>
                </a:solidFill>
              </a:ln>
            </p:spPr>
            <p:txBody>
              <a:bodyPr lIns="91425" tIns="91425" rIns="91425" bIns="91425" anchor="ctr" anchorCtr="0">
                <a:noAutofit/>
              </a:bodyPr>
              <a:lstStyle/>
              <a:p>
                <a:pPr lvl="0">
                  <a:spcBef>
                    <a:spcPts val="0"/>
                  </a:spcBef>
                  <a:buNone/>
                </a:pPr>
                <a:endParaRPr dirty="0"/>
              </a:p>
            </p:txBody>
          </p:sp>
        </p:grpSp>
        <p:sp>
          <p:nvSpPr>
            <p:cNvPr id="6" name="Shape 152">
              <a:extLst>
                <a:ext uri="{FF2B5EF4-FFF2-40B4-BE49-F238E27FC236}">
                  <a16:creationId xmlns:a16="http://schemas.microsoft.com/office/drawing/2014/main" id="{504BE1A3-5F74-AC7C-80FD-A3E64A23D1AB}"/>
                </a:ext>
              </a:extLst>
            </p:cNvPr>
            <p:cNvSpPr txBox="1">
              <a:spLocks/>
            </p:cNvSpPr>
            <p:nvPr/>
          </p:nvSpPr>
          <p:spPr>
            <a:xfrm>
              <a:off x="1263298" y="1591493"/>
              <a:ext cx="2234447" cy="778563"/>
            </a:xfrm>
            <a:prstGeom prst="rect">
              <a:avLst/>
            </a:prstGeom>
          </p:spPr>
          <p:txBody>
            <a:bodyPr vert="horz" lIns="91425" tIns="91425" rIns="91425" bIns="91425"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2800" b="1" i="0" kern="1200">
                  <a:solidFill>
                    <a:srgbClr val="004FA8"/>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b="0" i="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hr-HR" sz="2400" dirty="0">
                  <a:solidFill>
                    <a:schemeClr val="bg1"/>
                  </a:solidFill>
                  <a:latin typeface="+mn-lt"/>
                </a:rPr>
                <a:t>Dostava zahtjeva</a:t>
              </a:r>
              <a:endParaRPr lang="en" sz="2400" dirty="0">
                <a:solidFill>
                  <a:schemeClr val="bg1"/>
                </a:solidFill>
                <a:latin typeface="+mn-lt"/>
              </a:endParaRPr>
            </a:p>
          </p:txBody>
        </p:sp>
        <p:sp>
          <p:nvSpPr>
            <p:cNvPr id="30" name="Rectangle 29">
              <a:extLst>
                <a:ext uri="{FF2B5EF4-FFF2-40B4-BE49-F238E27FC236}">
                  <a16:creationId xmlns:a16="http://schemas.microsoft.com/office/drawing/2014/main" id="{3730EAA2-00F9-01A8-5F6D-FC106B4545FA}"/>
                </a:ext>
              </a:extLst>
            </p:cNvPr>
            <p:cNvSpPr/>
            <p:nvPr/>
          </p:nvSpPr>
          <p:spPr>
            <a:xfrm>
              <a:off x="764208" y="1864209"/>
              <a:ext cx="407606" cy="24806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dirty="0"/>
                <a:t>1</a:t>
              </a:r>
              <a:endParaRPr lang="en-US" dirty="0"/>
            </a:p>
          </p:txBody>
        </p:sp>
        <p:sp>
          <p:nvSpPr>
            <p:cNvPr id="35" name="TextBox 34">
              <a:extLst>
                <a:ext uri="{FF2B5EF4-FFF2-40B4-BE49-F238E27FC236}">
                  <a16:creationId xmlns:a16="http://schemas.microsoft.com/office/drawing/2014/main" id="{4DBE9814-99D6-49E6-0AC1-202DA441F5D6}"/>
                </a:ext>
              </a:extLst>
            </p:cNvPr>
            <p:cNvSpPr txBox="1"/>
            <p:nvPr/>
          </p:nvSpPr>
          <p:spPr>
            <a:xfrm>
              <a:off x="4034447" y="1720462"/>
              <a:ext cx="5275114" cy="530188"/>
            </a:xfrm>
            <a:prstGeom prst="rect">
              <a:avLst/>
            </a:prstGeom>
            <a:noFill/>
          </p:spPr>
          <p:txBody>
            <a:bodyPr wrap="square" rtlCol="0">
              <a:spAutoFit/>
            </a:bodyPr>
            <a:lstStyle/>
            <a:p>
              <a:r>
                <a:rPr lang="hr-HR" sz="2200" dirty="0">
                  <a:solidFill>
                    <a:srgbClr val="004FA8"/>
                  </a:solidFill>
                </a:rPr>
                <a:t>LP popunjene programske obrasce </a:t>
              </a:r>
              <a:r>
                <a:rPr lang="hr-HR" sz="2200" b="1" dirty="0">
                  <a:solidFill>
                    <a:srgbClr val="004FA8"/>
                  </a:solidFill>
                </a:rPr>
                <a:t>e-mailom</a:t>
              </a:r>
              <a:r>
                <a:rPr lang="hr-HR" sz="2200" dirty="0">
                  <a:solidFill>
                    <a:srgbClr val="004FA8"/>
                  </a:solidFill>
                </a:rPr>
                <a:t> dostavlja u JS.</a:t>
              </a:r>
              <a:endParaRPr lang="en-US" sz="2200" dirty="0">
                <a:solidFill>
                  <a:srgbClr val="004FA8"/>
                </a:solidFill>
              </a:endParaRPr>
            </a:p>
          </p:txBody>
        </p:sp>
      </p:grpSp>
      <p:grpSp>
        <p:nvGrpSpPr>
          <p:cNvPr id="41" name="Group 40">
            <a:extLst>
              <a:ext uri="{FF2B5EF4-FFF2-40B4-BE49-F238E27FC236}">
                <a16:creationId xmlns:a16="http://schemas.microsoft.com/office/drawing/2014/main" id="{AA3975AA-8663-7717-9082-6915FBB2E544}"/>
              </a:ext>
            </a:extLst>
          </p:cNvPr>
          <p:cNvGrpSpPr/>
          <p:nvPr/>
        </p:nvGrpSpPr>
        <p:grpSpPr>
          <a:xfrm>
            <a:off x="581006" y="2631876"/>
            <a:ext cx="7566242" cy="1130219"/>
            <a:chOff x="624859" y="1591271"/>
            <a:chExt cx="8566790" cy="778785"/>
          </a:xfrm>
        </p:grpSpPr>
        <p:grpSp>
          <p:nvGrpSpPr>
            <p:cNvPr id="42" name="Shape 149">
              <a:extLst>
                <a:ext uri="{FF2B5EF4-FFF2-40B4-BE49-F238E27FC236}">
                  <a16:creationId xmlns:a16="http://schemas.microsoft.com/office/drawing/2014/main" id="{1AF8D4F3-2FA4-B391-9C90-3565580626D0}"/>
                </a:ext>
              </a:extLst>
            </p:cNvPr>
            <p:cNvGrpSpPr/>
            <p:nvPr/>
          </p:nvGrpSpPr>
          <p:grpSpPr>
            <a:xfrm>
              <a:off x="624859" y="1591271"/>
              <a:ext cx="8566790" cy="778772"/>
              <a:chOff x="424811" y="1177875"/>
              <a:chExt cx="8566790" cy="849900"/>
            </a:xfrm>
          </p:grpSpPr>
          <p:sp>
            <p:nvSpPr>
              <p:cNvPr id="46" name="Shape 150">
                <a:extLst>
                  <a:ext uri="{FF2B5EF4-FFF2-40B4-BE49-F238E27FC236}">
                    <a16:creationId xmlns:a16="http://schemas.microsoft.com/office/drawing/2014/main" id="{1363D11E-6577-311F-480A-D5D8C75CB782}"/>
                  </a:ext>
                </a:extLst>
              </p:cNvPr>
              <p:cNvSpPr/>
              <p:nvPr/>
            </p:nvSpPr>
            <p:spPr>
              <a:xfrm>
                <a:off x="2790827" y="1177875"/>
                <a:ext cx="6200774" cy="849900"/>
              </a:xfrm>
              <a:prstGeom prst="rect">
                <a:avLst/>
              </a:prstGeom>
              <a:solidFill>
                <a:schemeClr val="bg1"/>
              </a:solidFill>
              <a:ln>
                <a:solidFill>
                  <a:schemeClr val="accent1">
                    <a:lumMod val="75000"/>
                  </a:schemeClr>
                </a:solidFill>
              </a:ln>
            </p:spPr>
            <p:txBody>
              <a:bodyPr lIns="91425" tIns="91425" rIns="91425" bIns="91425" anchor="ctr" anchorCtr="0">
                <a:noAutofit/>
              </a:bodyPr>
              <a:lstStyle/>
              <a:p>
                <a:pPr lvl="0">
                  <a:spcBef>
                    <a:spcPts val="0"/>
                  </a:spcBef>
                  <a:buNone/>
                </a:pPr>
                <a:endParaRPr sz="2400" dirty="0"/>
              </a:p>
            </p:txBody>
          </p:sp>
          <p:sp>
            <p:nvSpPr>
              <p:cNvPr id="47" name="Shape 151">
                <a:extLst>
                  <a:ext uri="{FF2B5EF4-FFF2-40B4-BE49-F238E27FC236}">
                    <a16:creationId xmlns:a16="http://schemas.microsoft.com/office/drawing/2014/main" id="{F36A3396-25A6-BA16-B22D-C1C1BCEA100D}"/>
                  </a:ext>
                </a:extLst>
              </p:cNvPr>
              <p:cNvSpPr/>
              <p:nvPr/>
            </p:nvSpPr>
            <p:spPr>
              <a:xfrm>
                <a:off x="424811" y="1177875"/>
                <a:ext cx="3217493" cy="849899"/>
              </a:xfrm>
              <a:prstGeom prst="homePlate">
                <a:avLst>
                  <a:gd name="adj" fmla="val 26719"/>
                </a:avLst>
              </a:prstGeom>
              <a:solidFill>
                <a:schemeClr val="accent1">
                  <a:lumMod val="75000"/>
                </a:schemeClr>
              </a:solidFill>
              <a:ln>
                <a:solidFill>
                  <a:schemeClr val="accent1">
                    <a:lumMod val="75000"/>
                  </a:schemeClr>
                </a:solidFill>
              </a:ln>
            </p:spPr>
            <p:txBody>
              <a:bodyPr lIns="91425" tIns="91425" rIns="91425" bIns="91425" anchor="ctr" anchorCtr="0">
                <a:noAutofit/>
              </a:bodyPr>
              <a:lstStyle/>
              <a:p>
                <a:pPr lvl="0">
                  <a:spcBef>
                    <a:spcPts val="0"/>
                  </a:spcBef>
                  <a:buNone/>
                </a:pPr>
                <a:endParaRPr/>
              </a:p>
            </p:txBody>
          </p:sp>
        </p:grpSp>
        <p:sp>
          <p:nvSpPr>
            <p:cNvPr id="43" name="Shape 152">
              <a:extLst>
                <a:ext uri="{FF2B5EF4-FFF2-40B4-BE49-F238E27FC236}">
                  <a16:creationId xmlns:a16="http://schemas.microsoft.com/office/drawing/2014/main" id="{C9186541-A576-CF82-22F7-50F7C8168B3B}"/>
                </a:ext>
              </a:extLst>
            </p:cNvPr>
            <p:cNvSpPr txBox="1">
              <a:spLocks/>
            </p:cNvSpPr>
            <p:nvPr/>
          </p:nvSpPr>
          <p:spPr>
            <a:xfrm>
              <a:off x="1263298" y="1591493"/>
              <a:ext cx="2234447" cy="778563"/>
            </a:xfrm>
            <a:prstGeom prst="rect">
              <a:avLst/>
            </a:prstGeom>
          </p:spPr>
          <p:txBody>
            <a:bodyPr vert="horz" lIns="91425" tIns="91425" rIns="91425" bIns="91425"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2800" b="1" i="0" kern="1200">
                  <a:solidFill>
                    <a:srgbClr val="004FA8"/>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b="0" i="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hr-HR" sz="2400" dirty="0">
                  <a:solidFill>
                    <a:schemeClr val="bg1"/>
                  </a:solidFill>
                  <a:latin typeface="+mn-lt"/>
                </a:rPr>
                <a:t>Razmatranje/odobrenje</a:t>
              </a:r>
              <a:endParaRPr lang="en" sz="2400" dirty="0">
                <a:solidFill>
                  <a:schemeClr val="bg1"/>
                </a:solidFill>
                <a:latin typeface="+mn-lt"/>
              </a:endParaRPr>
            </a:p>
          </p:txBody>
        </p:sp>
        <p:sp>
          <p:nvSpPr>
            <p:cNvPr id="44" name="Rectangle 43">
              <a:extLst>
                <a:ext uri="{FF2B5EF4-FFF2-40B4-BE49-F238E27FC236}">
                  <a16:creationId xmlns:a16="http://schemas.microsoft.com/office/drawing/2014/main" id="{ABBA28B1-D02B-6C7A-3BDE-D5C2F7B9E729}"/>
                </a:ext>
              </a:extLst>
            </p:cNvPr>
            <p:cNvSpPr/>
            <p:nvPr/>
          </p:nvSpPr>
          <p:spPr>
            <a:xfrm>
              <a:off x="764208" y="1864209"/>
              <a:ext cx="407606" cy="24806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dirty="0"/>
                <a:t>2</a:t>
              </a:r>
              <a:endParaRPr lang="en-US" dirty="0"/>
            </a:p>
          </p:txBody>
        </p:sp>
        <p:sp>
          <p:nvSpPr>
            <p:cNvPr id="45" name="TextBox 44">
              <a:extLst>
                <a:ext uri="{FF2B5EF4-FFF2-40B4-BE49-F238E27FC236}">
                  <a16:creationId xmlns:a16="http://schemas.microsoft.com/office/drawing/2014/main" id="{115498C3-1E2F-CF64-90B1-D44E90A06695}"/>
                </a:ext>
              </a:extLst>
            </p:cNvPr>
            <p:cNvSpPr txBox="1"/>
            <p:nvPr/>
          </p:nvSpPr>
          <p:spPr>
            <a:xfrm>
              <a:off x="3994634" y="1689610"/>
              <a:ext cx="4999147" cy="530189"/>
            </a:xfrm>
            <a:prstGeom prst="rect">
              <a:avLst/>
            </a:prstGeom>
            <a:noFill/>
          </p:spPr>
          <p:txBody>
            <a:bodyPr wrap="square" rtlCol="0">
              <a:spAutoFit/>
            </a:bodyPr>
            <a:lstStyle/>
            <a:p>
              <a:r>
                <a:rPr lang="hr-HR" sz="2200" dirty="0">
                  <a:solidFill>
                    <a:srgbClr val="004FA8"/>
                  </a:solidFill>
                </a:rPr>
                <a:t>JS (male modifikacije), MA/MC (velike modifikacije).</a:t>
              </a:r>
              <a:endParaRPr lang="en-US" sz="2200" dirty="0">
                <a:solidFill>
                  <a:srgbClr val="004FA8"/>
                </a:solidFill>
              </a:endParaRPr>
            </a:p>
          </p:txBody>
        </p:sp>
      </p:grpSp>
      <p:grpSp>
        <p:nvGrpSpPr>
          <p:cNvPr id="48" name="Group 47">
            <a:extLst>
              <a:ext uri="{FF2B5EF4-FFF2-40B4-BE49-F238E27FC236}">
                <a16:creationId xmlns:a16="http://schemas.microsoft.com/office/drawing/2014/main" id="{F88EB4FB-C800-DD89-FD83-B37C86D87515}"/>
              </a:ext>
            </a:extLst>
          </p:cNvPr>
          <p:cNvGrpSpPr/>
          <p:nvPr/>
        </p:nvGrpSpPr>
        <p:grpSpPr>
          <a:xfrm>
            <a:off x="581005" y="3976130"/>
            <a:ext cx="7566243" cy="1130221"/>
            <a:chOff x="624858" y="1591271"/>
            <a:chExt cx="8566791" cy="778785"/>
          </a:xfrm>
        </p:grpSpPr>
        <p:grpSp>
          <p:nvGrpSpPr>
            <p:cNvPr id="49" name="Shape 149">
              <a:extLst>
                <a:ext uri="{FF2B5EF4-FFF2-40B4-BE49-F238E27FC236}">
                  <a16:creationId xmlns:a16="http://schemas.microsoft.com/office/drawing/2014/main" id="{D6448505-E454-8524-39B1-22129C2048CB}"/>
                </a:ext>
              </a:extLst>
            </p:cNvPr>
            <p:cNvGrpSpPr/>
            <p:nvPr/>
          </p:nvGrpSpPr>
          <p:grpSpPr>
            <a:xfrm>
              <a:off x="624858" y="1591271"/>
              <a:ext cx="8566791" cy="778772"/>
              <a:chOff x="424810" y="1177875"/>
              <a:chExt cx="8566791" cy="849900"/>
            </a:xfrm>
          </p:grpSpPr>
          <p:sp>
            <p:nvSpPr>
              <p:cNvPr id="53" name="Shape 150">
                <a:extLst>
                  <a:ext uri="{FF2B5EF4-FFF2-40B4-BE49-F238E27FC236}">
                    <a16:creationId xmlns:a16="http://schemas.microsoft.com/office/drawing/2014/main" id="{DD423333-3B45-14D0-9A71-55E0D306973E}"/>
                  </a:ext>
                </a:extLst>
              </p:cNvPr>
              <p:cNvSpPr/>
              <p:nvPr/>
            </p:nvSpPr>
            <p:spPr>
              <a:xfrm>
                <a:off x="2790827" y="1177875"/>
                <a:ext cx="6200774" cy="849900"/>
              </a:xfrm>
              <a:prstGeom prst="rect">
                <a:avLst/>
              </a:prstGeom>
              <a:solidFill>
                <a:schemeClr val="bg1"/>
              </a:solidFill>
              <a:ln>
                <a:solidFill>
                  <a:schemeClr val="accent1">
                    <a:lumMod val="75000"/>
                  </a:schemeClr>
                </a:solidFill>
              </a:ln>
            </p:spPr>
            <p:txBody>
              <a:bodyPr lIns="91425" tIns="91425" rIns="91425" bIns="91425" anchor="ctr" anchorCtr="0">
                <a:noAutofit/>
              </a:bodyPr>
              <a:lstStyle/>
              <a:p>
                <a:pPr lvl="0">
                  <a:spcBef>
                    <a:spcPts val="0"/>
                  </a:spcBef>
                  <a:buNone/>
                </a:pPr>
                <a:endParaRPr sz="2400" dirty="0"/>
              </a:p>
            </p:txBody>
          </p:sp>
          <p:sp>
            <p:nvSpPr>
              <p:cNvPr id="54" name="Shape 151">
                <a:extLst>
                  <a:ext uri="{FF2B5EF4-FFF2-40B4-BE49-F238E27FC236}">
                    <a16:creationId xmlns:a16="http://schemas.microsoft.com/office/drawing/2014/main" id="{5AB3D599-8170-5D40-0852-7A86F525D5F1}"/>
                  </a:ext>
                </a:extLst>
              </p:cNvPr>
              <p:cNvSpPr/>
              <p:nvPr/>
            </p:nvSpPr>
            <p:spPr>
              <a:xfrm>
                <a:off x="424810" y="1177875"/>
                <a:ext cx="3192255" cy="849899"/>
              </a:xfrm>
              <a:prstGeom prst="homePlate">
                <a:avLst>
                  <a:gd name="adj" fmla="val 26719"/>
                </a:avLst>
              </a:prstGeom>
              <a:solidFill>
                <a:schemeClr val="accent1">
                  <a:lumMod val="75000"/>
                </a:schemeClr>
              </a:solidFill>
              <a:ln>
                <a:solidFill>
                  <a:schemeClr val="accent1">
                    <a:lumMod val="75000"/>
                  </a:schemeClr>
                </a:solidFill>
              </a:ln>
            </p:spPr>
            <p:txBody>
              <a:bodyPr lIns="91425" tIns="91425" rIns="91425" bIns="91425" anchor="ctr" anchorCtr="0">
                <a:noAutofit/>
              </a:bodyPr>
              <a:lstStyle/>
              <a:p>
                <a:pPr lvl="0">
                  <a:spcBef>
                    <a:spcPts val="0"/>
                  </a:spcBef>
                  <a:buNone/>
                </a:pPr>
                <a:endParaRPr/>
              </a:p>
            </p:txBody>
          </p:sp>
        </p:grpSp>
        <p:sp>
          <p:nvSpPr>
            <p:cNvPr id="50" name="Shape 152">
              <a:extLst>
                <a:ext uri="{FF2B5EF4-FFF2-40B4-BE49-F238E27FC236}">
                  <a16:creationId xmlns:a16="http://schemas.microsoft.com/office/drawing/2014/main" id="{A26BFEA6-D4AA-E79C-E66F-E20438E676A1}"/>
                </a:ext>
              </a:extLst>
            </p:cNvPr>
            <p:cNvSpPr txBox="1">
              <a:spLocks/>
            </p:cNvSpPr>
            <p:nvPr/>
          </p:nvSpPr>
          <p:spPr>
            <a:xfrm>
              <a:off x="1263298" y="1591493"/>
              <a:ext cx="2234447" cy="778563"/>
            </a:xfrm>
            <a:prstGeom prst="rect">
              <a:avLst/>
            </a:prstGeom>
          </p:spPr>
          <p:txBody>
            <a:bodyPr vert="horz" lIns="91425" tIns="91425" rIns="91425" bIns="91425"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2800" b="1" i="0" kern="1200">
                  <a:solidFill>
                    <a:srgbClr val="004FA8"/>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b="0" i="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hr-HR" sz="2400" dirty="0">
                  <a:solidFill>
                    <a:schemeClr val="bg1"/>
                  </a:solidFill>
                  <a:latin typeface="+mn-lt"/>
                </a:rPr>
                <a:t>Otvaranje modifikacije</a:t>
              </a:r>
              <a:endParaRPr lang="en" sz="2400" dirty="0">
                <a:solidFill>
                  <a:schemeClr val="bg1"/>
                </a:solidFill>
                <a:latin typeface="+mn-lt"/>
              </a:endParaRPr>
            </a:p>
          </p:txBody>
        </p:sp>
        <p:sp>
          <p:nvSpPr>
            <p:cNvPr id="51" name="Rectangle 50">
              <a:extLst>
                <a:ext uri="{FF2B5EF4-FFF2-40B4-BE49-F238E27FC236}">
                  <a16:creationId xmlns:a16="http://schemas.microsoft.com/office/drawing/2014/main" id="{335601F4-CF01-3221-47D9-3D132AD8349A}"/>
                </a:ext>
              </a:extLst>
            </p:cNvPr>
            <p:cNvSpPr/>
            <p:nvPr/>
          </p:nvSpPr>
          <p:spPr>
            <a:xfrm>
              <a:off x="764208" y="1864209"/>
              <a:ext cx="407606" cy="24806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dirty="0"/>
                <a:t>3</a:t>
              </a:r>
              <a:endParaRPr lang="en-US" dirty="0"/>
            </a:p>
          </p:txBody>
        </p:sp>
        <p:sp>
          <p:nvSpPr>
            <p:cNvPr id="52" name="TextBox 51">
              <a:extLst>
                <a:ext uri="{FF2B5EF4-FFF2-40B4-BE49-F238E27FC236}">
                  <a16:creationId xmlns:a16="http://schemas.microsoft.com/office/drawing/2014/main" id="{4A383462-E0C3-FACF-FF1C-3EAB6BFFC476}"/>
                </a:ext>
              </a:extLst>
            </p:cNvPr>
            <p:cNvSpPr txBox="1"/>
            <p:nvPr/>
          </p:nvSpPr>
          <p:spPr>
            <a:xfrm>
              <a:off x="3929975" y="1718481"/>
              <a:ext cx="5031380" cy="530188"/>
            </a:xfrm>
            <a:prstGeom prst="rect">
              <a:avLst/>
            </a:prstGeom>
            <a:noFill/>
          </p:spPr>
          <p:txBody>
            <a:bodyPr wrap="square" rtlCol="0">
              <a:spAutoFit/>
            </a:bodyPr>
            <a:lstStyle/>
            <a:p>
              <a:r>
                <a:rPr lang="hr-HR" sz="2200" dirty="0">
                  <a:solidFill>
                    <a:srgbClr val="004FA8"/>
                  </a:solidFill>
                </a:rPr>
                <a:t>JS otvara modifikaciju u Jemsu, LP unosi izmjene.</a:t>
              </a:r>
              <a:endParaRPr lang="en-US" sz="2200" dirty="0">
                <a:solidFill>
                  <a:srgbClr val="004FA8"/>
                </a:solidFill>
              </a:endParaRPr>
            </a:p>
          </p:txBody>
        </p:sp>
      </p:grpSp>
      <p:grpSp>
        <p:nvGrpSpPr>
          <p:cNvPr id="55" name="Group 54">
            <a:extLst>
              <a:ext uri="{FF2B5EF4-FFF2-40B4-BE49-F238E27FC236}">
                <a16:creationId xmlns:a16="http://schemas.microsoft.com/office/drawing/2014/main" id="{86266FBB-CE59-482F-D33B-19FD13C26295}"/>
              </a:ext>
            </a:extLst>
          </p:cNvPr>
          <p:cNvGrpSpPr/>
          <p:nvPr/>
        </p:nvGrpSpPr>
        <p:grpSpPr>
          <a:xfrm>
            <a:off x="581005" y="5324622"/>
            <a:ext cx="7599955" cy="1130223"/>
            <a:chOff x="624858" y="1591270"/>
            <a:chExt cx="8604961" cy="778786"/>
          </a:xfrm>
        </p:grpSpPr>
        <p:grpSp>
          <p:nvGrpSpPr>
            <p:cNvPr id="56" name="Shape 149">
              <a:extLst>
                <a:ext uri="{FF2B5EF4-FFF2-40B4-BE49-F238E27FC236}">
                  <a16:creationId xmlns:a16="http://schemas.microsoft.com/office/drawing/2014/main" id="{494F8C2C-F928-83CC-7B51-37C539F37C0D}"/>
                </a:ext>
              </a:extLst>
            </p:cNvPr>
            <p:cNvGrpSpPr/>
            <p:nvPr/>
          </p:nvGrpSpPr>
          <p:grpSpPr>
            <a:xfrm>
              <a:off x="624858" y="1591270"/>
              <a:ext cx="8566791" cy="778774"/>
              <a:chOff x="424810" y="1177873"/>
              <a:chExt cx="8566791" cy="849902"/>
            </a:xfrm>
          </p:grpSpPr>
          <p:sp>
            <p:nvSpPr>
              <p:cNvPr id="60" name="Shape 150">
                <a:extLst>
                  <a:ext uri="{FF2B5EF4-FFF2-40B4-BE49-F238E27FC236}">
                    <a16:creationId xmlns:a16="http://schemas.microsoft.com/office/drawing/2014/main" id="{36D63FEA-2825-E311-B6DD-C40428E345FB}"/>
                  </a:ext>
                </a:extLst>
              </p:cNvPr>
              <p:cNvSpPr/>
              <p:nvPr/>
            </p:nvSpPr>
            <p:spPr>
              <a:xfrm>
                <a:off x="2790827" y="1177875"/>
                <a:ext cx="6200774" cy="849900"/>
              </a:xfrm>
              <a:prstGeom prst="rect">
                <a:avLst/>
              </a:prstGeom>
              <a:solidFill>
                <a:schemeClr val="bg1"/>
              </a:solidFill>
              <a:ln>
                <a:solidFill>
                  <a:schemeClr val="accent1">
                    <a:lumMod val="75000"/>
                  </a:schemeClr>
                </a:solidFill>
              </a:ln>
            </p:spPr>
            <p:txBody>
              <a:bodyPr lIns="91425" tIns="91425" rIns="91425" bIns="91425" anchor="ctr" anchorCtr="0">
                <a:noAutofit/>
              </a:bodyPr>
              <a:lstStyle/>
              <a:p>
                <a:pPr lvl="0">
                  <a:spcBef>
                    <a:spcPts val="0"/>
                  </a:spcBef>
                  <a:buNone/>
                </a:pPr>
                <a:endParaRPr sz="2400" dirty="0"/>
              </a:p>
            </p:txBody>
          </p:sp>
          <p:sp>
            <p:nvSpPr>
              <p:cNvPr id="61" name="Shape 151">
                <a:extLst>
                  <a:ext uri="{FF2B5EF4-FFF2-40B4-BE49-F238E27FC236}">
                    <a16:creationId xmlns:a16="http://schemas.microsoft.com/office/drawing/2014/main" id="{04CCC573-8B99-857D-DE6C-47E02C195A77}"/>
                  </a:ext>
                </a:extLst>
              </p:cNvPr>
              <p:cNvSpPr/>
              <p:nvPr/>
            </p:nvSpPr>
            <p:spPr>
              <a:xfrm>
                <a:off x="424810" y="1177873"/>
                <a:ext cx="3192256" cy="849899"/>
              </a:xfrm>
              <a:prstGeom prst="homePlate">
                <a:avLst>
                  <a:gd name="adj" fmla="val 26719"/>
                </a:avLst>
              </a:prstGeom>
              <a:solidFill>
                <a:schemeClr val="accent1">
                  <a:lumMod val="75000"/>
                </a:schemeClr>
              </a:solidFill>
              <a:ln>
                <a:solidFill>
                  <a:srgbClr val="4285F4"/>
                </a:solidFill>
              </a:ln>
            </p:spPr>
            <p:txBody>
              <a:bodyPr lIns="91425" tIns="91425" rIns="91425" bIns="91425" anchor="ctr" anchorCtr="0">
                <a:noAutofit/>
              </a:bodyPr>
              <a:lstStyle/>
              <a:p>
                <a:pPr lvl="0">
                  <a:spcBef>
                    <a:spcPts val="0"/>
                  </a:spcBef>
                  <a:buNone/>
                </a:pPr>
                <a:endParaRPr/>
              </a:p>
            </p:txBody>
          </p:sp>
        </p:grpSp>
        <p:sp>
          <p:nvSpPr>
            <p:cNvPr id="57" name="Shape 152">
              <a:extLst>
                <a:ext uri="{FF2B5EF4-FFF2-40B4-BE49-F238E27FC236}">
                  <a16:creationId xmlns:a16="http://schemas.microsoft.com/office/drawing/2014/main" id="{5DA2ABD9-88E6-3D43-894B-B810A5C096B4}"/>
                </a:ext>
              </a:extLst>
            </p:cNvPr>
            <p:cNvSpPr txBox="1">
              <a:spLocks/>
            </p:cNvSpPr>
            <p:nvPr/>
          </p:nvSpPr>
          <p:spPr>
            <a:xfrm>
              <a:off x="1263298" y="1591493"/>
              <a:ext cx="2338124" cy="778563"/>
            </a:xfrm>
            <a:prstGeom prst="rect">
              <a:avLst/>
            </a:prstGeom>
          </p:spPr>
          <p:txBody>
            <a:bodyPr vert="horz" lIns="91425" tIns="91425" rIns="91425" bIns="91425"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2800" b="1" i="0" kern="1200">
                  <a:solidFill>
                    <a:srgbClr val="004FA8"/>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b="0" i="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hr-HR" sz="2400" dirty="0">
                  <a:solidFill>
                    <a:schemeClr val="bg1"/>
                  </a:solidFill>
                  <a:latin typeface="+mn-lt"/>
                </a:rPr>
                <a:t>Prihvatanje modifikacije</a:t>
              </a:r>
              <a:endParaRPr lang="en" sz="2400" dirty="0">
                <a:solidFill>
                  <a:schemeClr val="bg1"/>
                </a:solidFill>
                <a:latin typeface="+mn-lt"/>
              </a:endParaRPr>
            </a:p>
          </p:txBody>
        </p:sp>
        <p:sp>
          <p:nvSpPr>
            <p:cNvPr id="58" name="Rectangle 57">
              <a:extLst>
                <a:ext uri="{FF2B5EF4-FFF2-40B4-BE49-F238E27FC236}">
                  <a16:creationId xmlns:a16="http://schemas.microsoft.com/office/drawing/2014/main" id="{B96AC4D0-4745-C88B-D63B-B89C01AA10DE}"/>
                </a:ext>
              </a:extLst>
            </p:cNvPr>
            <p:cNvSpPr/>
            <p:nvPr/>
          </p:nvSpPr>
          <p:spPr>
            <a:xfrm>
              <a:off x="764208" y="1864209"/>
              <a:ext cx="407606" cy="24806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dirty="0"/>
                <a:t>4</a:t>
              </a:r>
              <a:endParaRPr lang="en-US" dirty="0"/>
            </a:p>
          </p:txBody>
        </p:sp>
        <p:sp>
          <p:nvSpPr>
            <p:cNvPr id="59" name="TextBox 58">
              <a:extLst>
                <a:ext uri="{FF2B5EF4-FFF2-40B4-BE49-F238E27FC236}">
                  <a16:creationId xmlns:a16="http://schemas.microsoft.com/office/drawing/2014/main" id="{2AC8E16F-E82A-DE48-9802-23E305105E7F}"/>
                </a:ext>
              </a:extLst>
            </p:cNvPr>
            <p:cNvSpPr txBox="1"/>
            <p:nvPr/>
          </p:nvSpPr>
          <p:spPr>
            <a:xfrm>
              <a:off x="3994634" y="1715561"/>
              <a:ext cx="5235185" cy="530187"/>
            </a:xfrm>
            <a:prstGeom prst="rect">
              <a:avLst/>
            </a:prstGeom>
            <a:noFill/>
          </p:spPr>
          <p:txBody>
            <a:bodyPr wrap="square" rtlCol="0">
              <a:spAutoFit/>
            </a:bodyPr>
            <a:lstStyle/>
            <a:p>
              <a:r>
                <a:rPr lang="hr-HR" sz="2200" dirty="0">
                  <a:solidFill>
                    <a:srgbClr val="004FA8"/>
                  </a:solidFill>
                </a:rPr>
                <a:t>Provjera unosa</a:t>
              </a:r>
              <a:r>
                <a:rPr lang="hr-HR" sz="2200">
                  <a:solidFill>
                    <a:srgbClr val="004FA8"/>
                  </a:solidFill>
                </a:rPr>
                <a:t>, prihvatanje </a:t>
              </a:r>
              <a:r>
                <a:rPr lang="hr-HR" sz="2200" dirty="0">
                  <a:solidFill>
                    <a:srgbClr val="004FA8"/>
                  </a:solidFill>
                </a:rPr>
                <a:t>modifikacije</a:t>
              </a:r>
              <a:r>
                <a:rPr lang="hr-HR" sz="2200">
                  <a:solidFill>
                    <a:srgbClr val="004FA8"/>
                  </a:solidFill>
                </a:rPr>
                <a:t>, obavijest LP-u.</a:t>
              </a:r>
              <a:endParaRPr lang="en-US" sz="2200" dirty="0">
                <a:solidFill>
                  <a:srgbClr val="004FA8"/>
                </a:solidFill>
              </a:endParaRPr>
            </a:p>
          </p:txBody>
        </p:sp>
      </p:grpSp>
      <p:pic>
        <p:nvPicPr>
          <p:cNvPr id="9" name="Picture 8" descr="A blue background with black text&#10;&#10;Description automatically generated">
            <a:extLst>
              <a:ext uri="{FF2B5EF4-FFF2-40B4-BE49-F238E27FC236}">
                <a16:creationId xmlns:a16="http://schemas.microsoft.com/office/drawing/2014/main" id="{B38BA267-BE37-A2A2-9CF9-38D112F7DF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8873" y="3949876"/>
            <a:ext cx="3149047" cy="1180893"/>
          </a:xfrm>
          <a:prstGeom prst="rect">
            <a:avLst/>
          </a:prstGeom>
        </p:spPr>
      </p:pic>
      <p:pic>
        <p:nvPicPr>
          <p:cNvPr id="12" name="Picture 11" descr="A screen shot of a computer&#10;&#10;Description automatically generated">
            <a:extLst>
              <a:ext uri="{FF2B5EF4-FFF2-40B4-BE49-F238E27FC236}">
                <a16:creationId xmlns:a16="http://schemas.microsoft.com/office/drawing/2014/main" id="{EF80B02C-E56A-469D-1E7B-BFB2DDCD42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8874" y="5274055"/>
            <a:ext cx="2163664" cy="1200389"/>
          </a:xfrm>
          <a:prstGeom prst="rect">
            <a:avLst/>
          </a:prstGeom>
        </p:spPr>
      </p:pic>
      <p:pic>
        <p:nvPicPr>
          <p:cNvPr id="16" name="Picture 15" descr="A form with text and a box&#10;&#10;Description automatically generated with medium confidence">
            <a:extLst>
              <a:ext uri="{FF2B5EF4-FFF2-40B4-BE49-F238E27FC236}">
                <a16:creationId xmlns:a16="http://schemas.microsoft.com/office/drawing/2014/main" id="{48813386-2021-3CCD-1CF8-D947111C62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74775" y="1232286"/>
            <a:ext cx="3523918" cy="1481484"/>
          </a:xfrm>
          <a:prstGeom prst="rect">
            <a:avLst/>
          </a:prstGeom>
        </p:spPr>
      </p:pic>
    </p:spTree>
    <p:extLst>
      <p:ext uri="{BB962C8B-B14F-4D97-AF65-F5344CB8AC3E}">
        <p14:creationId xmlns:p14="http://schemas.microsoft.com/office/powerpoint/2010/main" val="1075656395"/>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35F488-D11C-6CAC-8706-13716622DA8B}"/>
              </a:ext>
            </a:extLst>
          </p:cNvPr>
          <p:cNvSpPr>
            <a:spLocks noGrp="1"/>
          </p:cNvSpPr>
          <p:nvPr>
            <p:ph type="title"/>
          </p:nvPr>
        </p:nvSpPr>
        <p:spPr>
          <a:xfrm>
            <a:off x="6723509" y="330837"/>
            <a:ext cx="5011138" cy="568325"/>
          </a:xfrm>
          <a:solidFill>
            <a:schemeClr val="accent1">
              <a:lumMod val="75000"/>
            </a:schemeClr>
          </a:solidFill>
        </p:spPr>
        <p:txBody>
          <a:bodyPr>
            <a:noAutofit/>
          </a:bodyPr>
          <a:lstStyle/>
          <a:p>
            <a:pPr algn="r"/>
            <a:r>
              <a:rPr lang="hr-HR" sz="3400" b="1" dirty="0">
                <a:solidFill>
                  <a:schemeClr val="bg1"/>
                </a:solidFill>
                <a:latin typeface="+mn-lt"/>
              </a:rPr>
              <a:t>MODIFIKACIJA PROJEKTA</a:t>
            </a:r>
            <a:endParaRPr lang="en-US" sz="3400" b="1" dirty="0">
              <a:solidFill>
                <a:schemeClr val="bg1"/>
              </a:solidFill>
              <a:latin typeface="+mn-lt"/>
            </a:endParaRPr>
          </a:p>
        </p:txBody>
      </p:sp>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6" name="Oval 5">
            <a:extLst>
              <a:ext uri="{FF2B5EF4-FFF2-40B4-BE49-F238E27FC236}">
                <a16:creationId xmlns:a16="http://schemas.microsoft.com/office/drawing/2014/main" id="{3E2B34F2-B950-7817-7963-8A297E8BD457}"/>
              </a:ext>
            </a:extLst>
          </p:cNvPr>
          <p:cNvSpPr/>
          <p:nvPr/>
        </p:nvSpPr>
        <p:spPr>
          <a:xfrm rot="3519713">
            <a:off x="4903683" y="2946917"/>
            <a:ext cx="1785258" cy="1785258"/>
          </a:xfrm>
          <a:prstGeom prst="ellipse">
            <a:avLst/>
          </a:prstGeom>
          <a:noFill/>
          <a:ln w="127000">
            <a:gradFill>
              <a:gsLst>
                <a:gs pos="0">
                  <a:srgbClr val="4285F4"/>
                </a:gs>
                <a:gs pos="100000">
                  <a:srgbClr val="D65CC5"/>
                </a:gs>
              </a:gsLst>
              <a:lin ang="5400000" scaled="1"/>
            </a:gradFill>
            <a:prstDash val="lgDash"/>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grpSp>
        <p:nvGrpSpPr>
          <p:cNvPr id="24" name="Group 23">
            <a:extLst>
              <a:ext uri="{FF2B5EF4-FFF2-40B4-BE49-F238E27FC236}">
                <a16:creationId xmlns:a16="http://schemas.microsoft.com/office/drawing/2014/main" id="{55EC7ACF-CED6-A010-CBD8-80090CBE5021}"/>
              </a:ext>
            </a:extLst>
          </p:cNvPr>
          <p:cNvGrpSpPr/>
          <p:nvPr/>
        </p:nvGrpSpPr>
        <p:grpSpPr>
          <a:xfrm rot="2821247">
            <a:off x="6779145" y="2643047"/>
            <a:ext cx="108000" cy="616357"/>
            <a:chOff x="6042000" y="2025600"/>
            <a:chExt cx="108000" cy="616357"/>
          </a:xfrm>
        </p:grpSpPr>
        <p:sp>
          <p:nvSpPr>
            <p:cNvPr id="18" name="Oval 17">
              <a:extLst>
                <a:ext uri="{FF2B5EF4-FFF2-40B4-BE49-F238E27FC236}">
                  <a16:creationId xmlns:a16="http://schemas.microsoft.com/office/drawing/2014/main" id="{9744C304-B004-51CF-4E22-54DCC1CC2159}"/>
                </a:ext>
              </a:extLst>
            </p:cNvPr>
            <p:cNvSpPr/>
            <p:nvPr/>
          </p:nvSpPr>
          <p:spPr>
            <a:xfrm>
              <a:off x="6042000" y="2533957"/>
              <a:ext cx="108000" cy="108000"/>
            </a:xfrm>
            <a:prstGeom prst="ellipse">
              <a:avLst/>
            </a:prstGeom>
            <a:noFill/>
            <a:ln w="28575">
              <a:solidFill>
                <a:srgbClr val="4285F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solidFill>
                  <a:srgbClr val="4285F4"/>
                </a:solidFill>
              </a:endParaRPr>
            </a:p>
          </p:txBody>
        </p:sp>
        <p:cxnSp>
          <p:nvCxnSpPr>
            <p:cNvPr id="21" name="Straight Connector 20">
              <a:extLst>
                <a:ext uri="{FF2B5EF4-FFF2-40B4-BE49-F238E27FC236}">
                  <a16:creationId xmlns:a16="http://schemas.microsoft.com/office/drawing/2014/main" id="{B0244CA6-149A-107D-8704-77BB4ED69CED}"/>
                </a:ext>
              </a:extLst>
            </p:cNvPr>
            <p:cNvCxnSpPr>
              <a:cxnSpLocks/>
            </p:cNvCxnSpPr>
            <p:nvPr/>
          </p:nvCxnSpPr>
          <p:spPr>
            <a:xfrm flipV="1">
              <a:off x="6096000" y="2025600"/>
              <a:ext cx="0" cy="508357"/>
            </a:xfrm>
            <a:prstGeom prst="line">
              <a:avLst/>
            </a:prstGeom>
            <a:ln w="28575">
              <a:solidFill>
                <a:srgbClr val="4285F4"/>
              </a:solidFill>
              <a:prstDash val="solid"/>
            </a:ln>
          </p:spPr>
          <p:style>
            <a:lnRef idx="1">
              <a:schemeClr val="accent1"/>
            </a:lnRef>
            <a:fillRef idx="0">
              <a:schemeClr val="accent1"/>
            </a:fillRef>
            <a:effectRef idx="0">
              <a:schemeClr val="accent1"/>
            </a:effectRef>
            <a:fontRef idx="minor">
              <a:schemeClr val="tx1"/>
            </a:fontRef>
          </p:style>
        </p:cxnSp>
      </p:grpSp>
      <p:grpSp>
        <p:nvGrpSpPr>
          <p:cNvPr id="70" name="Group 69">
            <a:extLst>
              <a:ext uri="{FF2B5EF4-FFF2-40B4-BE49-F238E27FC236}">
                <a16:creationId xmlns:a16="http://schemas.microsoft.com/office/drawing/2014/main" id="{1B9D6B40-EF1E-87B8-5975-DDE565968C47}"/>
              </a:ext>
            </a:extLst>
          </p:cNvPr>
          <p:cNvGrpSpPr/>
          <p:nvPr/>
        </p:nvGrpSpPr>
        <p:grpSpPr>
          <a:xfrm>
            <a:off x="7072446" y="1168242"/>
            <a:ext cx="3596967" cy="1335348"/>
            <a:chOff x="6608075" y="1303028"/>
            <a:chExt cx="2881745" cy="844484"/>
          </a:xfrm>
        </p:grpSpPr>
        <p:sp>
          <p:nvSpPr>
            <p:cNvPr id="28" name="Rectangle: Rounded Corners 27">
              <a:extLst>
                <a:ext uri="{FF2B5EF4-FFF2-40B4-BE49-F238E27FC236}">
                  <a16:creationId xmlns:a16="http://schemas.microsoft.com/office/drawing/2014/main" id="{EED79403-D13F-EBFB-C938-9890B6F6FC7C}"/>
                </a:ext>
              </a:extLst>
            </p:cNvPr>
            <p:cNvSpPr/>
            <p:nvPr/>
          </p:nvSpPr>
          <p:spPr>
            <a:xfrm>
              <a:off x="6608075" y="1303028"/>
              <a:ext cx="2881745" cy="844484"/>
            </a:xfrm>
            <a:prstGeom prst="roundRect">
              <a:avLst/>
            </a:prstGeom>
            <a:noFill/>
            <a:ln w="28575">
              <a:solidFill>
                <a:srgbClr val="4285F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30" name="TextBox 29">
              <a:extLst>
                <a:ext uri="{FF2B5EF4-FFF2-40B4-BE49-F238E27FC236}">
                  <a16:creationId xmlns:a16="http://schemas.microsoft.com/office/drawing/2014/main" id="{7E4AA556-7B2C-3B7D-F8A9-55680CA0BE9E}"/>
                </a:ext>
              </a:extLst>
            </p:cNvPr>
            <p:cNvSpPr txBox="1"/>
            <p:nvPr/>
          </p:nvSpPr>
          <p:spPr>
            <a:xfrm>
              <a:off x="6663492" y="1355938"/>
              <a:ext cx="2770909" cy="759097"/>
            </a:xfrm>
            <a:prstGeom prst="rect">
              <a:avLst/>
            </a:prstGeom>
            <a:noFill/>
            <a:ln w="28575">
              <a:noFill/>
              <a:prstDash val="solid"/>
            </a:ln>
          </p:spPr>
          <p:txBody>
            <a:bodyPr wrap="square" rtlCol="0">
              <a:spAutoFit/>
            </a:bodyPr>
            <a:lstStyle/>
            <a:p>
              <a:pPr algn="ctr"/>
              <a:r>
                <a:rPr lang="hr-HR" sz="2400" b="1" dirty="0">
                  <a:solidFill>
                    <a:srgbClr val="4285F4"/>
                  </a:solidFill>
                </a:rPr>
                <a:t>Odrađena u Jemsu prije isteka izvještajnog perioda.</a:t>
              </a:r>
            </a:p>
          </p:txBody>
        </p:sp>
      </p:grpSp>
      <p:grpSp>
        <p:nvGrpSpPr>
          <p:cNvPr id="33" name="Group 32">
            <a:extLst>
              <a:ext uri="{FF2B5EF4-FFF2-40B4-BE49-F238E27FC236}">
                <a16:creationId xmlns:a16="http://schemas.microsoft.com/office/drawing/2014/main" id="{7335C0E9-8711-E494-669F-9364007CFEF7}"/>
              </a:ext>
            </a:extLst>
          </p:cNvPr>
          <p:cNvGrpSpPr/>
          <p:nvPr/>
        </p:nvGrpSpPr>
        <p:grpSpPr>
          <a:xfrm rot="18483582">
            <a:off x="4774528" y="2431457"/>
            <a:ext cx="108000" cy="616357"/>
            <a:chOff x="6042000" y="2025600"/>
            <a:chExt cx="108000" cy="616357"/>
          </a:xfrm>
        </p:grpSpPr>
        <p:sp>
          <p:nvSpPr>
            <p:cNvPr id="37" name="Oval 36">
              <a:extLst>
                <a:ext uri="{FF2B5EF4-FFF2-40B4-BE49-F238E27FC236}">
                  <a16:creationId xmlns:a16="http://schemas.microsoft.com/office/drawing/2014/main" id="{660F0A18-741A-6C1B-D20A-6AB3D04BAA0E}"/>
                </a:ext>
              </a:extLst>
            </p:cNvPr>
            <p:cNvSpPr/>
            <p:nvPr/>
          </p:nvSpPr>
          <p:spPr>
            <a:xfrm>
              <a:off x="6042000" y="2533957"/>
              <a:ext cx="108000" cy="108000"/>
            </a:xfrm>
            <a:prstGeom prst="ellipse">
              <a:avLst/>
            </a:prstGeom>
            <a:noFill/>
            <a:ln w="28575">
              <a:solidFill>
                <a:srgbClr val="FFA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solidFill>
                  <a:srgbClr val="4285F4"/>
                </a:solidFill>
              </a:endParaRPr>
            </a:p>
          </p:txBody>
        </p:sp>
        <p:cxnSp>
          <p:nvCxnSpPr>
            <p:cNvPr id="38" name="Straight Connector 37">
              <a:extLst>
                <a:ext uri="{FF2B5EF4-FFF2-40B4-BE49-F238E27FC236}">
                  <a16:creationId xmlns:a16="http://schemas.microsoft.com/office/drawing/2014/main" id="{B6E9C20E-8BF1-528D-AB08-1B142E9669C5}"/>
                </a:ext>
              </a:extLst>
            </p:cNvPr>
            <p:cNvCxnSpPr>
              <a:cxnSpLocks/>
            </p:cNvCxnSpPr>
            <p:nvPr/>
          </p:nvCxnSpPr>
          <p:spPr>
            <a:xfrm flipV="1">
              <a:off x="6096000" y="2025600"/>
              <a:ext cx="0" cy="508357"/>
            </a:xfrm>
            <a:prstGeom prst="line">
              <a:avLst/>
            </a:prstGeom>
            <a:ln w="28575">
              <a:solidFill>
                <a:srgbClr val="FFAB40"/>
              </a:solidFill>
            </a:ln>
          </p:spPr>
          <p:style>
            <a:lnRef idx="1">
              <a:schemeClr val="accent1"/>
            </a:lnRef>
            <a:fillRef idx="0">
              <a:schemeClr val="accent1"/>
            </a:fillRef>
            <a:effectRef idx="0">
              <a:schemeClr val="accent1"/>
            </a:effectRef>
            <a:fontRef idx="minor">
              <a:schemeClr val="tx1"/>
            </a:fontRef>
          </p:style>
        </p:cxnSp>
      </p:grpSp>
      <p:sp>
        <p:nvSpPr>
          <p:cNvPr id="44" name="Oval 43">
            <a:extLst>
              <a:ext uri="{FF2B5EF4-FFF2-40B4-BE49-F238E27FC236}">
                <a16:creationId xmlns:a16="http://schemas.microsoft.com/office/drawing/2014/main" id="{F3A202D6-D8EA-3AAA-3B7E-7EDDE5ABEE80}"/>
              </a:ext>
            </a:extLst>
          </p:cNvPr>
          <p:cNvSpPr/>
          <p:nvPr/>
        </p:nvSpPr>
        <p:spPr>
          <a:xfrm rot="16200000">
            <a:off x="4520177" y="3780495"/>
            <a:ext cx="108000" cy="108000"/>
          </a:xfrm>
          <a:prstGeom prst="ellipse">
            <a:avLst/>
          </a:prstGeom>
          <a:noFill/>
          <a:ln w="28575">
            <a:solidFill>
              <a:srgbClr val="00D8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solidFill>
                <a:srgbClr val="4285F4"/>
              </a:solidFill>
            </a:endParaRPr>
          </a:p>
        </p:txBody>
      </p:sp>
      <p:cxnSp>
        <p:nvCxnSpPr>
          <p:cNvPr id="45" name="Straight Connector 44">
            <a:extLst>
              <a:ext uri="{FF2B5EF4-FFF2-40B4-BE49-F238E27FC236}">
                <a16:creationId xmlns:a16="http://schemas.microsoft.com/office/drawing/2014/main" id="{981A1405-4337-FAF4-0221-D71417B03889}"/>
              </a:ext>
            </a:extLst>
          </p:cNvPr>
          <p:cNvCxnSpPr>
            <a:cxnSpLocks/>
          </p:cNvCxnSpPr>
          <p:nvPr/>
        </p:nvCxnSpPr>
        <p:spPr>
          <a:xfrm flipH="1">
            <a:off x="3509969" y="3834494"/>
            <a:ext cx="978685" cy="0"/>
          </a:xfrm>
          <a:prstGeom prst="line">
            <a:avLst/>
          </a:prstGeom>
          <a:ln w="28575">
            <a:solidFill>
              <a:srgbClr val="00D897"/>
            </a:solidFill>
          </a:ln>
        </p:spPr>
        <p:style>
          <a:lnRef idx="1">
            <a:schemeClr val="accent1"/>
          </a:lnRef>
          <a:fillRef idx="0">
            <a:schemeClr val="accent1"/>
          </a:fillRef>
          <a:effectRef idx="0">
            <a:schemeClr val="accent1"/>
          </a:effectRef>
          <a:fontRef idx="minor">
            <a:schemeClr val="tx1"/>
          </a:fontRef>
        </p:style>
      </p:cxnSp>
      <p:grpSp>
        <p:nvGrpSpPr>
          <p:cNvPr id="47" name="Group 46">
            <a:extLst>
              <a:ext uri="{FF2B5EF4-FFF2-40B4-BE49-F238E27FC236}">
                <a16:creationId xmlns:a16="http://schemas.microsoft.com/office/drawing/2014/main" id="{B4004F67-D777-BB41-6B49-781CCF8DC65B}"/>
              </a:ext>
            </a:extLst>
          </p:cNvPr>
          <p:cNvGrpSpPr/>
          <p:nvPr/>
        </p:nvGrpSpPr>
        <p:grpSpPr>
          <a:xfrm rot="13839756">
            <a:off x="4785976" y="4744531"/>
            <a:ext cx="131328" cy="764816"/>
            <a:chOff x="6042000" y="2025600"/>
            <a:chExt cx="108000" cy="616357"/>
          </a:xfrm>
        </p:grpSpPr>
        <p:sp>
          <p:nvSpPr>
            <p:cNvPr id="51" name="Oval 50">
              <a:extLst>
                <a:ext uri="{FF2B5EF4-FFF2-40B4-BE49-F238E27FC236}">
                  <a16:creationId xmlns:a16="http://schemas.microsoft.com/office/drawing/2014/main" id="{DD3AC77B-653D-831D-0945-D232514CC50C}"/>
                </a:ext>
              </a:extLst>
            </p:cNvPr>
            <p:cNvSpPr/>
            <p:nvPr/>
          </p:nvSpPr>
          <p:spPr>
            <a:xfrm>
              <a:off x="6042000" y="2533957"/>
              <a:ext cx="108000" cy="108000"/>
            </a:xfrm>
            <a:prstGeom prst="ellipse">
              <a:avLst/>
            </a:prstGeom>
            <a:noFill/>
            <a:ln w="28575">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solidFill>
                  <a:srgbClr val="4285F4"/>
                </a:solidFill>
              </a:endParaRPr>
            </a:p>
          </p:txBody>
        </p:sp>
        <p:cxnSp>
          <p:nvCxnSpPr>
            <p:cNvPr id="52" name="Straight Connector 51">
              <a:extLst>
                <a:ext uri="{FF2B5EF4-FFF2-40B4-BE49-F238E27FC236}">
                  <a16:creationId xmlns:a16="http://schemas.microsoft.com/office/drawing/2014/main" id="{802E38FF-6085-73E0-6022-DA8E5C7A087A}"/>
                </a:ext>
              </a:extLst>
            </p:cNvPr>
            <p:cNvCxnSpPr>
              <a:cxnSpLocks/>
            </p:cNvCxnSpPr>
            <p:nvPr/>
          </p:nvCxnSpPr>
          <p:spPr>
            <a:xfrm flipV="1">
              <a:off x="6096000" y="2025600"/>
              <a:ext cx="0" cy="508357"/>
            </a:xfrm>
            <a:prstGeom prst="line">
              <a:avLst/>
            </a:prstGeom>
            <a:ln w="28575">
              <a:solidFill>
                <a:srgbClr val="666666"/>
              </a:solidFill>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B06F95FA-2645-215A-2757-AE6655B76221}"/>
              </a:ext>
            </a:extLst>
          </p:cNvPr>
          <p:cNvGrpSpPr/>
          <p:nvPr/>
        </p:nvGrpSpPr>
        <p:grpSpPr>
          <a:xfrm rot="5400000">
            <a:off x="7332927" y="3394281"/>
            <a:ext cx="108000" cy="628961"/>
            <a:chOff x="6042000" y="2025600"/>
            <a:chExt cx="108000" cy="616357"/>
          </a:xfrm>
        </p:grpSpPr>
        <p:sp>
          <p:nvSpPr>
            <p:cNvPr id="60" name="Oval 59">
              <a:extLst>
                <a:ext uri="{FF2B5EF4-FFF2-40B4-BE49-F238E27FC236}">
                  <a16:creationId xmlns:a16="http://schemas.microsoft.com/office/drawing/2014/main" id="{AD189961-6277-02B0-A94F-4C149B4B2137}"/>
                </a:ext>
              </a:extLst>
            </p:cNvPr>
            <p:cNvSpPr/>
            <p:nvPr/>
          </p:nvSpPr>
          <p:spPr>
            <a:xfrm>
              <a:off x="6042000" y="2533957"/>
              <a:ext cx="108000" cy="108000"/>
            </a:xfrm>
            <a:prstGeom prst="ellipse">
              <a:avLst/>
            </a:prstGeom>
            <a:noFill/>
            <a:ln w="28575">
              <a:solidFill>
                <a:srgbClr val="F0506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solidFill>
                  <a:srgbClr val="4285F4"/>
                </a:solidFill>
              </a:endParaRPr>
            </a:p>
          </p:txBody>
        </p:sp>
        <p:cxnSp>
          <p:nvCxnSpPr>
            <p:cNvPr id="61" name="Straight Connector 60">
              <a:extLst>
                <a:ext uri="{FF2B5EF4-FFF2-40B4-BE49-F238E27FC236}">
                  <a16:creationId xmlns:a16="http://schemas.microsoft.com/office/drawing/2014/main" id="{D370512E-816D-1AD3-4142-EEADB07C35DF}"/>
                </a:ext>
              </a:extLst>
            </p:cNvPr>
            <p:cNvCxnSpPr>
              <a:cxnSpLocks/>
            </p:cNvCxnSpPr>
            <p:nvPr/>
          </p:nvCxnSpPr>
          <p:spPr>
            <a:xfrm flipV="1">
              <a:off x="6096000" y="2025600"/>
              <a:ext cx="0" cy="508357"/>
            </a:xfrm>
            <a:prstGeom prst="line">
              <a:avLst/>
            </a:prstGeom>
            <a:ln w="28575">
              <a:solidFill>
                <a:srgbClr val="F0506E"/>
              </a:solidFill>
              <a:prstDash val="soli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22049FE5-9123-056F-45C4-992DC1D654A1}"/>
              </a:ext>
            </a:extLst>
          </p:cNvPr>
          <p:cNvGrpSpPr/>
          <p:nvPr/>
        </p:nvGrpSpPr>
        <p:grpSpPr>
          <a:xfrm rot="7396186">
            <a:off x="6982334" y="4457277"/>
            <a:ext cx="137244" cy="799270"/>
            <a:chOff x="6042000" y="2025600"/>
            <a:chExt cx="108000" cy="616357"/>
          </a:xfrm>
        </p:grpSpPr>
        <p:sp>
          <p:nvSpPr>
            <p:cNvPr id="67" name="Oval 66">
              <a:extLst>
                <a:ext uri="{FF2B5EF4-FFF2-40B4-BE49-F238E27FC236}">
                  <a16:creationId xmlns:a16="http://schemas.microsoft.com/office/drawing/2014/main" id="{84F42816-469F-0215-6D98-65BB4F76267B}"/>
                </a:ext>
              </a:extLst>
            </p:cNvPr>
            <p:cNvSpPr/>
            <p:nvPr/>
          </p:nvSpPr>
          <p:spPr>
            <a:xfrm>
              <a:off x="6042000" y="2533957"/>
              <a:ext cx="108000" cy="108000"/>
            </a:xfrm>
            <a:prstGeom prst="ellipse">
              <a:avLst/>
            </a:prstGeom>
            <a:noFill/>
            <a:ln w="28575">
              <a:solidFill>
                <a:srgbClr val="D65CC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solidFill>
                  <a:srgbClr val="4285F4"/>
                </a:solidFill>
              </a:endParaRPr>
            </a:p>
          </p:txBody>
        </p:sp>
        <p:cxnSp>
          <p:nvCxnSpPr>
            <p:cNvPr id="68" name="Straight Connector 67">
              <a:extLst>
                <a:ext uri="{FF2B5EF4-FFF2-40B4-BE49-F238E27FC236}">
                  <a16:creationId xmlns:a16="http://schemas.microsoft.com/office/drawing/2014/main" id="{1243B878-5CCA-8ACD-FB1B-1E710CF46616}"/>
                </a:ext>
              </a:extLst>
            </p:cNvPr>
            <p:cNvCxnSpPr>
              <a:cxnSpLocks/>
            </p:cNvCxnSpPr>
            <p:nvPr/>
          </p:nvCxnSpPr>
          <p:spPr>
            <a:xfrm flipV="1">
              <a:off x="6096000" y="2025600"/>
              <a:ext cx="0" cy="508357"/>
            </a:xfrm>
            <a:prstGeom prst="line">
              <a:avLst/>
            </a:prstGeom>
            <a:ln w="28575">
              <a:solidFill>
                <a:srgbClr val="D65CC5"/>
              </a:solidFill>
              <a:prstDash val="solid"/>
            </a:ln>
          </p:spPr>
          <p:style>
            <a:lnRef idx="1">
              <a:schemeClr val="accent1"/>
            </a:lnRef>
            <a:fillRef idx="0">
              <a:schemeClr val="accent1"/>
            </a:fillRef>
            <a:effectRef idx="0">
              <a:schemeClr val="accent1"/>
            </a:effectRef>
            <a:fontRef idx="minor">
              <a:schemeClr val="tx1"/>
            </a:fontRef>
          </p:style>
        </p:cxnSp>
      </p:grpSp>
      <p:grpSp>
        <p:nvGrpSpPr>
          <p:cNvPr id="71" name="Group 70">
            <a:extLst>
              <a:ext uri="{FF2B5EF4-FFF2-40B4-BE49-F238E27FC236}">
                <a16:creationId xmlns:a16="http://schemas.microsoft.com/office/drawing/2014/main" id="{0C607F95-E524-E095-EE71-7AC52D2CB6D3}"/>
              </a:ext>
            </a:extLst>
          </p:cNvPr>
          <p:cNvGrpSpPr/>
          <p:nvPr/>
        </p:nvGrpSpPr>
        <p:grpSpPr>
          <a:xfrm>
            <a:off x="1395663" y="1355938"/>
            <a:ext cx="3003082" cy="1310522"/>
            <a:chOff x="6608075" y="1303028"/>
            <a:chExt cx="2881745" cy="844484"/>
          </a:xfrm>
        </p:grpSpPr>
        <p:sp>
          <p:nvSpPr>
            <p:cNvPr id="72" name="Rectangle: Rounded Corners 71">
              <a:extLst>
                <a:ext uri="{FF2B5EF4-FFF2-40B4-BE49-F238E27FC236}">
                  <a16:creationId xmlns:a16="http://schemas.microsoft.com/office/drawing/2014/main" id="{BD7E1548-FCCB-1BBE-8230-3012A7B68758}"/>
                </a:ext>
              </a:extLst>
            </p:cNvPr>
            <p:cNvSpPr/>
            <p:nvPr/>
          </p:nvSpPr>
          <p:spPr>
            <a:xfrm>
              <a:off x="6608075" y="1303028"/>
              <a:ext cx="2881745" cy="844484"/>
            </a:xfrm>
            <a:prstGeom prst="roundRect">
              <a:avLst/>
            </a:prstGeom>
            <a:noFill/>
            <a:ln w="28575">
              <a:solidFill>
                <a:srgbClr val="FFAB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73" name="TextBox 72">
              <a:extLst>
                <a:ext uri="{FF2B5EF4-FFF2-40B4-BE49-F238E27FC236}">
                  <a16:creationId xmlns:a16="http://schemas.microsoft.com/office/drawing/2014/main" id="{B49E8FC7-EEA5-AFD6-3147-C247281727E4}"/>
                </a:ext>
              </a:extLst>
            </p:cNvPr>
            <p:cNvSpPr txBox="1"/>
            <p:nvPr/>
          </p:nvSpPr>
          <p:spPr>
            <a:xfrm>
              <a:off x="6663492" y="1355938"/>
              <a:ext cx="2770909" cy="773477"/>
            </a:xfrm>
            <a:prstGeom prst="rect">
              <a:avLst/>
            </a:prstGeom>
            <a:noFill/>
          </p:spPr>
          <p:txBody>
            <a:bodyPr wrap="square" rtlCol="0">
              <a:spAutoFit/>
            </a:bodyPr>
            <a:lstStyle/>
            <a:p>
              <a:pPr algn="ctr"/>
              <a:r>
                <a:rPr lang="hr-HR" sz="2400" b="1" dirty="0">
                  <a:solidFill>
                    <a:srgbClr val="FFAB40"/>
                  </a:solidFill>
                </a:rPr>
                <a:t>Jedna modifikacija tijekom izvještajnog perioda</a:t>
              </a:r>
              <a:endParaRPr lang="hr-HR" sz="2400" dirty="0">
                <a:solidFill>
                  <a:srgbClr val="FFAB40"/>
                </a:solidFill>
              </a:endParaRPr>
            </a:p>
          </p:txBody>
        </p:sp>
      </p:grpSp>
      <p:grpSp>
        <p:nvGrpSpPr>
          <p:cNvPr id="74" name="Group 73">
            <a:extLst>
              <a:ext uri="{FF2B5EF4-FFF2-40B4-BE49-F238E27FC236}">
                <a16:creationId xmlns:a16="http://schemas.microsoft.com/office/drawing/2014/main" id="{2DD8D088-55C6-3F5C-6ECF-635599C008AA}"/>
              </a:ext>
            </a:extLst>
          </p:cNvPr>
          <p:cNvGrpSpPr/>
          <p:nvPr/>
        </p:nvGrpSpPr>
        <p:grpSpPr>
          <a:xfrm>
            <a:off x="769133" y="3195541"/>
            <a:ext cx="2453304" cy="1310521"/>
            <a:chOff x="6608075" y="1303028"/>
            <a:chExt cx="2881745" cy="844484"/>
          </a:xfrm>
        </p:grpSpPr>
        <p:sp>
          <p:nvSpPr>
            <p:cNvPr id="75" name="Rectangle: Rounded Corners 74">
              <a:extLst>
                <a:ext uri="{FF2B5EF4-FFF2-40B4-BE49-F238E27FC236}">
                  <a16:creationId xmlns:a16="http://schemas.microsoft.com/office/drawing/2014/main" id="{46EA3C31-1969-84B0-24BB-ED68FFFE13B4}"/>
                </a:ext>
              </a:extLst>
            </p:cNvPr>
            <p:cNvSpPr/>
            <p:nvPr/>
          </p:nvSpPr>
          <p:spPr>
            <a:xfrm>
              <a:off x="6608075" y="1303028"/>
              <a:ext cx="2881745" cy="844484"/>
            </a:xfrm>
            <a:prstGeom prst="roundRect">
              <a:avLst/>
            </a:prstGeom>
            <a:noFill/>
            <a:ln w="28575">
              <a:solidFill>
                <a:srgbClr val="00D8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76" name="TextBox 75">
              <a:extLst>
                <a:ext uri="{FF2B5EF4-FFF2-40B4-BE49-F238E27FC236}">
                  <a16:creationId xmlns:a16="http://schemas.microsoft.com/office/drawing/2014/main" id="{D6470E80-23F5-C480-4BD2-7CD15CAF1709}"/>
                </a:ext>
              </a:extLst>
            </p:cNvPr>
            <p:cNvSpPr txBox="1"/>
            <p:nvPr/>
          </p:nvSpPr>
          <p:spPr>
            <a:xfrm>
              <a:off x="6670187" y="1459271"/>
              <a:ext cx="2770910" cy="518711"/>
            </a:xfrm>
            <a:prstGeom prst="rect">
              <a:avLst/>
            </a:prstGeom>
            <a:noFill/>
            <a:ln w="28575">
              <a:noFill/>
            </a:ln>
          </p:spPr>
          <p:txBody>
            <a:bodyPr wrap="square" rtlCol="0">
              <a:spAutoFit/>
            </a:bodyPr>
            <a:lstStyle/>
            <a:p>
              <a:pPr algn="ctr"/>
              <a:r>
                <a:rPr lang="hr-HR" sz="2400" b="1" dirty="0">
                  <a:solidFill>
                    <a:srgbClr val="00D897"/>
                  </a:solidFill>
                </a:rPr>
                <a:t>Bez uvećanja proračuna</a:t>
              </a:r>
              <a:endParaRPr lang="hr-HR" sz="2400" dirty="0">
                <a:solidFill>
                  <a:srgbClr val="00D897"/>
                </a:solidFill>
              </a:endParaRPr>
            </a:p>
          </p:txBody>
        </p:sp>
      </p:grpSp>
      <p:grpSp>
        <p:nvGrpSpPr>
          <p:cNvPr id="78" name="Group 77">
            <a:extLst>
              <a:ext uri="{FF2B5EF4-FFF2-40B4-BE49-F238E27FC236}">
                <a16:creationId xmlns:a16="http://schemas.microsoft.com/office/drawing/2014/main" id="{D0C3BD76-7A65-0A17-4628-D1D42F87EE2E}"/>
              </a:ext>
            </a:extLst>
          </p:cNvPr>
          <p:cNvGrpSpPr/>
          <p:nvPr/>
        </p:nvGrpSpPr>
        <p:grpSpPr>
          <a:xfrm>
            <a:off x="931647" y="4987634"/>
            <a:ext cx="3405223" cy="1283112"/>
            <a:chOff x="6608075" y="1303028"/>
            <a:chExt cx="2881745" cy="844484"/>
          </a:xfrm>
        </p:grpSpPr>
        <p:sp>
          <p:nvSpPr>
            <p:cNvPr id="79" name="Rectangle: Rounded Corners 78">
              <a:extLst>
                <a:ext uri="{FF2B5EF4-FFF2-40B4-BE49-F238E27FC236}">
                  <a16:creationId xmlns:a16="http://schemas.microsoft.com/office/drawing/2014/main" id="{74040DFF-9C56-55C4-E4A5-2B72D15640A9}"/>
                </a:ext>
              </a:extLst>
            </p:cNvPr>
            <p:cNvSpPr/>
            <p:nvPr/>
          </p:nvSpPr>
          <p:spPr>
            <a:xfrm>
              <a:off x="6608075" y="1303028"/>
              <a:ext cx="2881745" cy="844484"/>
            </a:xfrm>
            <a:prstGeom prst="roundRect">
              <a:avLst/>
            </a:prstGeom>
            <a:noFill/>
            <a:ln w="28575">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80" name="TextBox 79">
              <a:extLst>
                <a:ext uri="{FF2B5EF4-FFF2-40B4-BE49-F238E27FC236}">
                  <a16:creationId xmlns:a16="http://schemas.microsoft.com/office/drawing/2014/main" id="{3B37357D-7331-9096-6C0A-648BA62BE3BF}"/>
                </a:ext>
              </a:extLst>
            </p:cNvPr>
            <p:cNvSpPr txBox="1"/>
            <p:nvPr/>
          </p:nvSpPr>
          <p:spPr>
            <a:xfrm>
              <a:off x="6663492" y="1436513"/>
              <a:ext cx="2770909" cy="537163"/>
            </a:xfrm>
            <a:prstGeom prst="rect">
              <a:avLst/>
            </a:prstGeom>
            <a:noFill/>
            <a:ln>
              <a:noFill/>
            </a:ln>
          </p:spPr>
          <p:txBody>
            <a:bodyPr wrap="square" rtlCol="0">
              <a:spAutoFit/>
            </a:bodyPr>
            <a:lstStyle/>
            <a:p>
              <a:pPr algn="ctr"/>
              <a:r>
                <a:rPr lang="hr-HR" sz="2400" b="1" dirty="0">
                  <a:solidFill>
                    <a:srgbClr val="666666"/>
                  </a:solidFill>
                </a:rPr>
                <a:t>Bez preraspodjele </a:t>
              </a:r>
              <a:r>
                <a:rPr lang="hr-HR" sz="2400" b="1" i="1" dirty="0">
                  <a:solidFill>
                    <a:srgbClr val="666666"/>
                  </a:solidFill>
                </a:rPr>
                <a:t>flat rate/lump sum</a:t>
              </a:r>
              <a:endParaRPr lang="hr-HR" sz="2400" i="1" dirty="0">
                <a:solidFill>
                  <a:srgbClr val="666666"/>
                </a:solidFill>
              </a:endParaRPr>
            </a:p>
          </p:txBody>
        </p:sp>
      </p:grpSp>
      <p:grpSp>
        <p:nvGrpSpPr>
          <p:cNvPr id="81" name="Group 80">
            <a:extLst>
              <a:ext uri="{FF2B5EF4-FFF2-40B4-BE49-F238E27FC236}">
                <a16:creationId xmlns:a16="http://schemas.microsoft.com/office/drawing/2014/main" id="{6733BA65-8F45-293B-3243-29DD84CE6AB9}"/>
              </a:ext>
            </a:extLst>
          </p:cNvPr>
          <p:cNvGrpSpPr/>
          <p:nvPr/>
        </p:nvGrpSpPr>
        <p:grpSpPr>
          <a:xfrm>
            <a:off x="7924191" y="2932872"/>
            <a:ext cx="3019733" cy="1322054"/>
            <a:chOff x="6608075" y="1303028"/>
            <a:chExt cx="2881745" cy="870662"/>
          </a:xfrm>
        </p:grpSpPr>
        <p:sp>
          <p:nvSpPr>
            <p:cNvPr id="82" name="Rectangle: Rounded Corners 81">
              <a:extLst>
                <a:ext uri="{FF2B5EF4-FFF2-40B4-BE49-F238E27FC236}">
                  <a16:creationId xmlns:a16="http://schemas.microsoft.com/office/drawing/2014/main" id="{A22E1C97-9B07-955B-8932-3E24D84A6D77}"/>
                </a:ext>
              </a:extLst>
            </p:cNvPr>
            <p:cNvSpPr/>
            <p:nvPr/>
          </p:nvSpPr>
          <p:spPr>
            <a:xfrm>
              <a:off x="6608075" y="1303028"/>
              <a:ext cx="2881745" cy="844484"/>
            </a:xfrm>
            <a:prstGeom prst="roundRect">
              <a:avLst/>
            </a:prstGeom>
            <a:noFill/>
            <a:ln w="28575">
              <a:solidFill>
                <a:srgbClr val="F0506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83" name="TextBox 82">
              <a:extLst>
                <a:ext uri="{FF2B5EF4-FFF2-40B4-BE49-F238E27FC236}">
                  <a16:creationId xmlns:a16="http://schemas.microsoft.com/office/drawing/2014/main" id="{E47AB183-6C69-5A68-2269-294FC68EC944}"/>
                </a:ext>
              </a:extLst>
            </p:cNvPr>
            <p:cNvSpPr txBox="1"/>
            <p:nvPr/>
          </p:nvSpPr>
          <p:spPr>
            <a:xfrm>
              <a:off x="6858326" y="1383192"/>
              <a:ext cx="2369527" cy="790498"/>
            </a:xfrm>
            <a:prstGeom prst="rect">
              <a:avLst/>
            </a:prstGeom>
            <a:noFill/>
            <a:ln w="28575">
              <a:noFill/>
              <a:prstDash val="solid"/>
            </a:ln>
          </p:spPr>
          <p:txBody>
            <a:bodyPr wrap="square" rtlCol="0">
              <a:spAutoFit/>
            </a:bodyPr>
            <a:lstStyle/>
            <a:p>
              <a:pPr algn="ctr"/>
              <a:r>
                <a:rPr lang="hr-HR" sz="2400" b="1" dirty="0">
                  <a:solidFill>
                    <a:srgbClr val="F0506E"/>
                  </a:solidFill>
                </a:rPr>
                <a:t>Vrijedi od dostave 1. zahtjeva u JS – nakon odobrenja</a:t>
              </a:r>
              <a:endParaRPr lang="hr-HR" sz="2400" dirty="0">
                <a:solidFill>
                  <a:srgbClr val="F0506E"/>
                </a:solidFill>
              </a:endParaRPr>
            </a:p>
          </p:txBody>
        </p:sp>
      </p:grpSp>
      <p:grpSp>
        <p:nvGrpSpPr>
          <p:cNvPr id="84" name="Group 83">
            <a:extLst>
              <a:ext uri="{FF2B5EF4-FFF2-40B4-BE49-F238E27FC236}">
                <a16:creationId xmlns:a16="http://schemas.microsoft.com/office/drawing/2014/main" id="{636B3BDE-EC57-DD26-A9CD-504AF05D59AF}"/>
              </a:ext>
            </a:extLst>
          </p:cNvPr>
          <p:cNvGrpSpPr/>
          <p:nvPr/>
        </p:nvGrpSpPr>
        <p:grpSpPr>
          <a:xfrm>
            <a:off x="7747263" y="4753335"/>
            <a:ext cx="3405223" cy="1283492"/>
            <a:chOff x="6608075" y="1303028"/>
            <a:chExt cx="2881745" cy="844484"/>
          </a:xfrm>
        </p:grpSpPr>
        <p:sp>
          <p:nvSpPr>
            <p:cNvPr id="85" name="Rectangle: Rounded Corners 84">
              <a:extLst>
                <a:ext uri="{FF2B5EF4-FFF2-40B4-BE49-F238E27FC236}">
                  <a16:creationId xmlns:a16="http://schemas.microsoft.com/office/drawing/2014/main" id="{48147CA4-B5DB-94B3-061C-D9229F0BC5E2}"/>
                </a:ext>
              </a:extLst>
            </p:cNvPr>
            <p:cNvSpPr/>
            <p:nvPr/>
          </p:nvSpPr>
          <p:spPr>
            <a:xfrm>
              <a:off x="6608075" y="1303028"/>
              <a:ext cx="2881745" cy="844484"/>
            </a:xfrm>
            <a:prstGeom prst="roundRect">
              <a:avLst/>
            </a:prstGeom>
            <a:noFill/>
            <a:ln w="28575">
              <a:solidFill>
                <a:srgbClr val="D65CC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86" name="TextBox 85">
              <a:extLst>
                <a:ext uri="{FF2B5EF4-FFF2-40B4-BE49-F238E27FC236}">
                  <a16:creationId xmlns:a16="http://schemas.microsoft.com/office/drawing/2014/main" id="{8012829E-9B04-3DC3-EEA3-3974EC3B9388}"/>
                </a:ext>
              </a:extLst>
            </p:cNvPr>
            <p:cNvSpPr txBox="1"/>
            <p:nvPr/>
          </p:nvSpPr>
          <p:spPr>
            <a:xfrm>
              <a:off x="6662473" y="1451889"/>
              <a:ext cx="2770909" cy="546761"/>
            </a:xfrm>
            <a:prstGeom prst="rect">
              <a:avLst/>
            </a:prstGeom>
            <a:noFill/>
            <a:ln w="28575">
              <a:noFill/>
              <a:prstDash val="solid"/>
            </a:ln>
          </p:spPr>
          <p:txBody>
            <a:bodyPr wrap="square" rtlCol="0">
              <a:spAutoFit/>
            </a:bodyPr>
            <a:lstStyle/>
            <a:p>
              <a:pPr algn="ctr"/>
              <a:r>
                <a:rPr lang="hr-HR" sz="2400" b="1" dirty="0">
                  <a:solidFill>
                    <a:srgbClr val="D65CC5"/>
                  </a:solidFill>
                </a:rPr>
                <a:t>Odbijena ne može ponovno biti zatražena</a:t>
              </a:r>
              <a:endParaRPr lang="pl-PL" sz="2400" dirty="0">
                <a:solidFill>
                  <a:srgbClr val="D65CC5"/>
                </a:solidFill>
              </a:endParaRPr>
            </a:p>
          </p:txBody>
        </p:sp>
      </p:grpSp>
      <p:pic>
        <p:nvPicPr>
          <p:cNvPr id="3" name="Picture 2" descr="A red exclamation mark and a black background&#10;&#10;Description automatically generated">
            <a:extLst>
              <a:ext uri="{FF2B5EF4-FFF2-40B4-BE49-F238E27FC236}">
                <a16:creationId xmlns:a16="http://schemas.microsoft.com/office/drawing/2014/main" id="{A9AD93E4-C88B-E98A-ABF9-6582E090A3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9325" y="2947509"/>
            <a:ext cx="1784325" cy="1784325"/>
          </a:xfrm>
          <a:prstGeom prst="rect">
            <a:avLst/>
          </a:prstGeom>
        </p:spPr>
      </p:pic>
    </p:spTree>
    <p:extLst>
      <p:ext uri="{BB962C8B-B14F-4D97-AF65-F5344CB8AC3E}">
        <p14:creationId xmlns:p14="http://schemas.microsoft.com/office/powerpoint/2010/main" val="1087505329"/>
      </p:ext>
    </p:extLst>
  </p:cSld>
  <p:clrMapOvr>
    <a:masterClrMapping/>
  </p:clrMapOvr>
  <p:transition spd="slow">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34AF48F-CF6E-9EE6-7D7A-F89346B93F9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5130581"/>
            <a:ext cx="12192001" cy="1829015"/>
          </a:xfrm>
          <a:prstGeom prst="rect">
            <a:avLst/>
          </a:prstGeom>
        </p:spPr>
      </p:pic>
      <p:graphicFrame>
        <p:nvGraphicFramePr>
          <p:cNvPr id="11" name="Content Placeholder 5">
            <a:extLst>
              <a:ext uri="{FF2B5EF4-FFF2-40B4-BE49-F238E27FC236}">
                <a16:creationId xmlns:a16="http://schemas.microsoft.com/office/drawing/2014/main" id="{1186F8B0-78DA-A582-D5C2-2F9DCD5FEA7E}"/>
              </a:ext>
            </a:extLst>
          </p:cNvPr>
          <p:cNvGraphicFramePr>
            <a:graphicFrameLocks noGrp="1"/>
          </p:cNvGraphicFramePr>
          <p:nvPr>
            <p:ph idx="1"/>
          </p:nvPr>
        </p:nvGraphicFramePr>
        <p:xfrm>
          <a:off x="970671" y="1169664"/>
          <a:ext cx="10716846" cy="45562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8" name="Title 3">
            <a:extLst>
              <a:ext uri="{FF2B5EF4-FFF2-40B4-BE49-F238E27FC236}">
                <a16:creationId xmlns:a16="http://schemas.microsoft.com/office/drawing/2014/main" id="{AF36B4B4-8924-3433-1153-BB314C64E04F}"/>
              </a:ext>
            </a:extLst>
          </p:cNvPr>
          <p:cNvSpPr txBox="1">
            <a:spLocks/>
          </p:cNvSpPr>
          <p:nvPr/>
        </p:nvSpPr>
        <p:spPr>
          <a:xfrm>
            <a:off x="7075170" y="279154"/>
            <a:ext cx="4879543" cy="612386"/>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400" b="1" i="0" u="none" strike="noStrike" kern="1200" cap="none" spc="0" normalizeH="0" baseline="0" noProof="0" dirty="0">
                <a:ln>
                  <a:noFill/>
                </a:ln>
                <a:solidFill>
                  <a:prstClr val="white"/>
                </a:solidFill>
                <a:effectLst/>
                <a:uLnTx/>
                <a:uFillTx/>
                <a:latin typeface="Calibri" panose="020F0502020204030204"/>
                <a:ea typeface="+mj-ea"/>
                <a:cs typeface="+mj-cs"/>
              </a:rPr>
              <a:t>MODIFIKACIJA PROJEKTA</a:t>
            </a:r>
            <a:endParaRPr kumimoji="0" lang="en-US" sz="34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2" name="Arrow: Right 1">
            <a:extLst>
              <a:ext uri="{FF2B5EF4-FFF2-40B4-BE49-F238E27FC236}">
                <a16:creationId xmlns:a16="http://schemas.microsoft.com/office/drawing/2014/main" id="{5E97749B-F4A3-93B3-4D1D-917AC6B1A96E}"/>
              </a:ext>
            </a:extLst>
          </p:cNvPr>
          <p:cNvSpPr/>
          <p:nvPr/>
        </p:nvSpPr>
        <p:spPr>
          <a:xfrm>
            <a:off x="6814687" y="2678180"/>
            <a:ext cx="394636" cy="369446"/>
          </a:xfrm>
          <a:prstGeom prst="right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bs-Latn-BA" dirty="0">
                <a:ln>
                  <a:solidFill>
                    <a:schemeClr val="bg1"/>
                  </a:solidFill>
                </a:ln>
                <a:solidFill>
                  <a:schemeClr val="bg1"/>
                </a:solidFill>
              </a:rPr>
              <a:t>  </a:t>
            </a:r>
            <a:endParaRPr lang="en-US" dirty="0">
              <a:ln>
                <a:solidFill>
                  <a:schemeClr val="bg1"/>
                </a:solidFill>
              </a:ln>
              <a:solidFill>
                <a:schemeClr val="bg1"/>
              </a:solidFill>
            </a:endParaRPr>
          </a:p>
        </p:txBody>
      </p:sp>
      <p:sp>
        <p:nvSpPr>
          <p:cNvPr id="4" name="Arrow: Right 3">
            <a:extLst>
              <a:ext uri="{FF2B5EF4-FFF2-40B4-BE49-F238E27FC236}">
                <a16:creationId xmlns:a16="http://schemas.microsoft.com/office/drawing/2014/main" id="{3335DFEC-2462-DA5D-E59D-EF9726C283CB}"/>
              </a:ext>
            </a:extLst>
          </p:cNvPr>
          <p:cNvSpPr/>
          <p:nvPr/>
        </p:nvSpPr>
        <p:spPr>
          <a:xfrm>
            <a:off x="5159141" y="3854207"/>
            <a:ext cx="394636" cy="369446"/>
          </a:xfrm>
          <a:prstGeom prst="right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bs-Latn-BA" dirty="0">
                <a:ln>
                  <a:solidFill>
                    <a:schemeClr val="bg1"/>
                  </a:solidFill>
                </a:ln>
                <a:solidFill>
                  <a:schemeClr val="bg1"/>
                </a:solidFill>
              </a:rPr>
              <a:t>  </a:t>
            </a:r>
            <a:endParaRPr lang="en-US" dirty="0">
              <a:ln>
                <a:solidFill>
                  <a:schemeClr val="bg1"/>
                </a:solidFill>
              </a:ln>
              <a:solidFill>
                <a:schemeClr val="bg1"/>
              </a:solidFill>
            </a:endParaRPr>
          </a:p>
        </p:txBody>
      </p:sp>
    </p:spTree>
    <p:extLst>
      <p:ext uri="{BB962C8B-B14F-4D97-AF65-F5344CB8AC3E}">
        <p14:creationId xmlns:p14="http://schemas.microsoft.com/office/powerpoint/2010/main" val="14429182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9C7F78-8135-887A-9731-4C698CA2BDA8}"/>
              </a:ext>
            </a:extLst>
          </p:cNvPr>
          <p:cNvSpPr/>
          <p:nvPr/>
        </p:nvSpPr>
        <p:spPr>
          <a:xfrm>
            <a:off x="255265" y="1859346"/>
            <a:ext cx="4311449" cy="338813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p>
        </p:txBody>
      </p:sp>
      <p:pic>
        <p:nvPicPr>
          <p:cNvPr id="7" name="Picture 6">
            <a:extLst>
              <a:ext uri="{FF2B5EF4-FFF2-40B4-BE49-F238E27FC236}">
                <a16:creationId xmlns:a16="http://schemas.microsoft.com/office/drawing/2014/main" id="{734AF48F-CF6E-9EE6-7D7A-F89346B93F9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54849" y="0"/>
            <a:ext cx="4237151" cy="6857999"/>
          </a:xfrm>
          <a:prstGeom prst="rect">
            <a:avLst/>
          </a:prstGeom>
        </p:spPr>
      </p:pic>
      <p:sp>
        <p:nvSpPr>
          <p:cNvPr id="2" name="Title 1">
            <a:extLst>
              <a:ext uri="{FF2B5EF4-FFF2-40B4-BE49-F238E27FC236}">
                <a16:creationId xmlns:a16="http://schemas.microsoft.com/office/drawing/2014/main" id="{4583ED03-E8A5-D7F0-E9EF-2C81260B07E8}"/>
              </a:ext>
            </a:extLst>
          </p:cNvPr>
          <p:cNvSpPr>
            <a:spLocks noGrp="1"/>
          </p:cNvSpPr>
          <p:nvPr>
            <p:ph type="ctrTitle"/>
          </p:nvPr>
        </p:nvSpPr>
        <p:spPr>
          <a:xfrm>
            <a:off x="36468" y="2616853"/>
            <a:ext cx="4749044" cy="1624291"/>
          </a:xfrm>
        </p:spPr>
        <p:txBody>
          <a:bodyPr>
            <a:normAutofit/>
          </a:bodyPr>
          <a:lstStyle/>
          <a:p>
            <a:pPr defTabSz="740664"/>
            <a:r>
              <a:rPr lang="hr-HR" sz="3600" b="1" kern="1200" dirty="0">
                <a:solidFill>
                  <a:schemeClr val="bg1"/>
                </a:solidFill>
                <a:latin typeface="+mn-lt"/>
                <a:ea typeface="+mj-ea"/>
                <a:cs typeface="+mj-cs"/>
              </a:rPr>
              <a:t>Terenske posjete </a:t>
            </a:r>
            <a:br>
              <a:rPr lang="hr-HR" sz="3600" b="1" kern="1200" dirty="0">
                <a:solidFill>
                  <a:schemeClr val="bg1"/>
                </a:solidFill>
                <a:latin typeface="+mn-lt"/>
                <a:ea typeface="+mj-ea"/>
                <a:cs typeface="+mj-cs"/>
              </a:rPr>
            </a:br>
            <a:r>
              <a:rPr lang="hr-HR" sz="3600" b="1" kern="1200" dirty="0">
                <a:solidFill>
                  <a:schemeClr val="bg1"/>
                </a:solidFill>
                <a:latin typeface="+mn-lt"/>
                <a:ea typeface="+mj-ea"/>
                <a:cs typeface="+mj-cs"/>
              </a:rPr>
              <a:t>i revizije</a:t>
            </a:r>
            <a:endParaRPr lang="hr-HR" sz="3600" dirty="0">
              <a:solidFill>
                <a:schemeClr val="bg1"/>
              </a:solidFill>
            </a:endParaRPr>
          </a:p>
        </p:txBody>
      </p:sp>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75610" y="243455"/>
            <a:ext cx="3861542" cy="1203736"/>
          </a:xfrm>
          <a:prstGeom prst="rect">
            <a:avLst/>
          </a:prstGeom>
        </p:spPr>
      </p:pic>
      <p:pic>
        <p:nvPicPr>
          <p:cNvPr id="4" name="Picture 3" descr="A person looking at a magnifying glass&#10;&#10;Description automatically generated">
            <a:extLst>
              <a:ext uri="{FF2B5EF4-FFF2-40B4-BE49-F238E27FC236}">
                <a16:creationId xmlns:a16="http://schemas.microsoft.com/office/drawing/2014/main" id="{CED4E1A1-DAE0-03B2-8A65-8B46B46C78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66714" y="1867032"/>
            <a:ext cx="6776270" cy="3388135"/>
          </a:xfrm>
          <a:prstGeom prst="rect">
            <a:avLst/>
          </a:prstGeom>
        </p:spPr>
      </p:pic>
    </p:spTree>
    <p:extLst>
      <p:ext uri="{BB962C8B-B14F-4D97-AF65-F5344CB8AC3E}">
        <p14:creationId xmlns:p14="http://schemas.microsoft.com/office/powerpoint/2010/main" val="1274530043"/>
      </p:ext>
    </p:extLst>
  </p:cSld>
  <p:clrMapOvr>
    <a:masterClrMapping/>
  </p:clrMapOvr>
  <mc:AlternateContent xmlns:mc="http://schemas.openxmlformats.org/markup-compatibility/2006" xmlns:p14="http://schemas.microsoft.com/office/powerpoint/2010/main">
    <mc:Choice Requires="p14">
      <p:transition spd="slow" p14:dur="1750">
        <p14:reveal/>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24" name="TextBox 9">
            <a:extLst>
              <a:ext uri="{FF2B5EF4-FFF2-40B4-BE49-F238E27FC236}">
                <a16:creationId xmlns:a16="http://schemas.microsoft.com/office/drawing/2014/main" id="{4E072194-A404-E01F-47D2-DFE7DBF2D374}"/>
              </a:ext>
            </a:extLst>
          </p:cNvPr>
          <p:cNvSpPr txBox="1"/>
          <p:nvPr/>
        </p:nvSpPr>
        <p:spPr>
          <a:xfrm>
            <a:off x="1575739" y="2840002"/>
            <a:ext cx="9932062" cy="3626314"/>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400" b="1"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Napredak implementacije projekta</a:t>
            </a: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hr-HR" sz="2400" dirty="0">
                <a:solidFill>
                  <a:srgbClr val="003399"/>
                </a:solidFill>
                <a:latin typeface="Calibri" panose="020F0502020204030204"/>
                <a:ea typeface="Calibri" panose="020F0502020204030204" pitchFamily="34" charset="0"/>
              </a:rPr>
              <a:t>Provjera postojanja nabavljene opreme / izvršenih radova</a:t>
            </a:r>
            <a:endPar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endParaRP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hr-HR" sz="2400" dirty="0">
                <a:solidFill>
                  <a:srgbClr val="003399"/>
                </a:solidFill>
                <a:latin typeface="Calibri" panose="020F0502020204030204"/>
                <a:ea typeface="Calibri" panose="020F0502020204030204" pitchFamily="34" charset="0"/>
              </a:rPr>
              <a:t>Provjera poštivanja EU pravila vidljivosti</a:t>
            </a: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hr-HR" sz="2400" dirty="0">
                <a:solidFill>
                  <a:srgbClr val="003399"/>
                </a:solidFill>
                <a:latin typeface="Calibri" panose="020F0502020204030204"/>
                <a:ea typeface="Calibri" panose="020F0502020204030204" pitchFamily="34" charset="0"/>
              </a:rPr>
              <a:t>Provjera nepostojanja duplog financiranja nabavljene opreme / radova</a:t>
            </a: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hr-HR" sz="2400" dirty="0">
                <a:solidFill>
                  <a:srgbClr val="003399"/>
                </a:solidFill>
                <a:latin typeface="Calibri" panose="020F0502020204030204"/>
                <a:ea typeface="Calibri" panose="020F0502020204030204" pitchFamily="34" charset="0"/>
              </a:rPr>
              <a:t>Provjera dokumentacije (projektne, dokumentacije troškova)</a:t>
            </a: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hr-HR" sz="2400" dirty="0">
                <a:solidFill>
                  <a:srgbClr val="003399"/>
                </a:solidFill>
                <a:latin typeface="Calibri" panose="020F0502020204030204"/>
                <a:ea typeface="Calibri" panose="020F0502020204030204" pitchFamily="34" charset="0"/>
              </a:rPr>
              <a:t>Sudjelovanje na različitim projektnim događajima</a:t>
            </a:r>
            <a:endPar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endParaRPr>
          </a:p>
        </p:txBody>
      </p:sp>
      <p:sp>
        <p:nvSpPr>
          <p:cNvPr id="2" name="Title 3">
            <a:extLst>
              <a:ext uri="{FF2B5EF4-FFF2-40B4-BE49-F238E27FC236}">
                <a16:creationId xmlns:a16="http://schemas.microsoft.com/office/drawing/2014/main" id="{355B3FC6-FDE8-53B3-4252-B07AE7331543}"/>
              </a:ext>
            </a:extLst>
          </p:cNvPr>
          <p:cNvSpPr txBox="1">
            <a:spLocks/>
          </p:cNvSpPr>
          <p:nvPr/>
        </p:nvSpPr>
        <p:spPr>
          <a:xfrm>
            <a:off x="7223760" y="284990"/>
            <a:ext cx="4650944" cy="566666"/>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400" b="1" i="0" u="none" strike="noStrike" kern="1200" cap="none" spc="0" normalizeH="0" baseline="0" noProof="0" dirty="0">
                <a:ln>
                  <a:noFill/>
                </a:ln>
                <a:solidFill>
                  <a:prstClr val="white"/>
                </a:solidFill>
                <a:effectLst/>
                <a:uLnTx/>
                <a:uFillTx/>
                <a:latin typeface="Calibri" panose="020F0502020204030204"/>
                <a:ea typeface="+mj-ea"/>
                <a:cs typeface="+mj-cs"/>
              </a:rPr>
              <a:t>TERENSKE POSJETE</a:t>
            </a:r>
            <a:endParaRPr kumimoji="0" lang="en-US" sz="34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3" name="TextBox 8">
            <a:extLst>
              <a:ext uri="{FF2B5EF4-FFF2-40B4-BE49-F238E27FC236}">
                <a16:creationId xmlns:a16="http://schemas.microsoft.com/office/drawing/2014/main" id="{87168D30-65D1-3714-98B0-5797889A3757}"/>
              </a:ext>
            </a:extLst>
          </p:cNvPr>
          <p:cNvSpPr txBox="1"/>
          <p:nvPr/>
        </p:nvSpPr>
        <p:spPr>
          <a:xfrm>
            <a:off x="684199" y="1389460"/>
            <a:ext cx="9630614" cy="1508105"/>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hr-HR" sz="3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914400" marR="0" lvl="1" indent="-457200"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6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Svrha terenskih posjeta projektima / projektnim partnerima:</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3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9499570"/>
      </p:ext>
    </p:extLst>
  </p:cSld>
  <p:clrMapOvr>
    <a:masterClrMapping/>
  </p:clrMapOvr>
  <p:transition spd="slow">
    <p:wip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24" name="TextBox 9">
            <a:extLst>
              <a:ext uri="{FF2B5EF4-FFF2-40B4-BE49-F238E27FC236}">
                <a16:creationId xmlns:a16="http://schemas.microsoft.com/office/drawing/2014/main" id="{4E072194-A404-E01F-47D2-DFE7DBF2D374}"/>
              </a:ext>
            </a:extLst>
          </p:cNvPr>
          <p:cNvSpPr txBox="1"/>
          <p:nvPr/>
        </p:nvSpPr>
        <p:spPr>
          <a:xfrm>
            <a:off x="5692748" y="3811279"/>
            <a:ext cx="5778666" cy="2151038"/>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Nacionalni kontrolori</a:t>
            </a: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hr-HR" sz="2400" dirty="0">
                <a:solidFill>
                  <a:srgbClr val="003399"/>
                </a:solidFill>
                <a:latin typeface="Calibri" panose="020F0502020204030204"/>
                <a:ea typeface="Calibri" panose="020F0502020204030204" pitchFamily="34" charset="0"/>
              </a:rPr>
              <a:t>Zajedničko tajništvo</a:t>
            </a:r>
            <a:endPar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endParaRP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hr-HR" sz="2400" dirty="0">
                <a:solidFill>
                  <a:srgbClr val="003399"/>
                </a:solidFill>
                <a:latin typeface="Calibri" panose="020F0502020204030204"/>
                <a:ea typeface="Calibri" panose="020F0502020204030204" pitchFamily="34" charset="0"/>
              </a:rPr>
              <a:t>Upravljačko tijelo</a:t>
            </a:r>
          </a:p>
          <a:p>
            <a:pPr marL="342900" marR="0" lvl="0" indent="-342900" algn="just"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hr-HR" sz="2400" dirty="0">
                <a:solidFill>
                  <a:srgbClr val="003399"/>
                </a:solidFill>
                <a:latin typeface="Calibri" panose="020F0502020204030204"/>
                <a:ea typeface="Calibri" panose="020F0502020204030204" pitchFamily="34" charset="0"/>
              </a:rPr>
              <a:t>Revizije </a:t>
            </a:r>
            <a:endPar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endParaRPr>
          </a:p>
        </p:txBody>
      </p:sp>
      <p:sp>
        <p:nvSpPr>
          <p:cNvPr id="2" name="Title 3">
            <a:extLst>
              <a:ext uri="{FF2B5EF4-FFF2-40B4-BE49-F238E27FC236}">
                <a16:creationId xmlns:a16="http://schemas.microsoft.com/office/drawing/2014/main" id="{355B3FC6-FDE8-53B3-4252-B07AE7331543}"/>
              </a:ext>
            </a:extLst>
          </p:cNvPr>
          <p:cNvSpPr txBox="1">
            <a:spLocks/>
          </p:cNvSpPr>
          <p:nvPr/>
        </p:nvSpPr>
        <p:spPr>
          <a:xfrm>
            <a:off x="7223760" y="284990"/>
            <a:ext cx="4650944" cy="566666"/>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400" b="1" i="0" u="none" strike="noStrike" kern="1200" cap="none" spc="0" normalizeH="0" baseline="0" noProof="0" dirty="0">
                <a:ln>
                  <a:noFill/>
                </a:ln>
                <a:solidFill>
                  <a:prstClr val="white"/>
                </a:solidFill>
                <a:effectLst/>
                <a:uLnTx/>
                <a:uFillTx/>
                <a:latin typeface="Calibri" panose="020F0502020204030204"/>
                <a:ea typeface="+mj-ea"/>
                <a:cs typeface="+mj-cs"/>
              </a:rPr>
              <a:t>TERENSKE POSJETE</a:t>
            </a:r>
            <a:endParaRPr kumimoji="0" lang="en-US" sz="34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3" name="TextBox 8">
            <a:extLst>
              <a:ext uri="{FF2B5EF4-FFF2-40B4-BE49-F238E27FC236}">
                <a16:creationId xmlns:a16="http://schemas.microsoft.com/office/drawing/2014/main" id="{87168D30-65D1-3714-98B0-5797889A3757}"/>
              </a:ext>
            </a:extLst>
          </p:cNvPr>
          <p:cNvSpPr txBox="1"/>
          <p:nvPr/>
        </p:nvSpPr>
        <p:spPr>
          <a:xfrm>
            <a:off x="5692748" y="2075656"/>
            <a:ext cx="5778666" cy="1508105"/>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hr-HR" sz="3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914400" marR="0" lvl="1" indent="-457200"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hr-HR" sz="26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Tijela koja vrše terenske posjete: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3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pic>
        <p:nvPicPr>
          <p:cNvPr id="8" name="Picture 7" descr="A group of people wearing hard hats and standing next to each other&#10;&#10;Description automatically generated">
            <a:extLst>
              <a:ext uri="{FF2B5EF4-FFF2-40B4-BE49-F238E27FC236}">
                <a16:creationId xmlns:a16="http://schemas.microsoft.com/office/drawing/2014/main" id="{68B2BDC6-27B2-2E99-03FF-F1E81EC489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010" y="1410979"/>
            <a:ext cx="4800600" cy="4800600"/>
          </a:xfrm>
          <a:prstGeom prst="rect">
            <a:avLst/>
          </a:prstGeom>
        </p:spPr>
      </p:pic>
    </p:spTree>
    <p:extLst>
      <p:ext uri="{BB962C8B-B14F-4D97-AF65-F5344CB8AC3E}">
        <p14:creationId xmlns:p14="http://schemas.microsoft.com/office/powerpoint/2010/main" val="2155756035"/>
      </p:ext>
    </p:extLst>
  </p:cSld>
  <p:clrMapOvr>
    <a:masterClrMapping/>
  </p:clrMapOvr>
  <p:transition spd="slow">
    <p:wip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9" name="TextBox 8">
            <a:extLst>
              <a:ext uri="{FF2B5EF4-FFF2-40B4-BE49-F238E27FC236}">
                <a16:creationId xmlns:a16="http://schemas.microsoft.com/office/drawing/2014/main" id="{507E1E57-921F-39F4-A87A-9E924DE5057D}"/>
              </a:ext>
            </a:extLst>
          </p:cNvPr>
          <p:cNvSpPr txBox="1"/>
          <p:nvPr/>
        </p:nvSpPr>
        <p:spPr>
          <a:xfrm>
            <a:off x="446402" y="2168821"/>
            <a:ext cx="7618146" cy="1569660"/>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hr-HR" sz="2400" dirty="0">
                <a:solidFill>
                  <a:srgbClr val="4472C4">
                    <a:lumMod val="75000"/>
                  </a:srgbClr>
                </a:solidFill>
                <a:latin typeface="Calibri" panose="020F0502020204030204"/>
              </a:rPr>
              <a:t>Revizije  provodi tijelo za reviziju (Audit Authority /  AA): </a:t>
            </a:r>
            <a:r>
              <a:rPr lang="hr-HR" sz="2400" b="1" dirty="0">
                <a:solidFill>
                  <a:srgbClr val="4472C4">
                    <a:lumMod val="75000"/>
                  </a:srgbClr>
                </a:solidFill>
                <a:latin typeface="Calibri" panose="020F0502020204030204"/>
              </a:rPr>
              <a:t>ARPA</a:t>
            </a:r>
            <a:r>
              <a:rPr lang="hr-HR" sz="2400" dirty="0">
                <a:solidFill>
                  <a:srgbClr val="4472C4">
                    <a:lumMod val="75000"/>
                  </a:srgbClr>
                </a:solidFill>
                <a:latin typeface="Calibri" panose="020F0502020204030204"/>
              </a:rPr>
              <a:t> (RH Agencija za reviziju sustava provedbe programa Europske unije) uz potporu nacionalnih </a:t>
            </a:r>
            <a:r>
              <a:rPr lang="hr-HR" sz="2400" b="1" dirty="0" err="1">
                <a:solidFill>
                  <a:srgbClr val="4472C4">
                    <a:lumMod val="75000"/>
                  </a:srgbClr>
                </a:solidFill>
                <a:latin typeface="Calibri" panose="020F0502020204030204"/>
              </a:rPr>
              <a:t>GoA</a:t>
            </a:r>
            <a:r>
              <a:rPr lang="hr-HR" sz="2400" dirty="0">
                <a:solidFill>
                  <a:srgbClr val="4472C4">
                    <a:lumMod val="75000"/>
                  </a:srgbClr>
                </a:solidFill>
                <a:latin typeface="Calibri" panose="020F0502020204030204"/>
              </a:rPr>
              <a:t> (Group </a:t>
            </a:r>
            <a:r>
              <a:rPr lang="hr-HR" sz="2400" dirty="0" err="1">
                <a:solidFill>
                  <a:srgbClr val="4472C4">
                    <a:lumMod val="75000"/>
                  </a:srgbClr>
                </a:solidFill>
                <a:latin typeface="Calibri" panose="020F0502020204030204"/>
              </a:rPr>
              <a:t>of</a:t>
            </a:r>
            <a:r>
              <a:rPr lang="hr-HR" sz="2400" dirty="0">
                <a:solidFill>
                  <a:srgbClr val="4472C4">
                    <a:lumMod val="75000"/>
                  </a:srgbClr>
                </a:solidFill>
                <a:latin typeface="Calibri" panose="020F0502020204030204"/>
              </a:rPr>
              <a:t> </a:t>
            </a:r>
            <a:r>
              <a:rPr lang="hr-HR" sz="2400" dirty="0" err="1">
                <a:solidFill>
                  <a:srgbClr val="4472C4">
                    <a:lumMod val="75000"/>
                  </a:srgbClr>
                </a:solidFill>
                <a:latin typeface="Calibri" panose="020F0502020204030204"/>
              </a:rPr>
              <a:t>Auditors</a:t>
            </a:r>
            <a:r>
              <a:rPr lang="hr-HR" sz="2400" dirty="0">
                <a:solidFill>
                  <a:srgbClr val="4472C4">
                    <a:lumMod val="75000"/>
                  </a:srgbClr>
                </a:solidFill>
                <a:latin typeface="Calibri" panose="020F0502020204030204"/>
              </a:rPr>
              <a:t>) u BiH i CG</a:t>
            </a:r>
          </a:p>
        </p:txBody>
      </p:sp>
      <p:sp>
        <p:nvSpPr>
          <p:cNvPr id="2" name="Title 3">
            <a:extLst>
              <a:ext uri="{FF2B5EF4-FFF2-40B4-BE49-F238E27FC236}">
                <a16:creationId xmlns:a16="http://schemas.microsoft.com/office/drawing/2014/main" id="{355B3FC6-FDE8-53B3-4252-B07AE7331543}"/>
              </a:ext>
            </a:extLst>
          </p:cNvPr>
          <p:cNvSpPr txBox="1">
            <a:spLocks/>
          </p:cNvSpPr>
          <p:nvPr/>
        </p:nvSpPr>
        <p:spPr>
          <a:xfrm>
            <a:off x="8580584" y="284990"/>
            <a:ext cx="3294119" cy="566666"/>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400" b="1" i="0" u="none" strike="noStrike" kern="1200" cap="none" spc="0" normalizeH="0" baseline="0" noProof="0" dirty="0">
                <a:ln>
                  <a:noFill/>
                </a:ln>
                <a:solidFill>
                  <a:prstClr val="white"/>
                </a:solidFill>
                <a:effectLst/>
                <a:uLnTx/>
                <a:uFillTx/>
                <a:latin typeface="Calibri" panose="020F0502020204030204"/>
                <a:ea typeface="+mj-ea"/>
                <a:cs typeface="+mj-cs"/>
              </a:rPr>
              <a:t>REVIZIJE</a:t>
            </a:r>
            <a:endParaRPr kumimoji="0" lang="en-US" sz="34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pic>
        <p:nvPicPr>
          <p:cNvPr id="4" name="Picture 3" descr="A person holding a magnifying glass and paper&#10;&#10;Description automatically generated">
            <a:extLst>
              <a:ext uri="{FF2B5EF4-FFF2-40B4-BE49-F238E27FC236}">
                <a16:creationId xmlns:a16="http://schemas.microsoft.com/office/drawing/2014/main" id="{2B2206F2-9C1E-3C64-63E7-B5D5A4EBEF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0294" y="2116401"/>
            <a:ext cx="3516737" cy="3516737"/>
          </a:xfrm>
          <a:prstGeom prst="rect">
            <a:avLst/>
          </a:prstGeom>
        </p:spPr>
      </p:pic>
      <p:sp>
        <p:nvSpPr>
          <p:cNvPr id="7" name="TextBox 8">
            <a:extLst>
              <a:ext uri="{FF2B5EF4-FFF2-40B4-BE49-F238E27FC236}">
                <a16:creationId xmlns:a16="http://schemas.microsoft.com/office/drawing/2014/main" id="{8B263981-BDC5-35B5-9B63-E1ADBC5F5710}"/>
              </a:ext>
            </a:extLst>
          </p:cNvPr>
          <p:cNvSpPr txBox="1"/>
          <p:nvPr/>
        </p:nvSpPr>
        <p:spPr>
          <a:xfrm>
            <a:off x="446402" y="4461199"/>
            <a:ext cx="7618146" cy="1200329"/>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hr-HR" sz="2400" dirty="0">
                <a:solidFill>
                  <a:srgbClr val="4472C4">
                    <a:lumMod val="75000"/>
                  </a:srgbClr>
                </a:solidFill>
                <a:latin typeface="Calibri" panose="020F0502020204030204"/>
              </a:rPr>
              <a:t>Vrste revizija:</a:t>
            </a:r>
          </a:p>
          <a:p>
            <a:pPr marL="1257300" lvl="2" indent="-342900">
              <a:buFont typeface="Arial" panose="020B0604020202020204" pitchFamily="34" charset="0"/>
              <a:buChar char="•"/>
              <a:defRPr/>
            </a:pPr>
            <a:r>
              <a:rPr lang="hr-HR" sz="2400" dirty="0">
                <a:solidFill>
                  <a:srgbClr val="4472C4">
                    <a:lumMod val="75000"/>
                  </a:srgbClr>
                </a:solidFill>
                <a:latin typeface="Calibri" panose="020F0502020204030204"/>
              </a:rPr>
              <a:t>Revizije  sustava </a:t>
            </a:r>
          </a:p>
          <a:p>
            <a:pPr marL="1257300" lvl="2" indent="-342900">
              <a:buFont typeface="Arial" panose="020B0604020202020204" pitchFamily="34" charset="0"/>
              <a:buChar char="•"/>
              <a:defRPr/>
            </a:pPr>
            <a:r>
              <a:rPr lang="hr-HR" sz="2400" dirty="0">
                <a:solidFill>
                  <a:srgbClr val="4472C4">
                    <a:lumMod val="75000"/>
                  </a:srgbClr>
                </a:solidFill>
                <a:latin typeface="Calibri" panose="020F0502020204030204"/>
              </a:rPr>
              <a:t>Revizije operacija</a:t>
            </a:r>
          </a:p>
        </p:txBody>
      </p:sp>
    </p:spTree>
    <p:extLst>
      <p:ext uri="{BB962C8B-B14F-4D97-AF65-F5344CB8AC3E}">
        <p14:creationId xmlns:p14="http://schemas.microsoft.com/office/powerpoint/2010/main" val="368848290"/>
      </p:ext>
    </p:extLst>
  </p:cSld>
  <p:clrMapOvr>
    <a:masterClrMapping/>
  </p:clrMapOvr>
  <p:transition spd="slow">
    <p:wip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9" name="TextBox 8">
            <a:extLst>
              <a:ext uri="{FF2B5EF4-FFF2-40B4-BE49-F238E27FC236}">
                <a16:creationId xmlns:a16="http://schemas.microsoft.com/office/drawing/2014/main" id="{507E1E57-921F-39F4-A87A-9E924DE5057D}"/>
              </a:ext>
            </a:extLst>
          </p:cNvPr>
          <p:cNvSpPr txBox="1"/>
          <p:nvPr/>
        </p:nvSpPr>
        <p:spPr>
          <a:xfrm>
            <a:off x="547051" y="1985706"/>
            <a:ext cx="11097898" cy="1938992"/>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800100" marR="0" lvl="1"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hr-HR" sz="2400" dirty="0">
                <a:solidFill>
                  <a:srgbClr val="4472C4">
                    <a:lumMod val="75000"/>
                  </a:srgbClr>
                </a:solidFill>
                <a:latin typeface="Calibri" panose="020F0502020204030204"/>
              </a:rPr>
              <a:t>Revizije operacija provode se na temelju uzorka određenog od EK</a:t>
            </a:r>
          </a:p>
          <a:p>
            <a:pPr marL="800100" marR="0" lvl="1"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hr-HR" sz="2400" dirty="0">
                <a:solidFill>
                  <a:srgbClr val="4472C4">
                    <a:lumMod val="75000"/>
                  </a:srgbClr>
                </a:solidFill>
                <a:latin typeface="Calibri" panose="020F0502020204030204"/>
              </a:rPr>
              <a:t>Mogu obuhvatiti cijelo ili dijelove razdoblja provedbe projekta</a:t>
            </a:r>
          </a:p>
          <a:p>
            <a:pPr marL="800100" marR="0" lvl="1"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hr-HR" sz="2400" dirty="0">
                <a:solidFill>
                  <a:srgbClr val="4472C4">
                    <a:lumMod val="75000"/>
                  </a:srgbClr>
                </a:solidFill>
                <a:latin typeface="Calibri" panose="020F0502020204030204"/>
              </a:rPr>
              <a:t>Obuhvaćaju troškove prijavljene EK u određenoj računovodstvenoj godini </a:t>
            </a:r>
          </a:p>
          <a:p>
            <a:pPr marL="800100" marR="0" lvl="1"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hr-HR" sz="2400" dirty="0">
                <a:solidFill>
                  <a:srgbClr val="4472C4">
                    <a:lumMod val="75000"/>
                  </a:srgbClr>
                </a:solidFill>
                <a:latin typeface="Calibri" panose="020F0502020204030204"/>
              </a:rPr>
              <a:t>Mogu uključivati i terensku provjere</a:t>
            </a:r>
          </a:p>
          <a:p>
            <a:pPr marL="800100" marR="0" lvl="1"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hr-HR" sz="2400" dirty="0">
                <a:solidFill>
                  <a:srgbClr val="4472C4">
                    <a:lumMod val="75000"/>
                  </a:srgbClr>
                </a:solidFill>
                <a:latin typeface="Calibri" panose="020F0502020204030204"/>
              </a:rPr>
              <a:t>Mogu imati financijske posljedice – u slučaju utvrđenih nepravilnosti</a:t>
            </a:r>
          </a:p>
        </p:txBody>
      </p:sp>
      <p:sp>
        <p:nvSpPr>
          <p:cNvPr id="2" name="Title 3">
            <a:extLst>
              <a:ext uri="{FF2B5EF4-FFF2-40B4-BE49-F238E27FC236}">
                <a16:creationId xmlns:a16="http://schemas.microsoft.com/office/drawing/2014/main" id="{355B3FC6-FDE8-53B3-4252-B07AE7331543}"/>
              </a:ext>
            </a:extLst>
          </p:cNvPr>
          <p:cNvSpPr txBox="1">
            <a:spLocks/>
          </p:cNvSpPr>
          <p:nvPr/>
        </p:nvSpPr>
        <p:spPr>
          <a:xfrm>
            <a:off x="8580584" y="284990"/>
            <a:ext cx="3294119" cy="566666"/>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400" b="1" i="0" u="none" strike="noStrike" kern="1200" cap="none" spc="0" normalizeH="0" baseline="0" noProof="0" dirty="0">
                <a:ln>
                  <a:noFill/>
                </a:ln>
                <a:solidFill>
                  <a:prstClr val="white"/>
                </a:solidFill>
                <a:effectLst/>
                <a:uLnTx/>
                <a:uFillTx/>
                <a:latin typeface="Calibri" panose="020F0502020204030204"/>
                <a:ea typeface="+mj-ea"/>
                <a:cs typeface="+mj-cs"/>
              </a:rPr>
              <a:t>REVIZIJE</a:t>
            </a:r>
            <a:endParaRPr kumimoji="0" lang="en-US" sz="34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3" name="TextBox 9">
            <a:extLst>
              <a:ext uri="{FF2B5EF4-FFF2-40B4-BE49-F238E27FC236}">
                <a16:creationId xmlns:a16="http://schemas.microsoft.com/office/drawing/2014/main" id="{A02329A9-BE87-31B0-8301-7E9B83CEFA04}"/>
              </a:ext>
            </a:extLst>
          </p:cNvPr>
          <p:cNvSpPr txBox="1"/>
          <p:nvPr/>
        </p:nvSpPr>
        <p:spPr>
          <a:xfrm>
            <a:off x="547051" y="4431082"/>
            <a:ext cx="11097898" cy="1598066"/>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342900" marR="0" lvl="0" indent="-342900" algn="just" defTabSz="914400" rtl="0" eaLnBrk="1" fontAlgn="auto" latinLnBrk="0" hangingPunct="1">
              <a:lnSpc>
                <a:spcPct val="115000"/>
              </a:lnSpc>
              <a:spcBef>
                <a:spcPts val="0"/>
              </a:spcBef>
              <a:spcAft>
                <a:spcPts val="1000"/>
              </a:spcAft>
              <a:buClrTx/>
              <a:buSzTx/>
              <a:buFont typeface="Wingdings" panose="05000000000000000000" pitchFamily="2" charset="2"/>
              <a:buChar char="§"/>
              <a:tabLst/>
              <a:defRPr/>
            </a:pP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U slučaju utvrđenih nepravilnosti i povrata neprihvatljivih sredstava, moguće je:</a:t>
            </a:r>
          </a:p>
          <a:p>
            <a:pPr marL="800100" lvl="1" indent="-342900" algn="just">
              <a:lnSpc>
                <a:spcPct val="115000"/>
              </a:lnSpc>
              <a:spcAft>
                <a:spcPts val="1000"/>
              </a:spcAft>
              <a:buFont typeface="Wingdings" panose="05000000000000000000" pitchFamily="2" charset="2"/>
              <a:buChar char="§"/>
              <a:defRPr/>
            </a:pPr>
            <a:r>
              <a:rPr lang="hr-HR" sz="2400" dirty="0">
                <a:solidFill>
                  <a:srgbClr val="003399"/>
                </a:solidFill>
                <a:latin typeface="Calibri" panose="020F0502020204030204"/>
                <a:ea typeface="Calibri" panose="020F0502020204030204" pitchFamily="34" charset="0"/>
              </a:rPr>
              <a:t>Odbijanje neprihvatljivih iznosa od sljedeće isplate</a:t>
            </a:r>
          </a:p>
          <a:p>
            <a:pPr marL="800100" lvl="1" indent="-342900" algn="just">
              <a:lnSpc>
                <a:spcPct val="115000"/>
              </a:lnSpc>
              <a:spcAft>
                <a:spcPts val="1000"/>
              </a:spcAft>
              <a:buFont typeface="Wingdings" panose="05000000000000000000" pitchFamily="2" charset="2"/>
              <a:buChar char="§"/>
              <a:defRPr/>
            </a:pP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Povrat sredstava od strane LP/PP</a:t>
            </a:r>
          </a:p>
        </p:txBody>
      </p:sp>
    </p:spTree>
    <p:extLst>
      <p:ext uri="{BB962C8B-B14F-4D97-AF65-F5344CB8AC3E}">
        <p14:creationId xmlns:p14="http://schemas.microsoft.com/office/powerpoint/2010/main" val="2117914035"/>
      </p:ext>
    </p:extLst>
  </p:cSld>
  <p:clrMapOvr>
    <a:masterClrMapping/>
  </p:clrMapOvr>
  <p:transition spd="slow">
    <p:wip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9C7F78-8135-887A-9731-4C698CA2BDA8}"/>
              </a:ext>
            </a:extLst>
          </p:cNvPr>
          <p:cNvSpPr/>
          <p:nvPr/>
        </p:nvSpPr>
        <p:spPr>
          <a:xfrm>
            <a:off x="1159828" y="1641195"/>
            <a:ext cx="4868841" cy="45733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p>
        </p:txBody>
      </p:sp>
      <p:pic>
        <p:nvPicPr>
          <p:cNvPr id="7" name="Picture 6">
            <a:extLst>
              <a:ext uri="{FF2B5EF4-FFF2-40B4-BE49-F238E27FC236}">
                <a16:creationId xmlns:a16="http://schemas.microsoft.com/office/drawing/2014/main" id="{734AF48F-CF6E-9EE6-7D7A-F89346B93F9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54849" y="0"/>
            <a:ext cx="4237151" cy="6857999"/>
          </a:xfrm>
          <a:prstGeom prst="rect">
            <a:avLst/>
          </a:prstGeom>
        </p:spPr>
      </p:pic>
      <p:sp>
        <p:nvSpPr>
          <p:cNvPr id="2" name="Title 1">
            <a:extLst>
              <a:ext uri="{FF2B5EF4-FFF2-40B4-BE49-F238E27FC236}">
                <a16:creationId xmlns:a16="http://schemas.microsoft.com/office/drawing/2014/main" id="{4583ED03-E8A5-D7F0-E9EF-2C81260B07E8}"/>
              </a:ext>
            </a:extLst>
          </p:cNvPr>
          <p:cNvSpPr>
            <a:spLocks noGrp="1"/>
          </p:cNvSpPr>
          <p:nvPr>
            <p:ph type="ctrTitle"/>
          </p:nvPr>
        </p:nvSpPr>
        <p:spPr>
          <a:xfrm>
            <a:off x="2136875" y="2616853"/>
            <a:ext cx="3509545" cy="1624291"/>
          </a:xfrm>
        </p:spPr>
        <p:txBody>
          <a:bodyPr>
            <a:normAutofit/>
          </a:bodyPr>
          <a:lstStyle/>
          <a:p>
            <a:pPr algn="l" defTabSz="740664"/>
            <a:r>
              <a:rPr lang="hr-HR" sz="3600" b="1" dirty="0">
                <a:solidFill>
                  <a:schemeClr val="bg1"/>
                </a:solidFill>
              </a:rPr>
              <a:t>Nepravilnosti</a:t>
            </a:r>
            <a:endParaRPr lang="hr-HR" sz="3600" dirty="0">
              <a:solidFill>
                <a:schemeClr val="bg1"/>
              </a:solidFill>
            </a:endParaRPr>
          </a:p>
        </p:txBody>
      </p:sp>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25245" y="249595"/>
            <a:ext cx="3861542" cy="1203736"/>
          </a:xfrm>
          <a:prstGeom prst="rect">
            <a:avLst/>
          </a:prstGeom>
        </p:spPr>
      </p:pic>
      <p:pic>
        <p:nvPicPr>
          <p:cNvPr id="4" name="Picture 3" descr="A person sitting on a chair with his head in his hands&#10;&#10;Description automatically generated">
            <a:extLst>
              <a:ext uri="{FF2B5EF4-FFF2-40B4-BE49-F238E27FC236}">
                <a16:creationId xmlns:a16="http://schemas.microsoft.com/office/drawing/2014/main" id="{F4712381-FA2A-4FF7-2B1E-99662BC020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8669" y="1681938"/>
            <a:ext cx="4532595" cy="4532595"/>
          </a:xfrm>
          <a:prstGeom prst="rect">
            <a:avLst/>
          </a:prstGeom>
        </p:spPr>
      </p:pic>
    </p:spTree>
    <p:extLst>
      <p:ext uri="{BB962C8B-B14F-4D97-AF65-F5344CB8AC3E}">
        <p14:creationId xmlns:p14="http://schemas.microsoft.com/office/powerpoint/2010/main" val="30265020"/>
      </p:ext>
    </p:extLst>
  </p:cSld>
  <p:clrMapOvr>
    <a:masterClrMapping/>
  </p:clrMapOvr>
  <mc:AlternateContent xmlns:mc="http://schemas.openxmlformats.org/markup-compatibility/2006" xmlns:p14="http://schemas.microsoft.com/office/powerpoint/2010/main">
    <mc:Choice Requires="p14">
      <p:transition spd="slow" p14:dur="1750">
        <p14:reveal/>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9" name="TextBox 8">
            <a:extLst>
              <a:ext uri="{FF2B5EF4-FFF2-40B4-BE49-F238E27FC236}">
                <a16:creationId xmlns:a16="http://schemas.microsoft.com/office/drawing/2014/main" id="{507E1E57-921F-39F4-A87A-9E924DE5057D}"/>
              </a:ext>
            </a:extLst>
          </p:cNvPr>
          <p:cNvSpPr txBox="1"/>
          <p:nvPr/>
        </p:nvSpPr>
        <p:spPr>
          <a:xfrm>
            <a:off x="982616" y="1893142"/>
            <a:ext cx="6915150" cy="707886"/>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lang="hr-HR" sz="4000" b="1" dirty="0">
                <a:solidFill>
                  <a:srgbClr val="4472C4">
                    <a:lumMod val="75000"/>
                  </a:srgbClr>
                </a:solidFill>
                <a:latin typeface="Calibri" panose="020F0502020204030204"/>
              </a:rPr>
              <a:t>n</a:t>
            </a:r>
            <a:r>
              <a:rPr kumimoji="0" lang="hr-HR" sz="4000" b="1"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epravilnost</a:t>
            </a:r>
            <a:r>
              <a:rPr kumimoji="0" lang="hr-HR" sz="4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 prijevara       </a:t>
            </a:r>
          </a:p>
        </p:txBody>
      </p:sp>
      <p:sp>
        <p:nvSpPr>
          <p:cNvPr id="2" name="Title 3">
            <a:extLst>
              <a:ext uri="{FF2B5EF4-FFF2-40B4-BE49-F238E27FC236}">
                <a16:creationId xmlns:a16="http://schemas.microsoft.com/office/drawing/2014/main" id="{355B3FC6-FDE8-53B3-4252-B07AE7331543}"/>
              </a:ext>
            </a:extLst>
          </p:cNvPr>
          <p:cNvSpPr txBox="1">
            <a:spLocks/>
          </p:cNvSpPr>
          <p:nvPr/>
        </p:nvSpPr>
        <p:spPr>
          <a:xfrm>
            <a:off x="8411148" y="284990"/>
            <a:ext cx="3463555" cy="566666"/>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400" b="1" i="0" u="none" strike="noStrike" kern="1200" cap="none" spc="0" normalizeH="0" baseline="0" noProof="0" dirty="0">
                <a:ln>
                  <a:noFill/>
                </a:ln>
                <a:solidFill>
                  <a:prstClr val="white"/>
                </a:solidFill>
                <a:effectLst/>
                <a:uLnTx/>
                <a:uFillTx/>
                <a:latin typeface="Calibri" panose="020F0502020204030204"/>
                <a:ea typeface="+mj-ea"/>
                <a:cs typeface="+mj-cs"/>
              </a:rPr>
              <a:t>NEPRAVILNOSTI</a:t>
            </a:r>
            <a:endParaRPr kumimoji="0" lang="en-US" sz="34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pic>
        <p:nvPicPr>
          <p:cNvPr id="4" name="Picture 3" descr="A cartoon of a thief peeking out of a corner&#10;&#10;Description automatically generated">
            <a:extLst>
              <a:ext uri="{FF2B5EF4-FFF2-40B4-BE49-F238E27FC236}">
                <a16:creationId xmlns:a16="http://schemas.microsoft.com/office/drawing/2014/main" id="{B823CF16-72B0-F9FF-B542-C216424C1B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7482" y="1511917"/>
            <a:ext cx="4144518" cy="4144518"/>
          </a:xfrm>
          <a:prstGeom prst="rect">
            <a:avLst/>
          </a:prstGeom>
        </p:spPr>
      </p:pic>
      <p:sp>
        <p:nvSpPr>
          <p:cNvPr id="6" name="TextBox 9">
            <a:extLst>
              <a:ext uri="{FF2B5EF4-FFF2-40B4-BE49-F238E27FC236}">
                <a16:creationId xmlns:a16="http://schemas.microsoft.com/office/drawing/2014/main" id="{8105C2EB-3A4A-6E3D-C983-6F2D3C6E2887}"/>
              </a:ext>
            </a:extLst>
          </p:cNvPr>
          <p:cNvSpPr txBox="1"/>
          <p:nvPr/>
        </p:nvSpPr>
        <p:spPr>
          <a:xfrm>
            <a:off x="147862" y="3435930"/>
            <a:ext cx="8584658" cy="1894558"/>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342900" marR="0" lvl="0" indent="-342900" algn="just" defTabSz="914400" rtl="0" eaLnBrk="1" fontAlgn="auto" latinLnBrk="0" hangingPunct="1">
              <a:lnSpc>
                <a:spcPct val="115000"/>
              </a:lnSpc>
              <a:spcBef>
                <a:spcPts val="0"/>
              </a:spcBef>
              <a:spcAft>
                <a:spcPts val="1000"/>
              </a:spcAft>
              <a:buClrTx/>
              <a:buSzTx/>
              <a:buFont typeface="Wingdings" panose="05000000000000000000" pitchFamily="2" charset="2"/>
              <a:buChar char="§"/>
              <a:tabLst/>
              <a:defRPr/>
            </a:pP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Upravljačko tijelo (MA) je odgovorno za upravljanje procesom i borbu protiv prijevara na Programskoj razini</a:t>
            </a:r>
          </a:p>
          <a:p>
            <a:pPr marL="342900" marR="0" lvl="0" indent="-342900" algn="just" defTabSz="914400" rtl="0" eaLnBrk="1" fontAlgn="auto" latinLnBrk="0" hangingPunct="1">
              <a:lnSpc>
                <a:spcPct val="115000"/>
              </a:lnSpc>
              <a:spcBef>
                <a:spcPts val="0"/>
              </a:spcBef>
              <a:spcAft>
                <a:spcPts val="1000"/>
              </a:spcAft>
              <a:buClrTx/>
              <a:buSzTx/>
              <a:buFont typeface="Wingdings" panose="05000000000000000000" pitchFamily="2" charset="2"/>
              <a:buChar char="§"/>
              <a:tabLst/>
              <a:defRPr/>
            </a:pPr>
            <a:r>
              <a:rPr lang="hr-HR" sz="2400" dirty="0">
                <a:solidFill>
                  <a:srgbClr val="FF0000"/>
                </a:solidFill>
                <a:latin typeface="Calibri" panose="020F0502020204030204"/>
                <a:ea typeface="Calibri" panose="020F0502020204030204" pitchFamily="34" charset="0"/>
              </a:rPr>
              <a:t>Upravljačko tijelo primjenjuje načelo nulte tolerancije na prijevare!</a:t>
            </a:r>
          </a:p>
        </p:txBody>
      </p:sp>
    </p:spTree>
    <p:extLst>
      <p:ext uri="{BB962C8B-B14F-4D97-AF65-F5344CB8AC3E}">
        <p14:creationId xmlns:p14="http://schemas.microsoft.com/office/powerpoint/2010/main" val="875043069"/>
      </p:ext>
    </p:extLst>
  </p:cSld>
  <p:clrMapOvr>
    <a:masterClrMapping/>
  </p:clrMapOvr>
  <p:transition spd="slow">
    <p:wip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9" name="TextBox 8">
            <a:extLst>
              <a:ext uri="{FF2B5EF4-FFF2-40B4-BE49-F238E27FC236}">
                <a16:creationId xmlns:a16="http://schemas.microsoft.com/office/drawing/2014/main" id="{507E1E57-921F-39F4-A87A-9E924DE5057D}"/>
              </a:ext>
            </a:extLst>
          </p:cNvPr>
          <p:cNvSpPr txBox="1"/>
          <p:nvPr/>
        </p:nvSpPr>
        <p:spPr>
          <a:xfrm>
            <a:off x="250732" y="2090343"/>
            <a:ext cx="11419298" cy="707886"/>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hr-HR" sz="4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Odgovornost na projektnoj razini – LP / PP</a:t>
            </a:r>
          </a:p>
        </p:txBody>
      </p:sp>
      <p:sp>
        <p:nvSpPr>
          <p:cNvPr id="2" name="Title 3">
            <a:extLst>
              <a:ext uri="{FF2B5EF4-FFF2-40B4-BE49-F238E27FC236}">
                <a16:creationId xmlns:a16="http://schemas.microsoft.com/office/drawing/2014/main" id="{355B3FC6-FDE8-53B3-4252-B07AE7331543}"/>
              </a:ext>
            </a:extLst>
          </p:cNvPr>
          <p:cNvSpPr txBox="1">
            <a:spLocks/>
          </p:cNvSpPr>
          <p:nvPr/>
        </p:nvSpPr>
        <p:spPr>
          <a:xfrm>
            <a:off x="8411148" y="284990"/>
            <a:ext cx="3463555" cy="566666"/>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400" b="1" i="0" u="none" strike="noStrike" kern="1200" cap="none" spc="0" normalizeH="0" baseline="0" noProof="0" dirty="0">
                <a:ln>
                  <a:noFill/>
                </a:ln>
                <a:solidFill>
                  <a:prstClr val="white"/>
                </a:solidFill>
                <a:effectLst/>
                <a:uLnTx/>
                <a:uFillTx/>
                <a:latin typeface="Calibri" panose="020F0502020204030204"/>
                <a:ea typeface="+mj-ea"/>
                <a:cs typeface="+mj-cs"/>
              </a:rPr>
              <a:t>NEPRAVILNOSTI</a:t>
            </a:r>
            <a:endParaRPr kumimoji="0" lang="en-US" sz="34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6" name="TextBox 9">
            <a:extLst>
              <a:ext uri="{FF2B5EF4-FFF2-40B4-BE49-F238E27FC236}">
                <a16:creationId xmlns:a16="http://schemas.microsoft.com/office/drawing/2014/main" id="{8105C2EB-3A4A-6E3D-C983-6F2D3C6E2887}"/>
              </a:ext>
            </a:extLst>
          </p:cNvPr>
          <p:cNvSpPr txBox="1"/>
          <p:nvPr/>
        </p:nvSpPr>
        <p:spPr>
          <a:xfrm>
            <a:off x="250732" y="3255345"/>
            <a:ext cx="11419298" cy="2575770"/>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342900" marR="0" lvl="0" indent="-342900" algn="just" defTabSz="914400" rtl="0" eaLnBrk="1" fontAlgn="auto" latinLnBrk="0" hangingPunct="1">
              <a:lnSpc>
                <a:spcPct val="115000"/>
              </a:lnSpc>
              <a:spcBef>
                <a:spcPts val="0"/>
              </a:spcBef>
              <a:spcAft>
                <a:spcPts val="1000"/>
              </a:spcAft>
              <a:buClrTx/>
              <a:buSzTx/>
              <a:buFont typeface="Wingdings" panose="05000000000000000000" pitchFamily="2" charset="2"/>
              <a:buChar char="§"/>
              <a:tabLst/>
              <a:defRPr/>
            </a:pP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Provedba projekta u skladu s  odredbama Ugovora i svim relevantnim Programskim dokumentima i pravilima – izbjegavanje nepravilnosti i sukoba interesa</a:t>
            </a:r>
          </a:p>
          <a:p>
            <a:pPr marL="342900" marR="0" lvl="0" indent="-342900" algn="just" defTabSz="914400" rtl="0" eaLnBrk="1" fontAlgn="auto" latinLnBrk="0" hangingPunct="1">
              <a:lnSpc>
                <a:spcPct val="115000"/>
              </a:lnSpc>
              <a:spcBef>
                <a:spcPts val="0"/>
              </a:spcBef>
              <a:spcAft>
                <a:spcPts val="1000"/>
              </a:spcAft>
              <a:buClrTx/>
              <a:buSzTx/>
              <a:buFont typeface="Wingdings" panose="05000000000000000000" pitchFamily="2" charset="2"/>
              <a:buChar char="§"/>
              <a:tabLst/>
              <a:defRPr/>
            </a:pP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Prijava nepravilnosti (sumnji na prijevaru) Upravljačkom tijelu: </a:t>
            </a:r>
          </a:p>
          <a:p>
            <a:pPr marR="0" lvl="0" algn="just" defTabSz="914400" rtl="0" eaLnBrk="1" fontAlgn="auto" latinLnBrk="0" hangingPunct="1">
              <a:lnSpc>
                <a:spcPct val="115000"/>
              </a:lnSpc>
              <a:spcBef>
                <a:spcPts val="0"/>
              </a:spcBef>
              <a:spcAft>
                <a:spcPts val="1000"/>
              </a:spcAft>
              <a:buClrTx/>
              <a:buSzTx/>
              <a:tabLst/>
              <a:defRPr/>
            </a:pPr>
            <a:r>
              <a:rPr lang="hr-HR" sz="2400" dirty="0">
                <a:solidFill>
                  <a:srgbClr val="003399"/>
                </a:solidFill>
                <a:latin typeface="Calibri" panose="020F0502020204030204"/>
                <a:ea typeface="Calibri" panose="020F0502020204030204" pitchFamily="34" charset="0"/>
              </a:rPr>
              <a:t>	</a:t>
            </a: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 </a:t>
            </a: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hlinkClick r:id="rId4"/>
              </a:rPr>
              <a:t>irregularities-interreg-ma@mrrfeu.hr</a:t>
            </a: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 </a:t>
            </a:r>
          </a:p>
          <a:p>
            <a:pPr marL="342900" marR="0" lvl="0" indent="-342900" algn="just" defTabSz="914400" rtl="0" eaLnBrk="1" fontAlgn="auto" latinLnBrk="0" hangingPunct="1">
              <a:lnSpc>
                <a:spcPct val="115000"/>
              </a:lnSpc>
              <a:spcBef>
                <a:spcPts val="0"/>
              </a:spcBef>
              <a:spcAft>
                <a:spcPts val="1000"/>
              </a:spcAft>
              <a:buClrTx/>
              <a:buSzTx/>
              <a:buFont typeface="Wingdings" panose="05000000000000000000" pitchFamily="2" charset="2"/>
              <a:buChar char="§"/>
              <a:tabLst/>
              <a:defRPr/>
            </a:pP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Povrat nepravilno potrošenih i isplaćenih sredstava</a:t>
            </a:r>
          </a:p>
        </p:txBody>
      </p:sp>
    </p:spTree>
    <p:extLst>
      <p:ext uri="{BB962C8B-B14F-4D97-AF65-F5344CB8AC3E}">
        <p14:creationId xmlns:p14="http://schemas.microsoft.com/office/powerpoint/2010/main" val="77875922"/>
      </p:ext>
    </p:extLst>
  </p:cSld>
  <p:clrMapOvr>
    <a:masterClrMapping/>
  </p:clrMapOvr>
  <p:transition spd="slow">
    <p:wip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2C015E-90F7-FA75-ADA4-DEB2BCDFDCAA}"/>
              </a:ext>
            </a:extLst>
          </p:cNvPr>
          <p:cNvGrpSpPr/>
          <p:nvPr/>
        </p:nvGrpSpPr>
        <p:grpSpPr>
          <a:xfrm>
            <a:off x="1303255" y="3875891"/>
            <a:ext cx="10268630" cy="2409165"/>
            <a:chOff x="1303255" y="3875891"/>
            <a:chExt cx="10268630" cy="2409165"/>
          </a:xfrm>
        </p:grpSpPr>
        <p:sp>
          <p:nvSpPr>
            <p:cNvPr id="3" name="Freeform: Shape 2">
              <a:extLst>
                <a:ext uri="{FF2B5EF4-FFF2-40B4-BE49-F238E27FC236}">
                  <a16:creationId xmlns:a16="http://schemas.microsoft.com/office/drawing/2014/main" id="{AD992BF7-BD97-F182-0301-683C79173300}"/>
                </a:ext>
              </a:extLst>
            </p:cNvPr>
            <p:cNvSpPr/>
            <p:nvPr/>
          </p:nvSpPr>
          <p:spPr>
            <a:xfrm>
              <a:off x="1303255" y="3875891"/>
              <a:ext cx="10268630" cy="743535"/>
            </a:xfrm>
            <a:custGeom>
              <a:avLst/>
              <a:gdLst>
                <a:gd name="connsiteX0" fmla="*/ 0 w 10268630"/>
                <a:gd name="connsiteY0" fmla="*/ 123925 h 743535"/>
                <a:gd name="connsiteX1" fmla="*/ 123925 w 10268630"/>
                <a:gd name="connsiteY1" fmla="*/ 0 h 743535"/>
                <a:gd name="connsiteX2" fmla="*/ 10144705 w 10268630"/>
                <a:gd name="connsiteY2" fmla="*/ 0 h 743535"/>
                <a:gd name="connsiteX3" fmla="*/ 10268630 w 10268630"/>
                <a:gd name="connsiteY3" fmla="*/ 123925 h 743535"/>
                <a:gd name="connsiteX4" fmla="*/ 10268630 w 10268630"/>
                <a:gd name="connsiteY4" fmla="*/ 619610 h 743535"/>
                <a:gd name="connsiteX5" fmla="*/ 10144705 w 10268630"/>
                <a:gd name="connsiteY5" fmla="*/ 743535 h 743535"/>
                <a:gd name="connsiteX6" fmla="*/ 123925 w 10268630"/>
                <a:gd name="connsiteY6" fmla="*/ 743535 h 743535"/>
                <a:gd name="connsiteX7" fmla="*/ 0 w 10268630"/>
                <a:gd name="connsiteY7" fmla="*/ 619610 h 743535"/>
                <a:gd name="connsiteX8" fmla="*/ 0 w 10268630"/>
                <a:gd name="connsiteY8" fmla="*/ 123925 h 74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68630" h="743535">
                  <a:moveTo>
                    <a:pt x="0" y="123925"/>
                  </a:moveTo>
                  <a:cubicBezTo>
                    <a:pt x="0" y="55483"/>
                    <a:pt x="55483" y="0"/>
                    <a:pt x="123925" y="0"/>
                  </a:cubicBezTo>
                  <a:lnTo>
                    <a:pt x="10144705" y="0"/>
                  </a:lnTo>
                  <a:cubicBezTo>
                    <a:pt x="10213147" y="0"/>
                    <a:pt x="10268630" y="55483"/>
                    <a:pt x="10268630" y="123925"/>
                  </a:cubicBezTo>
                  <a:lnTo>
                    <a:pt x="10268630" y="619610"/>
                  </a:lnTo>
                  <a:cubicBezTo>
                    <a:pt x="10268630" y="688052"/>
                    <a:pt x="10213147" y="743535"/>
                    <a:pt x="10144705" y="743535"/>
                  </a:cubicBezTo>
                  <a:lnTo>
                    <a:pt x="123925" y="743535"/>
                  </a:lnTo>
                  <a:cubicBezTo>
                    <a:pt x="55483" y="743535"/>
                    <a:pt x="0" y="688052"/>
                    <a:pt x="0" y="619610"/>
                  </a:cubicBezTo>
                  <a:lnTo>
                    <a:pt x="0" y="123925"/>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54406" tIns="154406" rIns="154406" bIns="154406" numCol="1" spcCol="1270" anchor="ctr" anchorCtr="0">
              <a:noAutofit/>
            </a:bodyPr>
            <a:lstStyle/>
            <a:p>
              <a:pPr marL="0" lvl="0" indent="0" algn="l" defTabSz="1377950" rtl="0">
                <a:lnSpc>
                  <a:spcPct val="90000"/>
                </a:lnSpc>
                <a:spcBef>
                  <a:spcPct val="0"/>
                </a:spcBef>
                <a:spcAft>
                  <a:spcPct val="35000"/>
                </a:spcAft>
                <a:buNone/>
              </a:pPr>
              <a:r>
                <a:rPr lang="hr-HR" sz="3100" kern="1200" dirty="0"/>
                <a:t>Umjetna podjela ugovora (cjepkanje)</a:t>
              </a:r>
              <a:endParaRPr lang="en-US" sz="3100" kern="1200" dirty="0"/>
            </a:p>
          </p:txBody>
        </p:sp>
        <p:sp>
          <p:nvSpPr>
            <p:cNvPr id="4" name="Freeform: Shape 3">
              <a:extLst>
                <a:ext uri="{FF2B5EF4-FFF2-40B4-BE49-F238E27FC236}">
                  <a16:creationId xmlns:a16="http://schemas.microsoft.com/office/drawing/2014/main" id="{6B52BEEC-2CFD-6BC6-6585-5843A44C1403}"/>
                </a:ext>
              </a:extLst>
            </p:cNvPr>
            <p:cNvSpPr/>
            <p:nvPr/>
          </p:nvSpPr>
          <p:spPr>
            <a:xfrm>
              <a:off x="1303255" y="4708706"/>
              <a:ext cx="10268630" cy="743535"/>
            </a:xfrm>
            <a:custGeom>
              <a:avLst/>
              <a:gdLst>
                <a:gd name="connsiteX0" fmla="*/ 0 w 10268630"/>
                <a:gd name="connsiteY0" fmla="*/ 123925 h 743535"/>
                <a:gd name="connsiteX1" fmla="*/ 123925 w 10268630"/>
                <a:gd name="connsiteY1" fmla="*/ 0 h 743535"/>
                <a:gd name="connsiteX2" fmla="*/ 10144705 w 10268630"/>
                <a:gd name="connsiteY2" fmla="*/ 0 h 743535"/>
                <a:gd name="connsiteX3" fmla="*/ 10268630 w 10268630"/>
                <a:gd name="connsiteY3" fmla="*/ 123925 h 743535"/>
                <a:gd name="connsiteX4" fmla="*/ 10268630 w 10268630"/>
                <a:gd name="connsiteY4" fmla="*/ 619610 h 743535"/>
                <a:gd name="connsiteX5" fmla="*/ 10144705 w 10268630"/>
                <a:gd name="connsiteY5" fmla="*/ 743535 h 743535"/>
                <a:gd name="connsiteX6" fmla="*/ 123925 w 10268630"/>
                <a:gd name="connsiteY6" fmla="*/ 743535 h 743535"/>
                <a:gd name="connsiteX7" fmla="*/ 0 w 10268630"/>
                <a:gd name="connsiteY7" fmla="*/ 619610 h 743535"/>
                <a:gd name="connsiteX8" fmla="*/ 0 w 10268630"/>
                <a:gd name="connsiteY8" fmla="*/ 123925 h 74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68630" h="743535">
                  <a:moveTo>
                    <a:pt x="0" y="123925"/>
                  </a:moveTo>
                  <a:cubicBezTo>
                    <a:pt x="0" y="55483"/>
                    <a:pt x="55483" y="0"/>
                    <a:pt x="123925" y="0"/>
                  </a:cubicBezTo>
                  <a:lnTo>
                    <a:pt x="10144705" y="0"/>
                  </a:lnTo>
                  <a:cubicBezTo>
                    <a:pt x="10213147" y="0"/>
                    <a:pt x="10268630" y="55483"/>
                    <a:pt x="10268630" y="123925"/>
                  </a:cubicBezTo>
                  <a:lnTo>
                    <a:pt x="10268630" y="619610"/>
                  </a:lnTo>
                  <a:cubicBezTo>
                    <a:pt x="10268630" y="688052"/>
                    <a:pt x="10213147" y="743535"/>
                    <a:pt x="10144705" y="743535"/>
                  </a:cubicBezTo>
                  <a:lnTo>
                    <a:pt x="123925" y="743535"/>
                  </a:lnTo>
                  <a:cubicBezTo>
                    <a:pt x="55483" y="743535"/>
                    <a:pt x="0" y="688052"/>
                    <a:pt x="0" y="619610"/>
                  </a:cubicBezTo>
                  <a:lnTo>
                    <a:pt x="0" y="123925"/>
                  </a:lnTo>
                  <a:close/>
                </a:path>
              </a:pathLst>
            </a:custGeom>
          </p:spPr>
          <p:style>
            <a:lnRef idx="2">
              <a:schemeClr val="lt1">
                <a:hueOff val="0"/>
                <a:satOff val="0"/>
                <a:lumOff val="0"/>
                <a:alphaOff val="0"/>
              </a:schemeClr>
            </a:lnRef>
            <a:fillRef idx="1">
              <a:schemeClr val="accent2">
                <a:hueOff val="-727682"/>
                <a:satOff val="-41964"/>
                <a:lumOff val="4314"/>
                <a:alphaOff val="0"/>
              </a:schemeClr>
            </a:fillRef>
            <a:effectRef idx="0">
              <a:schemeClr val="accent2">
                <a:hueOff val="-727682"/>
                <a:satOff val="-41964"/>
                <a:lumOff val="4314"/>
                <a:alphaOff val="0"/>
              </a:schemeClr>
            </a:effectRef>
            <a:fontRef idx="minor">
              <a:schemeClr val="lt1"/>
            </a:fontRef>
          </p:style>
          <p:txBody>
            <a:bodyPr spcFirstLastPara="0" vert="horz" wrap="square" lIns="154406" tIns="154406" rIns="154406" bIns="154406" numCol="1" spcCol="1270" anchor="ctr" anchorCtr="0">
              <a:noAutofit/>
            </a:bodyPr>
            <a:lstStyle/>
            <a:p>
              <a:pPr marL="0" lvl="0" indent="0" algn="l" defTabSz="1377950">
                <a:lnSpc>
                  <a:spcPct val="90000"/>
                </a:lnSpc>
                <a:spcBef>
                  <a:spcPct val="0"/>
                </a:spcBef>
                <a:spcAft>
                  <a:spcPct val="35000"/>
                </a:spcAft>
                <a:buNone/>
              </a:pPr>
              <a:r>
                <a:rPr lang="hr-HR" sz="3100" kern="1200" dirty="0"/>
                <a:t>Ograničavajući kriteriji</a:t>
              </a:r>
              <a:endParaRPr lang="en-US" sz="3100" kern="1200" dirty="0"/>
            </a:p>
          </p:txBody>
        </p:sp>
        <p:sp>
          <p:nvSpPr>
            <p:cNvPr id="6" name="Freeform: Shape 5">
              <a:extLst>
                <a:ext uri="{FF2B5EF4-FFF2-40B4-BE49-F238E27FC236}">
                  <a16:creationId xmlns:a16="http://schemas.microsoft.com/office/drawing/2014/main" id="{64932BBA-7EF5-BE73-3B67-311C4504CC0A}"/>
                </a:ext>
              </a:extLst>
            </p:cNvPr>
            <p:cNvSpPr/>
            <p:nvPr/>
          </p:nvSpPr>
          <p:spPr>
            <a:xfrm>
              <a:off x="1303255" y="5541521"/>
              <a:ext cx="10268630" cy="743535"/>
            </a:xfrm>
            <a:custGeom>
              <a:avLst/>
              <a:gdLst>
                <a:gd name="connsiteX0" fmla="*/ 0 w 10268630"/>
                <a:gd name="connsiteY0" fmla="*/ 123925 h 743535"/>
                <a:gd name="connsiteX1" fmla="*/ 123925 w 10268630"/>
                <a:gd name="connsiteY1" fmla="*/ 0 h 743535"/>
                <a:gd name="connsiteX2" fmla="*/ 10144705 w 10268630"/>
                <a:gd name="connsiteY2" fmla="*/ 0 h 743535"/>
                <a:gd name="connsiteX3" fmla="*/ 10268630 w 10268630"/>
                <a:gd name="connsiteY3" fmla="*/ 123925 h 743535"/>
                <a:gd name="connsiteX4" fmla="*/ 10268630 w 10268630"/>
                <a:gd name="connsiteY4" fmla="*/ 619610 h 743535"/>
                <a:gd name="connsiteX5" fmla="*/ 10144705 w 10268630"/>
                <a:gd name="connsiteY5" fmla="*/ 743535 h 743535"/>
                <a:gd name="connsiteX6" fmla="*/ 123925 w 10268630"/>
                <a:gd name="connsiteY6" fmla="*/ 743535 h 743535"/>
                <a:gd name="connsiteX7" fmla="*/ 0 w 10268630"/>
                <a:gd name="connsiteY7" fmla="*/ 619610 h 743535"/>
                <a:gd name="connsiteX8" fmla="*/ 0 w 10268630"/>
                <a:gd name="connsiteY8" fmla="*/ 123925 h 74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68630" h="743535">
                  <a:moveTo>
                    <a:pt x="0" y="123925"/>
                  </a:moveTo>
                  <a:cubicBezTo>
                    <a:pt x="0" y="55483"/>
                    <a:pt x="55483" y="0"/>
                    <a:pt x="123925" y="0"/>
                  </a:cubicBezTo>
                  <a:lnTo>
                    <a:pt x="10144705" y="0"/>
                  </a:lnTo>
                  <a:cubicBezTo>
                    <a:pt x="10213147" y="0"/>
                    <a:pt x="10268630" y="55483"/>
                    <a:pt x="10268630" y="123925"/>
                  </a:cubicBezTo>
                  <a:lnTo>
                    <a:pt x="10268630" y="619610"/>
                  </a:lnTo>
                  <a:cubicBezTo>
                    <a:pt x="10268630" y="688052"/>
                    <a:pt x="10213147" y="743535"/>
                    <a:pt x="10144705" y="743535"/>
                  </a:cubicBezTo>
                  <a:lnTo>
                    <a:pt x="123925" y="743535"/>
                  </a:lnTo>
                  <a:cubicBezTo>
                    <a:pt x="55483" y="743535"/>
                    <a:pt x="0" y="688052"/>
                    <a:pt x="0" y="619610"/>
                  </a:cubicBezTo>
                  <a:lnTo>
                    <a:pt x="0" y="123925"/>
                  </a:lnTo>
                  <a:close/>
                </a:path>
              </a:pathLst>
            </a:custGeom>
          </p:spPr>
          <p:style>
            <a:lnRef idx="2">
              <a:schemeClr val="lt1">
                <a:hueOff val="0"/>
                <a:satOff val="0"/>
                <a:lumOff val="0"/>
                <a:alphaOff val="0"/>
              </a:schemeClr>
            </a:lnRef>
            <a:fillRef idx="1">
              <a:schemeClr val="accent2">
                <a:hueOff val="-1455363"/>
                <a:satOff val="-83928"/>
                <a:lumOff val="8628"/>
                <a:alphaOff val="0"/>
              </a:schemeClr>
            </a:fillRef>
            <a:effectRef idx="0">
              <a:schemeClr val="accent2">
                <a:hueOff val="-1455363"/>
                <a:satOff val="-83928"/>
                <a:lumOff val="8628"/>
                <a:alphaOff val="0"/>
              </a:schemeClr>
            </a:effectRef>
            <a:fontRef idx="minor">
              <a:schemeClr val="lt1"/>
            </a:fontRef>
          </p:style>
          <p:txBody>
            <a:bodyPr spcFirstLastPara="0" vert="horz" wrap="square" lIns="154406" tIns="154406" rIns="154406" bIns="154406" numCol="1" spcCol="1270" anchor="ctr" anchorCtr="0">
              <a:noAutofit/>
            </a:bodyPr>
            <a:lstStyle/>
            <a:p>
              <a:pPr marL="0" lvl="0" indent="0" algn="l" defTabSz="1377950">
                <a:lnSpc>
                  <a:spcPct val="90000"/>
                </a:lnSpc>
                <a:spcBef>
                  <a:spcPct val="0"/>
                </a:spcBef>
                <a:spcAft>
                  <a:spcPct val="35000"/>
                </a:spcAft>
                <a:buNone/>
              </a:pPr>
              <a:r>
                <a:rPr lang="hr-HR" sz="3100" kern="1200"/>
                <a:t>Izvršenje ugovora</a:t>
              </a:r>
              <a:endParaRPr lang="en-US" sz="3100" kern="1200"/>
            </a:p>
          </p:txBody>
        </p:sp>
      </p:grpSp>
      <p:sp>
        <p:nvSpPr>
          <p:cNvPr id="5" name="TextBox 4">
            <a:extLst>
              <a:ext uri="{FF2B5EF4-FFF2-40B4-BE49-F238E27FC236}">
                <a16:creationId xmlns:a16="http://schemas.microsoft.com/office/drawing/2014/main" id="{990F3D31-DFC9-A48D-CF7A-AF18B4B03B95}"/>
              </a:ext>
            </a:extLst>
          </p:cNvPr>
          <p:cNvSpPr txBox="1"/>
          <p:nvPr/>
        </p:nvSpPr>
        <p:spPr>
          <a:xfrm>
            <a:off x="1303255" y="2139239"/>
            <a:ext cx="9754385" cy="1384995"/>
          </a:xfrm>
          <a:prstGeom prst="rect">
            <a:avLst/>
          </a:prstGeom>
          <a:noFill/>
        </p:spPr>
        <p:txBody>
          <a:bodyPr wrap="square" lIns="91440" tIns="45720" rIns="91440" bIns="45720" anchor="t">
            <a:spAutoFit/>
          </a:bodyPr>
          <a:lstStyle/>
          <a:p>
            <a:r>
              <a:rPr lang="hr-HR" sz="2800" dirty="0">
                <a:solidFill>
                  <a:schemeClr val="accent1">
                    <a:lumMod val="75000"/>
                  </a:schemeClr>
                </a:solidFill>
              </a:rPr>
              <a:t>U razdoblju 2014.-2020.</a:t>
            </a:r>
            <a:r>
              <a:rPr lang="hr-HR" sz="2800" dirty="0">
                <a:solidFill>
                  <a:schemeClr val="accent1">
                    <a:lumMod val="75000"/>
                  </a:schemeClr>
                </a:solidFill>
                <a:ea typeface="+mn-lt"/>
                <a:cs typeface="+mn-lt"/>
              </a:rPr>
              <a:t> na 11 </a:t>
            </a:r>
            <a:r>
              <a:rPr lang="hr-HR" sz="2800" dirty="0">
                <a:solidFill>
                  <a:schemeClr val="accent1">
                    <a:lumMod val="75000"/>
                  </a:schemeClr>
                </a:solidFill>
              </a:rPr>
              <a:t>Interreg programa HR FLC je 90% </a:t>
            </a:r>
            <a:r>
              <a:rPr lang="hr-HR" sz="2800" dirty="0">
                <a:solidFill>
                  <a:schemeClr val="accent1">
                    <a:lumMod val="75000"/>
                  </a:schemeClr>
                </a:solidFill>
                <a:ea typeface="+mn-lt"/>
                <a:cs typeface="+mn-lt"/>
              </a:rPr>
              <a:t>nepravilnosti utvrdio </a:t>
            </a:r>
            <a:r>
              <a:rPr lang="hr-HR" sz="2800" dirty="0">
                <a:solidFill>
                  <a:schemeClr val="accent1">
                    <a:lumMod val="75000"/>
                  </a:schemeClr>
                </a:solidFill>
              </a:rPr>
              <a:t>prema 3 točke Smjernica za utvrđivanje </a:t>
            </a:r>
            <a:r>
              <a:rPr lang="hr-HR" sz="2800" dirty="0">
                <a:solidFill>
                  <a:schemeClr val="accent1">
                    <a:lumMod val="75000"/>
                  </a:schemeClr>
                </a:solidFill>
                <a:ea typeface="+mn-lt"/>
                <a:cs typeface="+mn-lt"/>
              </a:rPr>
              <a:t>nepravilnosti (COCOF): </a:t>
            </a:r>
          </a:p>
        </p:txBody>
      </p:sp>
      <p:pic>
        <p:nvPicPr>
          <p:cNvPr id="7" name="Picture 6">
            <a:extLst>
              <a:ext uri="{FF2B5EF4-FFF2-40B4-BE49-F238E27FC236}">
                <a16:creationId xmlns:a16="http://schemas.microsoft.com/office/drawing/2014/main" id="{6B2B68AD-2E0D-4C82-90D7-213E175B894A}"/>
              </a:ext>
            </a:extLst>
          </p:cNvPr>
          <p:cNvPicPr>
            <a:picLocks noChangeAspect="1"/>
          </p:cNvPicPr>
          <p:nvPr/>
        </p:nvPicPr>
        <p:blipFill>
          <a:blip r:embed="rId3"/>
          <a:stretch>
            <a:fillRect/>
          </a:stretch>
        </p:blipFill>
        <p:spPr>
          <a:xfrm>
            <a:off x="386946" y="363253"/>
            <a:ext cx="3462828" cy="1042506"/>
          </a:xfrm>
          <a:prstGeom prst="rect">
            <a:avLst/>
          </a:prstGeom>
        </p:spPr>
      </p:pic>
    </p:spTree>
    <p:extLst>
      <p:ext uri="{BB962C8B-B14F-4D97-AF65-F5344CB8AC3E}">
        <p14:creationId xmlns:p14="http://schemas.microsoft.com/office/powerpoint/2010/main" val="8873825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41950-DD90-F3E2-6915-E6F60CCF4915}"/>
              </a:ext>
            </a:extLst>
          </p:cNvPr>
          <p:cNvSpPr>
            <a:spLocks noGrp="1"/>
          </p:cNvSpPr>
          <p:nvPr>
            <p:ph type="title"/>
          </p:nvPr>
        </p:nvSpPr>
        <p:spPr>
          <a:xfrm>
            <a:off x="5255260" y="1188637"/>
            <a:ext cx="5852711" cy="1597228"/>
          </a:xfrm>
        </p:spPr>
        <p:txBody>
          <a:bodyPr>
            <a:normAutofit/>
          </a:bodyPr>
          <a:lstStyle/>
          <a:p>
            <a:r>
              <a:rPr lang="hr-HR" sz="6000"/>
              <a:t>Prijevare </a:t>
            </a:r>
          </a:p>
        </p:txBody>
      </p:sp>
      <p:pic>
        <p:nvPicPr>
          <p:cNvPr id="5" name="Graphic 4" descr="Jail outline">
            <a:extLst>
              <a:ext uri="{FF2B5EF4-FFF2-40B4-BE49-F238E27FC236}">
                <a16:creationId xmlns:a16="http://schemas.microsoft.com/office/drawing/2014/main" id="{3417AC80-B6BF-625F-4EBE-8EB48AEDC33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3357" y="1700588"/>
            <a:ext cx="3533985" cy="3533985"/>
          </a:xfrm>
          <a:prstGeom prst="rect">
            <a:avLst/>
          </a:prstGeom>
        </p:spPr>
      </p:pic>
      <p:sp>
        <p:nvSpPr>
          <p:cNvPr id="3" name="Content Placeholder 2">
            <a:extLst>
              <a:ext uri="{FF2B5EF4-FFF2-40B4-BE49-F238E27FC236}">
                <a16:creationId xmlns:a16="http://schemas.microsoft.com/office/drawing/2014/main" id="{8E736106-11AC-8777-6F98-47118C4CC25A}"/>
              </a:ext>
            </a:extLst>
          </p:cNvPr>
          <p:cNvSpPr>
            <a:spLocks noGrp="1"/>
          </p:cNvSpPr>
          <p:nvPr>
            <p:ph idx="1"/>
          </p:nvPr>
        </p:nvSpPr>
        <p:spPr>
          <a:xfrm>
            <a:off x="5255260" y="2998278"/>
            <a:ext cx="4428236" cy="2728198"/>
          </a:xfrm>
        </p:spPr>
        <p:txBody>
          <a:bodyPr anchor="t">
            <a:normAutofit/>
          </a:bodyPr>
          <a:lstStyle/>
          <a:p>
            <a:pPr marL="0" indent="0">
              <a:buNone/>
            </a:pPr>
            <a:r>
              <a:rPr lang="hr-HR" sz="2000" dirty="0"/>
              <a:t>Nepravilnost zbog koje dolazi do pokretanja upravnog ili sudskog postupka na nacionalnoj razini kako bi se utvrdilo postojanje postupanja s namjerom</a:t>
            </a:r>
          </a:p>
        </p:txBody>
      </p:sp>
      <p:pic>
        <p:nvPicPr>
          <p:cNvPr id="4" name="Picture 3">
            <a:extLst>
              <a:ext uri="{FF2B5EF4-FFF2-40B4-BE49-F238E27FC236}">
                <a16:creationId xmlns:a16="http://schemas.microsoft.com/office/drawing/2014/main" id="{84008994-BAA1-6D4C-1D75-7EA9446C8EE5}"/>
              </a:ext>
            </a:extLst>
          </p:cNvPr>
          <p:cNvPicPr>
            <a:picLocks noChangeAspect="1"/>
          </p:cNvPicPr>
          <p:nvPr/>
        </p:nvPicPr>
        <p:blipFill>
          <a:blip r:embed="rId4"/>
          <a:stretch>
            <a:fillRect/>
          </a:stretch>
        </p:blipFill>
        <p:spPr>
          <a:xfrm>
            <a:off x="466956" y="347427"/>
            <a:ext cx="3462828" cy="1042506"/>
          </a:xfrm>
          <a:prstGeom prst="rect">
            <a:avLst/>
          </a:prstGeom>
        </p:spPr>
      </p:pic>
    </p:spTree>
    <p:extLst>
      <p:ext uri="{BB962C8B-B14F-4D97-AF65-F5344CB8AC3E}">
        <p14:creationId xmlns:p14="http://schemas.microsoft.com/office/powerpoint/2010/main" val="23168144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F84C4-CE06-0310-6A59-232114927814}"/>
              </a:ext>
            </a:extLst>
          </p:cNvPr>
          <p:cNvSpPr>
            <a:spLocks noGrp="1"/>
          </p:cNvSpPr>
          <p:nvPr>
            <p:ph type="title"/>
          </p:nvPr>
        </p:nvSpPr>
        <p:spPr>
          <a:xfrm>
            <a:off x="2534207" y="502892"/>
            <a:ext cx="7391446" cy="1325563"/>
          </a:xfrm>
        </p:spPr>
        <p:txBody>
          <a:bodyPr>
            <a:normAutofit/>
          </a:bodyPr>
          <a:lstStyle/>
          <a:p>
            <a:r>
              <a:rPr lang="en-US" sz="3000" b="1" dirty="0">
                <a:solidFill>
                  <a:srgbClr val="00B050"/>
                </a:solidFill>
              </a:rPr>
              <a:t>KAKO SPRIJEČITI NEPRAVILNOSTI/PRIJEVARE?</a:t>
            </a:r>
            <a:endParaRPr lang="en-US" sz="3000" dirty="0">
              <a:solidFill>
                <a:srgbClr val="00B050"/>
              </a:solidFill>
            </a:endParaRPr>
          </a:p>
        </p:txBody>
      </p:sp>
      <p:sp>
        <p:nvSpPr>
          <p:cNvPr id="3" name="Content Placeholder 2">
            <a:extLst>
              <a:ext uri="{FF2B5EF4-FFF2-40B4-BE49-F238E27FC236}">
                <a16:creationId xmlns:a16="http://schemas.microsoft.com/office/drawing/2014/main" id="{4A66DC1B-1FA2-5DC1-6114-76411D60B7B4}"/>
              </a:ext>
            </a:extLst>
          </p:cNvPr>
          <p:cNvSpPr>
            <a:spLocks noGrp="1"/>
          </p:cNvSpPr>
          <p:nvPr>
            <p:ph idx="1"/>
          </p:nvPr>
        </p:nvSpPr>
        <p:spPr>
          <a:xfrm>
            <a:off x="431799" y="1828455"/>
            <a:ext cx="5425709" cy="4567997"/>
          </a:xfrm>
        </p:spPr>
        <p:txBody>
          <a:bodyPr vert="horz" lIns="91440" tIns="45720" rIns="91440" bIns="45720" rtlCol="0" anchor="t">
            <a:noAutofit/>
          </a:bodyPr>
          <a:lstStyle/>
          <a:p>
            <a:pPr algn="just">
              <a:buFont typeface="Wingdings" panose="020B0604020202020204" pitchFamily="34" charset="0"/>
              <a:buChar char="ü"/>
            </a:pPr>
            <a:r>
              <a:rPr lang="en-US" sz="2400" b="1" dirty="0">
                <a:solidFill>
                  <a:srgbClr val="00B050"/>
                </a:solidFill>
                <a:latin typeface="Calibri"/>
                <a:cs typeface="Calibri"/>
              </a:rPr>
              <a:t>Dobro </a:t>
            </a:r>
            <a:r>
              <a:rPr lang="en-US" sz="2400" b="1" dirty="0" err="1">
                <a:solidFill>
                  <a:srgbClr val="00B050"/>
                </a:solidFill>
                <a:latin typeface="Calibri"/>
                <a:cs typeface="Calibri"/>
              </a:rPr>
              <a:t>planiranje</a:t>
            </a:r>
            <a:r>
              <a:rPr lang="en-US" sz="2400" b="1" dirty="0">
                <a:solidFill>
                  <a:srgbClr val="00B050"/>
                </a:solidFill>
                <a:latin typeface="Calibri"/>
                <a:cs typeface="Calibri"/>
              </a:rPr>
              <a:t>:</a:t>
            </a:r>
            <a:r>
              <a:rPr lang="en-US" sz="2400" dirty="0">
                <a:solidFill>
                  <a:srgbClr val="00B050"/>
                </a:solidFill>
                <a:latin typeface="Calibri"/>
                <a:cs typeface="Calibri"/>
              </a:rPr>
              <a:t> </a:t>
            </a:r>
            <a:endParaRPr lang="en-US" sz="2400" dirty="0">
              <a:solidFill>
                <a:srgbClr val="00B050"/>
              </a:solidFill>
            </a:endParaRPr>
          </a:p>
          <a:p>
            <a:pPr lvl="1">
              <a:buFont typeface="Courier New" panose="020B0604020202020204" pitchFamily="34" charset="0"/>
              <a:buChar char="o"/>
            </a:pPr>
            <a:r>
              <a:rPr lang="en-US" sz="2200" dirty="0" err="1">
                <a:latin typeface="Calibri"/>
                <a:cs typeface="Calibri"/>
              </a:rPr>
              <a:t>provesti</a:t>
            </a:r>
            <a:r>
              <a:rPr lang="en-US" sz="2200" dirty="0">
                <a:latin typeface="Calibri"/>
                <a:cs typeface="Calibri"/>
              </a:rPr>
              <a:t> </a:t>
            </a:r>
            <a:r>
              <a:rPr lang="en-US" sz="2200" dirty="0" err="1">
                <a:latin typeface="Calibri"/>
                <a:cs typeface="Calibri"/>
              </a:rPr>
              <a:t>istraživanje</a:t>
            </a:r>
            <a:r>
              <a:rPr lang="en-US" sz="2200" dirty="0">
                <a:latin typeface="Calibri"/>
                <a:cs typeface="Calibri"/>
              </a:rPr>
              <a:t> </a:t>
            </a:r>
            <a:r>
              <a:rPr lang="en-US" sz="2200" dirty="0" err="1">
                <a:latin typeface="Calibri"/>
                <a:cs typeface="Calibri"/>
              </a:rPr>
              <a:t>tržišta</a:t>
            </a:r>
            <a:r>
              <a:rPr lang="en-US" sz="2200" dirty="0">
                <a:latin typeface="Calibri"/>
                <a:cs typeface="Calibri"/>
              </a:rPr>
              <a:t> </a:t>
            </a:r>
          </a:p>
          <a:p>
            <a:pPr lvl="1">
              <a:buFont typeface="Courier New" panose="020B0604020202020204" pitchFamily="34" charset="0"/>
              <a:buChar char="o"/>
            </a:pPr>
            <a:r>
              <a:rPr lang="en-US" sz="2200" dirty="0" err="1">
                <a:latin typeface="Calibri"/>
                <a:cs typeface="Calibri"/>
              </a:rPr>
              <a:t>jasno</a:t>
            </a:r>
            <a:r>
              <a:rPr lang="en-US" sz="2200" dirty="0">
                <a:latin typeface="Calibri"/>
                <a:cs typeface="Calibri"/>
              </a:rPr>
              <a:t> </a:t>
            </a:r>
            <a:r>
              <a:rPr lang="en-US" sz="2200" dirty="0" err="1">
                <a:latin typeface="Calibri"/>
                <a:cs typeface="Calibri"/>
              </a:rPr>
              <a:t>odrediti</a:t>
            </a:r>
            <a:r>
              <a:rPr lang="en-US" sz="2200" dirty="0">
                <a:latin typeface="Calibri"/>
                <a:cs typeface="Calibri"/>
              </a:rPr>
              <a:t> </a:t>
            </a:r>
            <a:r>
              <a:rPr lang="en-US" sz="2200" dirty="0" err="1">
                <a:latin typeface="Calibri"/>
                <a:cs typeface="Calibri"/>
              </a:rPr>
              <a:t>predmet</a:t>
            </a:r>
            <a:r>
              <a:rPr lang="en-US" sz="2200" dirty="0">
                <a:latin typeface="Calibri"/>
                <a:cs typeface="Calibri"/>
              </a:rPr>
              <a:t> </a:t>
            </a:r>
            <a:r>
              <a:rPr lang="en-US" sz="2200" dirty="0" err="1"/>
              <a:t>nabave</a:t>
            </a:r>
            <a:endParaRPr lang="en-US" sz="2200" dirty="0">
              <a:cs typeface="Calibri"/>
            </a:endParaRPr>
          </a:p>
          <a:p>
            <a:pPr algn="just">
              <a:buFont typeface="Wingdings" panose="020B0604020202020204" pitchFamily="34" charset="0"/>
              <a:buChar char="ü"/>
            </a:pPr>
            <a:endParaRPr lang="en-US" sz="2200" dirty="0">
              <a:ea typeface="Calibri"/>
              <a:cs typeface="Calibri"/>
            </a:endParaRPr>
          </a:p>
          <a:p>
            <a:pPr algn="just">
              <a:buFont typeface="Wingdings" panose="020B0604020202020204" pitchFamily="34" charset="0"/>
              <a:buChar char="ü"/>
            </a:pPr>
            <a:r>
              <a:rPr lang="en-US" sz="2400" b="1" dirty="0" err="1">
                <a:solidFill>
                  <a:srgbClr val="00B050"/>
                </a:solidFill>
                <a:ea typeface="Calibri"/>
                <a:cs typeface="Calibri"/>
              </a:rPr>
              <a:t>Poštivati</a:t>
            </a:r>
            <a:r>
              <a:rPr lang="en-US" sz="2400" b="1" dirty="0">
                <a:solidFill>
                  <a:srgbClr val="00B050"/>
                </a:solidFill>
                <a:ea typeface="Calibri"/>
                <a:cs typeface="Calibri"/>
              </a:rPr>
              <a:t> procedure </a:t>
            </a:r>
            <a:r>
              <a:rPr lang="en-US" sz="2400" b="1" dirty="0" err="1">
                <a:solidFill>
                  <a:srgbClr val="00B050"/>
                </a:solidFill>
                <a:ea typeface="Calibri"/>
                <a:cs typeface="Calibri"/>
              </a:rPr>
              <a:t>objave</a:t>
            </a:r>
            <a:r>
              <a:rPr lang="en-US" sz="2400" b="1" dirty="0">
                <a:solidFill>
                  <a:srgbClr val="00B050"/>
                </a:solidFill>
                <a:ea typeface="Calibri"/>
                <a:cs typeface="Calibri"/>
              </a:rPr>
              <a:t>:</a:t>
            </a:r>
            <a:r>
              <a:rPr lang="en-US" sz="2400" dirty="0">
                <a:solidFill>
                  <a:srgbClr val="00B050"/>
                </a:solidFill>
                <a:ea typeface="Calibri"/>
                <a:cs typeface="Calibri"/>
              </a:rPr>
              <a:t> </a:t>
            </a:r>
            <a:endParaRPr lang="en-US" sz="2200" dirty="0">
              <a:solidFill>
                <a:srgbClr val="00B050"/>
              </a:solidFill>
              <a:ea typeface="Calibri"/>
              <a:cs typeface="Calibri"/>
            </a:endParaRPr>
          </a:p>
          <a:p>
            <a:pPr lvl="1">
              <a:buFont typeface="Courier New" panose="020B0604020202020204" pitchFamily="34" charset="0"/>
              <a:buChar char="o"/>
            </a:pPr>
            <a:r>
              <a:rPr lang="en-US" sz="2200" dirty="0" err="1">
                <a:ea typeface="Calibri"/>
                <a:cs typeface="Calibri"/>
              </a:rPr>
              <a:t>rokovi</a:t>
            </a:r>
            <a:r>
              <a:rPr lang="en-US" sz="2200" dirty="0">
                <a:ea typeface="Calibri"/>
                <a:cs typeface="Calibri"/>
              </a:rPr>
              <a:t> </a:t>
            </a:r>
            <a:r>
              <a:rPr lang="en-US" sz="2200" dirty="0" err="1">
                <a:ea typeface="Calibri"/>
                <a:cs typeface="Calibri"/>
              </a:rPr>
              <a:t>zaprimanja</a:t>
            </a:r>
            <a:r>
              <a:rPr lang="en-US" sz="2200" dirty="0">
                <a:ea typeface="Calibri"/>
                <a:cs typeface="Calibri"/>
              </a:rPr>
              <a:t> </a:t>
            </a:r>
            <a:r>
              <a:rPr lang="en-US" sz="2200" dirty="0" err="1">
                <a:ea typeface="Calibri"/>
                <a:cs typeface="Calibri"/>
              </a:rPr>
              <a:t>ponuda</a:t>
            </a:r>
            <a:r>
              <a:rPr lang="en-US" sz="2200" dirty="0">
                <a:ea typeface="Calibri"/>
                <a:cs typeface="Calibri"/>
              </a:rPr>
              <a:t> </a:t>
            </a:r>
            <a:r>
              <a:rPr lang="en-US" sz="2200" dirty="0" err="1">
                <a:ea typeface="Calibri"/>
                <a:cs typeface="Calibri"/>
              </a:rPr>
              <a:t>i</a:t>
            </a:r>
            <a:r>
              <a:rPr lang="en-US" sz="2200" dirty="0">
                <a:ea typeface="Calibri"/>
                <a:cs typeface="Calibri"/>
              </a:rPr>
              <a:t> </a:t>
            </a:r>
            <a:r>
              <a:rPr lang="en-US" sz="2200" dirty="0" err="1">
                <a:ea typeface="Calibri"/>
                <a:cs typeface="Calibri"/>
              </a:rPr>
              <a:t>produljenja</a:t>
            </a:r>
            <a:r>
              <a:rPr lang="en-US" sz="2200" dirty="0">
                <a:ea typeface="Calibri"/>
                <a:cs typeface="Calibri"/>
              </a:rPr>
              <a:t> </a:t>
            </a:r>
            <a:r>
              <a:rPr lang="en-US" sz="2200" dirty="0" err="1">
                <a:ea typeface="Calibri"/>
                <a:cs typeface="Calibri"/>
              </a:rPr>
              <a:t>rokova</a:t>
            </a:r>
            <a:endParaRPr lang="en-US" sz="2200" dirty="0">
              <a:ea typeface="Calibri"/>
              <a:cs typeface="Calibri"/>
            </a:endParaRPr>
          </a:p>
          <a:p>
            <a:pPr lvl="1">
              <a:buFont typeface="Courier New" panose="020B0604020202020204" pitchFamily="34" charset="0"/>
              <a:buChar char="o"/>
            </a:pPr>
            <a:r>
              <a:rPr lang="en-US" sz="2200" dirty="0" err="1">
                <a:ea typeface="Calibri"/>
                <a:cs typeface="Calibri"/>
              </a:rPr>
              <a:t>jasno</a:t>
            </a:r>
            <a:r>
              <a:rPr lang="en-US" sz="2200" dirty="0">
                <a:ea typeface="Calibri"/>
                <a:cs typeface="Calibri"/>
              </a:rPr>
              <a:t> </a:t>
            </a:r>
            <a:r>
              <a:rPr lang="en-US" sz="2200" dirty="0" err="1">
                <a:ea typeface="Calibri"/>
                <a:cs typeface="Calibri"/>
              </a:rPr>
              <a:t>definirati</a:t>
            </a:r>
            <a:r>
              <a:rPr lang="en-US" sz="2200" dirty="0">
                <a:ea typeface="Calibri"/>
                <a:cs typeface="Calibri"/>
              </a:rPr>
              <a:t> </a:t>
            </a:r>
            <a:r>
              <a:rPr lang="en-US" sz="2200" dirty="0" err="1">
                <a:ea typeface="Calibri"/>
                <a:cs typeface="Calibri"/>
              </a:rPr>
              <a:t>uvjete</a:t>
            </a:r>
            <a:r>
              <a:rPr lang="en-US" sz="2200" dirty="0">
                <a:ea typeface="Calibri"/>
                <a:cs typeface="Calibri"/>
              </a:rPr>
              <a:t> </a:t>
            </a:r>
            <a:r>
              <a:rPr lang="en-US" sz="2200" dirty="0" err="1">
                <a:ea typeface="Calibri"/>
                <a:cs typeface="Calibri"/>
              </a:rPr>
              <a:t>sposobnosti</a:t>
            </a:r>
            <a:r>
              <a:rPr lang="en-US" sz="2200" dirty="0">
                <a:ea typeface="Calibri"/>
                <a:cs typeface="Calibri"/>
              </a:rPr>
              <a:t> </a:t>
            </a:r>
            <a:r>
              <a:rPr lang="en-US" sz="2200" dirty="0" err="1">
                <a:ea typeface="Calibri"/>
                <a:cs typeface="Calibri"/>
              </a:rPr>
              <a:t>i</a:t>
            </a:r>
            <a:r>
              <a:rPr lang="en-US" sz="2200" dirty="0">
                <a:ea typeface="Calibri"/>
                <a:cs typeface="Calibri"/>
              </a:rPr>
              <a:t>/</a:t>
            </a:r>
            <a:r>
              <a:rPr lang="en-US" sz="2200" dirty="0" err="1">
                <a:ea typeface="Calibri"/>
                <a:cs typeface="Calibri"/>
              </a:rPr>
              <a:t>ili</a:t>
            </a:r>
            <a:r>
              <a:rPr lang="en-US" sz="2200" dirty="0">
                <a:ea typeface="Calibri"/>
                <a:cs typeface="Calibri"/>
              </a:rPr>
              <a:t> </a:t>
            </a:r>
            <a:r>
              <a:rPr lang="en-US" sz="2200" dirty="0" err="1">
                <a:ea typeface="Calibri"/>
                <a:cs typeface="Calibri"/>
              </a:rPr>
              <a:t>kritrije</a:t>
            </a:r>
            <a:r>
              <a:rPr lang="en-US" sz="2200" dirty="0">
                <a:ea typeface="Calibri"/>
                <a:cs typeface="Calibri"/>
              </a:rPr>
              <a:t> za </a:t>
            </a:r>
            <a:r>
              <a:rPr lang="en-US" sz="2200" dirty="0" err="1">
                <a:ea typeface="Calibri"/>
                <a:cs typeface="Calibri"/>
              </a:rPr>
              <a:t>odabir</a:t>
            </a:r>
            <a:r>
              <a:rPr lang="en-US" sz="2200" dirty="0">
                <a:ea typeface="Calibri"/>
                <a:cs typeface="Calibri"/>
              </a:rPr>
              <a:t> </a:t>
            </a:r>
            <a:r>
              <a:rPr lang="en-US" sz="2200" dirty="0" err="1">
                <a:ea typeface="Calibri"/>
                <a:cs typeface="Calibri"/>
              </a:rPr>
              <a:t>ponude</a:t>
            </a:r>
            <a:endParaRPr lang="en-US" sz="2200" dirty="0">
              <a:ea typeface="Calibri"/>
              <a:cs typeface="Calibri"/>
            </a:endParaRPr>
          </a:p>
          <a:p>
            <a:pPr lvl="1">
              <a:buFont typeface="Courier New" panose="020B0604020202020204" pitchFamily="34" charset="0"/>
              <a:buChar char="o"/>
            </a:pPr>
            <a:r>
              <a:rPr lang="en-US" sz="2200" dirty="0" err="1">
                <a:ea typeface="Calibri"/>
                <a:cs typeface="Calibri"/>
              </a:rPr>
              <a:t>uvjeti</a:t>
            </a:r>
            <a:r>
              <a:rPr lang="en-US" sz="2200" dirty="0">
                <a:ea typeface="Calibri"/>
                <a:cs typeface="Calibri"/>
              </a:rPr>
              <a:t> </a:t>
            </a:r>
            <a:r>
              <a:rPr lang="en-US" sz="2200" dirty="0" err="1">
                <a:ea typeface="Calibri"/>
                <a:cs typeface="Calibri"/>
              </a:rPr>
              <a:t>sposobnosti</a:t>
            </a:r>
            <a:r>
              <a:rPr lang="en-US" sz="2200" dirty="0">
                <a:ea typeface="Calibri"/>
                <a:cs typeface="Calibri"/>
              </a:rPr>
              <a:t> </a:t>
            </a:r>
            <a:r>
              <a:rPr lang="en-US" sz="2200" dirty="0" err="1">
                <a:ea typeface="Calibri"/>
                <a:cs typeface="Calibri"/>
              </a:rPr>
              <a:t>moraju</a:t>
            </a:r>
            <a:r>
              <a:rPr lang="en-US" sz="2200" dirty="0">
                <a:ea typeface="Calibri"/>
                <a:cs typeface="Calibri"/>
              </a:rPr>
              <a:t> </a:t>
            </a:r>
            <a:r>
              <a:rPr lang="en-US" sz="2200" dirty="0" err="1">
                <a:ea typeface="Calibri"/>
                <a:cs typeface="Calibri"/>
              </a:rPr>
              <a:t>biti</a:t>
            </a:r>
            <a:r>
              <a:rPr lang="en-US" sz="2200" dirty="0">
                <a:ea typeface="Calibri"/>
                <a:cs typeface="Calibri"/>
              </a:rPr>
              <a:t> </a:t>
            </a:r>
            <a:r>
              <a:rPr lang="en-US" sz="2200" dirty="0" err="1">
                <a:ea typeface="Calibri"/>
                <a:cs typeface="Calibri"/>
              </a:rPr>
              <a:t>razmjerni</a:t>
            </a:r>
            <a:r>
              <a:rPr lang="en-US" sz="2200" dirty="0">
                <a:ea typeface="Calibri"/>
                <a:cs typeface="Calibri"/>
              </a:rPr>
              <a:t> </a:t>
            </a:r>
            <a:r>
              <a:rPr lang="en-US" sz="2200" dirty="0" err="1">
                <a:ea typeface="Calibri"/>
                <a:cs typeface="Calibri"/>
              </a:rPr>
              <a:t>ugovoru</a:t>
            </a:r>
            <a:endParaRPr lang="en-US" sz="2200" dirty="0">
              <a:ea typeface="Calibri"/>
              <a:cs typeface="Calibri"/>
            </a:endParaRPr>
          </a:p>
          <a:p>
            <a:pPr lvl="1">
              <a:buFont typeface="Courier New" panose="020B0604020202020204" pitchFamily="34" charset="0"/>
              <a:buChar char="o"/>
            </a:pPr>
            <a:r>
              <a:rPr lang="en-US" sz="2200" dirty="0" err="1">
                <a:ea typeface="Calibri"/>
                <a:cs typeface="Calibri"/>
              </a:rPr>
              <a:t>tehničke</a:t>
            </a:r>
            <a:r>
              <a:rPr lang="en-US" sz="2200" dirty="0">
                <a:ea typeface="Calibri"/>
                <a:cs typeface="Calibri"/>
              </a:rPr>
              <a:t> </a:t>
            </a:r>
            <a:r>
              <a:rPr lang="en-US" sz="2200" dirty="0" err="1">
                <a:ea typeface="Calibri"/>
                <a:cs typeface="Calibri"/>
              </a:rPr>
              <a:t>specifikacije</a:t>
            </a:r>
            <a:r>
              <a:rPr lang="en-US" sz="2200" dirty="0">
                <a:ea typeface="Calibri"/>
                <a:cs typeface="Calibri"/>
              </a:rPr>
              <a:t> ne </a:t>
            </a:r>
            <a:r>
              <a:rPr lang="en-US" sz="2200" dirty="0" err="1">
                <a:ea typeface="Calibri"/>
                <a:cs typeface="Calibri"/>
              </a:rPr>
              <a:t>smiju</a:t>
            </a:r>
            <a:r>
              <a:rPr lang="en-US" sz="2200" dirty="0">
                <a:ea typeface="Calibri"/>
                <a:cs typeface="Calibri"/>
              </a:rPr>
              <a:t> </a:t>
            </a:r>
            <a:r>
              <a:rPr lang="en-US" sz="2200" dirty="0" err="1">
                <a:ea typeface="Calibri"/>
                <a:cs typeface="Calibri"/>
              </a:rPr>
              <a:t>biti</a:t>
            </a:r>
            <a:r>
              <a:rPr lang="en-US" sz="2200" dirty="0">
                <a:ea typeface="Calibri"/>
                <a:cs typeface="Calibri"/>
              </a:rPr>
              <a:t> </a:t>
            </a:r>
            <a:r>
              <a:rPr lang="en-US" sz="2200" dirty="0" err="1">
                <a:ea typeface="Calibri"/>
                <a:cs typeface="Calibri"/>
              </a:rPr>
              <a:t>diskriminatorne</a:t>
            </a:r>
            <a:r>
              <a:rPr lang="hr-HR" sz="2200" dirty="0">
                <a:ea typeface="Calibri"/>
                <a:cs typeface="Calibri"/>
              </a:rPr>
              <a:t>/ograničavajuće</a:t>
            </a:r>
            <a:endParaRPr lang="en-US" sz="2200" dirty="0">
              <a:ea typeface="Calibri"/>
              <a:cs typeface="Calibri"/>
            </a:endParaRPr>
          </a:p>
          <a:p>
            <a:pPr algn="just">
              <a:buFont typeface="Wingdings" panose="020B0604020202020204" pitchFamily="34" charset="0"/>
              <a:buChar char="ü"/>
            </a:pPr>
            <a:endParaRPr lang="en-US" sz="2200" dirty="0">
              <a:ea typeface="Calibri"/>
              <a:cs typeface="Calibri"/>
            </a:endParaRPr>
          </a:p>
        </p:txBody>
      </p:sp>
      <p:pic>
        <p:nvPicPr>
          <p:cNvPr id="6" name="Picture 5">
            <a:extLst>
              <a:ext uri="{FF2B5EF4-FFF2-40B4-BE49-F238E27FC236}">
                <a16:creationId xmlns:a16="http://schemas.microsoft.com/office/drawing/2014/main" id="{A19550E0-50A7-56FF-E7EE-122671604B3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93367" y="1674298"/>
            <a:ext cx="1700198" cy="199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a:extLst>
              <a:ext uri="{FF2B5EF4-FFF2-40B4-BE49-F238E27FC236}">
                <a16:creationId xmlns:a16="http://schemas.microsoft.com/office/drawing/2014/main" id="{ADC26C8B-3824-577A-8A70-C164DF6F050B}"/>
              </a:ext>
            </a:extLst>
          </p:cNvPr>
          <p:cNvSpPr txBox="1">
            <a:spLocks/>
          </p:cNvSpPr>
          <p:nvPr/>
        </p:nvSpPr>
        <p:spPr>
          <a:xfrm>
            <a:off x="6676840" y="1674298"/>
            <a:ext cx="5083361" cy="531895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20B0604020202020204" pitchFamily="34" charset="0"/>
              <a:buChar char="ü"/>
            </a:pPr>
            <a:r>
              <a:rPr lang="en-US" sz="2400" b="1" dirty="0">
                <a:solidFill>
                  <a:srgbClr val="00B050"/>
                </a:solidFill>
                <a:ea typeface="Calibri"/>
                <a:cs typeface="Calibri"/>
              </a:rPr>
              <a:t>Pri </a:t>
            </a:r>
            <a:r>
              <a:rPr lang="en-US" sz="2400" b="1" dirty="0" err="1">
                <a:solidFill>
                  <a:srgbClr val="00B050"/>
                </a:solidFill>
                <a:ea typeface="Calibri"/>
                <a:cs typeface="Calibri"/>
              </a:rPr>
              <a:t>ocjenjivanju</a:t>
            </a:r>
            <a:r>
              <a:rPr lang="en-US" sz="2400" b="1" dirty="0">
                <a:solidFill>
                  <a:srgbClr val="00B050"/>
                </a:solidFill>
                <a:ea typeface="Calibri"/>
                <a:cs typeface="Calibri"/>
              </a:rPr>
              <a:t> </a:t>
            </a:r>
            <a:r>
              <a:rPr lang="en-US" sz="2400" b="1" dirty="0" err="1">
                <a:solidFill>
                  <a:srgbClr val="00B050"/>
                </a:solidFill>
                <a:ea typeface="Calibri"/>
                <a:cs typeface="Calibri"/>
              </a:rPr>
              <a:t>ponuda</a:t>
            </a:r>
            <a:r>
              <a:rPr lang="en-US" sz="2400" b="1" dirty="0">
                <a:solidFill>
                  <a:srgbClr val="00B050"/>
                </a:solidFill>
                <a:ea typeface="Calibri"/>
                <a:cs typeface="Calibri"/>
              </a:rPr>
              <a:t> </a:t>
            </a:r>
            <a:r>
              <a:rPr lang="en-US" sz="2400" b="1" dirty="0" err="1">
                <a:solidFill>
                  <a:srgbClr val="00B050"/>
                </a:solidFill>
                <a:ea typeface="Calibri"/>
                <a:cs typeface="Calibri"/>
              </a:rPr>
              <a:t>paziti</a:t>
            </a:r>
            <a:r>
              <a:rPr lang="en-US" sz="2400" b="1" dirty="0">
                <a:solidFill>
                  <a:srgbClr val="00B050"/>
                </a:solidFill>
                <a:ea typeface="Calibri"/>
                <a:cs typeface="Calibri"/>
              </a:rPr>
              <a:t> da:</a:t>
            </a:r>
            <a:endParaRPr lang="en-US" dirty="0">
              <a:solidFill>
                <a:srgbClr val="00B050"/>
              </a:solidFill>
              <a:cs typeface="Calibri" panose="020F0502020204030204"/>
            </a:endParaRPr>
          </a:p>
          <a:p>
            <a:pPr lvl="1">
              <a:buFont typeface="Courier New" panose="020B0604020202020204" pitchFamily="34" charset="0"/>
              <a:buChar char="o"/>
            </a:pPr>
            <a:r>
              <a:rPr lang="en-US" sz="2200" dirty="0">
                <a:ea typeface="Calibri"/>
                <a:cs typeface="Calibri"/>
              </a:rPr>
              <a:t>se </a:t>
            </a:r>
            <a:r>
              <a:rPr lang="en-US" sz="2200" dirty="0" err="1">
                <a:ea typeface="Calibri"/>
                <a:cs typeface="Calibri"/>
              </a:rPr>
              <a:t>ocjenjivanje</a:t>
            </a:r>
            <a:r>
              <a:rPr lang="en-US" sz="2200" dirty="0">
                <a:ea typeface="Calibri"/>
                <a:cs typeface="Calibri"/>
              </a:rPr>
              <a:t> </a:t>
            </a:r>
            <a:r>
              <a:rPr lang="en-US" sz="2200" dirty="0" err="1">
                <a:ea typeface="Calibri"/>
                <a:cs typeface="Calibri"/>
              </a:rPr>
              <a:t>provede</a:t>
            </a:r>
            <a:r>
              <a:rPr lang="en-US" sz="2200" dirty="0">
                <a:ea typeface="Calibri"/>
                <a:cs typeface="Calibri"/>
              </a:rPr>
              <a:t> </a:t>
            </a:r>
            <a:r>
              <a:rPr lang="en-US" sz="2200" dirty="0" err="1">
                <a:ea typeface="Calibri"/>
                <a:cs typeface="Calibri"/>
              </a:rPr>
              <a:t>upotrebom</a:t>
            </a:r>
            <a:r>
              <a:rPr lang="en-US" sz="2200" dirty="0">
                <a:ea typeface="Calibri"/>
                <a:cs typeface="Calibri"/>
              </a:rPr>
              <a:t> </a:t>
            </a:r>
            <a:r>
              <a:rPr lang="en-US" sz="2200" dirty="0" err="1">
                <a:ea typeface="Calibri"/>
                <a:cs typeface="Calibri"/>
              </a:rPr>
              <a:t>zakonitih</a:t>
            </a:r>
            <a:r>
              <a:rPr lang="en-US" sz="2200" dirty="0">
                <a:ea typeface="Calibri"/>
                <a:cs typeface="Calibri"/>
              </a:rPr>
              <a:t> </a:t>
            </a:r>
            <a:r>
              <a:rPr lang="en-US" sz="2200" dirty="0" err="1">
                <a:ea typeface="Calibri"/>
                <a:cs typeface="Calibri"/>
              </a:rPr>
              <a:t>uvjeta</a:t>
            </a:r>
            <a:r>
              <a:rPr lang="en-US" sz="2200" dirty="0">
                <a:ea typeface="Calibri"/>
                <a:cs typeface="Calibri"/>
              </a:rPr>
              <a:t> </a:t>
            </a:r>
            <a:r>
              <a:rPr lang="en-US" sz="2200" dirty="0" err="1">
                <a:ea typeface="Calibri"/>
                <a:cs typeface="Calibri"/>
              </a:rPr>
              <a:t>sposobnosti</a:t>
            </a:r>
            <a:r>
              <a:rPr lang="en-US" sz="2200" dirty="0">
                <a:ea typeface="Calibri"/>
                <a:cs typeface="Calibri"/>
              </a:rPr>
              <a:t>/</a:t>
            </a:r>
            <a:r>
              <a:rPr lang="en-US" sz="2200" dirty="0" err="1">
                <a:ea typeface="Calibri"/>
                <a:cs typeface="Calibri"/>
              </a:rPr>
              <a:t>kriterija</a:t>
            </a:r>
            <a:r>
              <a:rPr lang="en-US" sz="2200" dirty="0">
                <a:ea typeface="Calibri"/>
                <a:cs typeface="Calibri"/>
              </a:rPr>
              <a:t> za </a:t>
            </a:r>
            <a:r>
              <a:rPr lang="en-US" sz="2200" dirty="0" err="1">
                <a:ea typeface="Calibri"/>
                <a:cs typeface="Calibri"/>
              </a:rPr>
              <a:t>odabir</a:t>
            </a:r>
            <a:r>
              <a:rPr lang="en-US" sz="2200" dirty="0">
                <a:ea typeface="Calibri"/>
                <a:cs typeface="Calibri"/>
              </a:rPr>
              <a:t> </a:t>
            </a:r>
            <a:r>
              <a:rPr lang="en-US" sz="2200" dirty="0" err="1">
                <a:ea typeface="Calibri"/>
                <a:cs typeface="Calibri"/>
              </a:rPr>
              <a:t>ponude</a:t>
            </a:r>
            <a:endParaRPr lang="en-US" sz="2200" dirty="0">
              <a:ea typeface="Calibri"/>
              <a:cs typeface="Calibri"/>
            </a:endParaRPr>
          </a:p>
          <a:p>
            <a:pPr lvl="1">
              <a:buFont typeface="Courier New" panose="020B0604020202020204" pitchFamily="34" charset="0"/>
              <a:buChar char="o"/>
            </a:pPr>
            <a:r>
              <a:rPr lang="en-US" sz="2200" dirty="0">
                <a:ea typeface="Calibri"/>
                <a:cs typeface="Calibri"/>
              </a:rPr>
              <a:t>ne </a:t>
            </a:r>
            <a:r>
              <a:rPr lang="en-US" sz="2200" dirty="0" err="1">
                <a:ea typeface="Calibri"/>
                <a:cs typeface="Calibri"/>
              </a:rPr>
              <a:t>postoji</a:t>
            </a:r>
            <a:r>
              <a:rPr lang="en-US" sz="2200" dirty="0">
                <a:ea typeface="Calibri"/>
                <a:cs typeface="Calibri"/>
              </a:rPr>
              <a:t> </a:t>
            </a:r>
            <a:r>
              <a:rPr lang="en-US" sz="2200" dirty="0" err="1">
                <a:ea typeface="Calibri"/>
                <a:cs typeface="Calibri"/>
              </a:rPr>
              <a:t>sukob</a:t>
            </a:r>
            <a:r>
              <a:rPr lang="en-US" sz="2200" dirty="0">
                <a:ea typeface="Calibri"/>
                <a:cs typeface="Calibri"/>
              </a:rPr>
              <a:t> </a:t>
            </a:r>
            <a:r>
              <a:rPr lang="en-US" sz="2200" dirty="0" err="1">
                <a:ea typeface="Calibri"/>
                <a:cs typeface="Calibri"/>
              </a:rPr>
              <a:t>interesa</a:t>
            </a:r>
            <a:endParaRPr lang="en-US" sz="2200" dirty="0">
              <a:ea typeface="Calibri"/>
              <a:cs typeface="Calibri"/>
            </a:endParaRPr>
          </a:p>
          <a:p>
            <a:pPr lvl="1">
              <a:buFont typeface="Courier New" panose="020B0604020202020204" pitchFamily="34" charset="0"/>
              <a:buChar char="o"/>
            </a:pPr>
            <a:r>
              <a:rPr lang="en-US" sz="2200" dirty="0" err="1">
                <a:ea typeface="Calibri"/>
                <a:cs typeface="Calibri"/>
              </a:rPr>
              <a:t>nema</a:t>
            </a:r>
            <a:r>
              <a:rPr lang="en-US" sz="2200" dirty="0">
                <a:ea typeface="Calibri"/>
                <a:cs typeface="Calibri"/>
              </a:rPr>
              <a:t> </a:t>
            </a:r>
            <a:r>
              <a:rPr lang="en-US" sz="2200" dirty="0" err="1">
                <a:ea typeface="Calibri"/>
                <a:cs typeface="Calibri"/>
              </a:rPr>
              <a:t>izmjena</a:t>
            </a:r>
            <a:r>
              <a:rPr lang="en-US" sz="2200" dirty="0">
                <a:ea typeface="Calibri"/>
                <a:cs typeface="Calibri"/>
              </a:rPr>
              <a:t> </a:t>
            </a:r>
            <a:r>
              <a:rPr lang="en-US" sz="2200" dirty="0" err="1">
                <a:ea typeface="Calibri"/>
                <a:cs typeface="Calibri"/>
              </a:rPr>
              <a:t>ponuda</a:t>
            </a:r>
            <a:endParaRPr lang="en-US" sz="2200" dirty="0">
              <a:ea typeface="Calibri"/>
              <a:cs typeface="Calibri"/>
            </a:endParaRPr>
          </a:p>
          <a:p>
            <a:pPr lvl="1">
              <a:buFont typeface="Courier New" panose="020B0604020202020204" pitchFamily="34" charset="0"/>
              <a:buChar char="o"/>
            </a:pPr>
            <a:r>
              <a:rPr lang="en-US" sz="2200" dirty="0" err="1">
                <a:ea typeface="Calibri"/>
                <a:cs typeface="Calibri"/>
              </a:rPr>
              <a:t>nema</a:t>
            </a:r>
            <a:r>
              <a:rPr lang="en-US" sz="2200" dirty="0">
                <a:ea typeface="Calibri"/>
                <a:cs typeface="Calibri"/>
              </a:rPr>
              <a:t> </a:t>
            </a:r>
            <a:r>
              <a:rPr lang="en-US" sz="2200" dirty="0" err="1">
                <a:ea typeface="Calibri"/>
                <a:cs typeface="Calibri"/>
              </a:rPr>
              <a:t>pregovaranja</a:t>
            </a:r>
            <a:r>
              <a:rPr lang="en-US" sz="2200" dirty="0">
                <a:ea typeface="Calibri"/>
                <a:cs typeface="Calibri"/>
              </a:rPr>
              <a:t> </a:t>
            </a:r>
            <a:endParaRPr lang="en-US" sz="1800" dirty="0">
              <a:ea typeface="Calibri"/>
              <a:cs typeface="Calibri"/>
            </a:endParaRPr>
          </a:p>
          <a:p>
            <a:pPr marL="0" indent="0" algn="just">
              <a:buNone/>
            </a:pPr>
            <a:endParaRPr lang="en-US" sz="2200" dirty="0">
              <a:ea typeface="Calibri"/>
              <a:cs typeface="Calibri"/>
            </a:endParaRPr>
          </a:p>
          <a:p>
            <a:pPr algn="just">
              <a:buFont typeface="Wingdings" panose="020B0604020202020204" pitchFamily="34" charset="0"/>
              <a:buChar char="ü"/>
            </a:pPr>
            <a:r>
              <a:rPr lang="en-US" sz="2400" b="1" dirty="0">
                <a:solidFill>
                  <a:srgbClr val="00B050"/>
                </a:solidFill>
                <a:ea typeface="Calibri"/>
                <a:cs typeface="Calibri"/>
              </a:rPr>
              <a:t>Pri </a:t>
            </a:r>
            <a:r>
              <a:rPr lang="en-US" sz="2400" b="1" dirty="0" err="1">
                <a:solidFill>
                  <a:srgbClr val="00B050"/>
                </a:solidFill>
                <a:ea typeface="Calibri"/>
                <a:cs typeface="Calibri"/>
              </a:rPr>
              <a:t>provedbi</a:t>
            </a:r>
            <a:r>
              <a:rPr lang="en-US" sz="2400" b="1" dirty="0">
                <a:solidFill>
                  <a:srgbClr val="00B050"/>
                </a:solidFill>
                <a:ea typeface="Calibri"/>
                <a:cs typeface="Calibri"/>
              </a:rPr>
              <a:t> </a:t>
            </a:r>
            <a:r>
              <a:rPr lang="en-US" sz="2400" b="1" dirty="0" err="1">
                <a:solidFill>
                  <a:srgbClr val="00B050"/>
                </a:solidFill>
                <a:ea typeface="Calibri"/>
                <a:cs typeface="Calibri"/>
              </a:rPr>
              <a:t>ugovora</a:t>
            </a:r>
            <a:r>
              <a:rPr lang="en-US" sz="2400" b="1" dirty="0">
                <a:solidFill>
                  <a:srgbClr val="00B050"/>
                </a:solidFill>
                <a:ea typeface="Calibri"/>
                <a:cs typeface="Calibri"/>
              </a:rPr>
              <a:t>:</a:t>
            </a:r>
          </a:p>
          <a:p>
            <a:pPr lvl="1">
              <a:buFont typeface="Courier New" panose="020B0604020202020204" pitchFamily="34" charset="0"/>
              <a:buChar char="o"/>
            </a:pPr>
            <a:r>
              <a:rPr lang="en-US" sz="2200" dirty="0" err="1">
                <a:ea typeface="Calibri"/>
                <a:cs typeface="Calibri"/>
              </a:rPr>
              <a:t>izmjene</a:t>
            </a:r>
            <a:r>
              <a:rPr lang="en-US" sz="2200" dirty="0">
                <a:ea typeface="Calibri"/>
                <a:cs typeface="Calibri"/>
              </a:rPr>
              <a:t> </a:t>
            </a:r>
            <a:r>
              <a:rPr lang="en-US" sz="2200" dirty="0" err="1">
                <a:ea typeface="Calibri"/>
                <a:cs typeface="Calibri"/>
              </a:rPr>
              <a:t>ugovora</a:t>
            </a:r>
            <a:r>
              <a:rPr lang="en-US" sz="2200" dirty="0">
                <a:ea typeface="Calibri"/>
                <a:cs typeface="Calibri"/>
              </a:rPr>
              <a:t> </a:t>
            </a:r>
            <a:r>
              <a:rPr lang="en-US" sz="2200" dirty="0" err="1">
                <a:ea typeface="Calibri"/>
                <a:cs typeface="Calibri"/>
              </a:rPr>
              <a:t>ili</a:t>
            </a:r>
            <a:r>
              <a:rPr lang="en-US" sz="2200" dirty="0">
                <a:ea typeface="Calibri"/>
                <a:cs typeface="Calibri"/>
              </a:rPr>
              <a:t> </a:t>
            </a:r>
            <a:r>
              <a:rPr lang="en-US" sz="2200" dirty="0" err="1">
                <a:ea typeface="Calibri"/>
                <a:cs typeface="Calibri"/>
              </a:rPr>
              <a:t>dodatne</a:t>
            </a:r>
            <a:r>
              <a:rPr lang="en-US" sz="2200" dirty="0">
                <a:ea typeface="Calibri"/>
                <a:cs typeface="Calibri"/>
              </a:rPr>
              <a:t> </a:t>
            </a:r>
            <a:r>
              <a:rPr lang="en-US" sz="2200" dirty="0" err="1">
                <a:ea typeface="Calibri"/>
                <a:cs typeface="Calibri"/>
              </a:rPr>
              <a:t>radove</a:t>
            </a:r>
            <a:r>
              <a:rPr lang="en-US" sz="2200" dirty="0">
                <a:ea typeface="Calibri"/>
                <a:cs typeface="Calibri"/>
              </a:rPr>
              <a:t>/</a:t>
            </a:r>
            <a:r>
              <a:rPr lang="en-US" sz="2200" dirty="0" err="1">
                <a:ea typeface="Calibri"/>
                <a:cs typeface="Calibri"/>
              </a:rPr>
              <a:t>usluge</a:t>
            </a:r>
            <a:r>
              <a:rPr lang="en-US" sz="2200" dirty="0">
                <a:ea typeface="Calibri"/>
                <a:cs typeface="Calibri"/>
              </a:rPr>
              <a:t>/</a:t>
            </a:r>
            <a:r>
              <a:rPr lang="en-US" sz="2200" dirty="0" err="1">
                <a:ea typeface="Calibri"/>
                <a:cs typeface="Calibri"/>
              </a:rPr>
              <a:t>robu</a:t>
            </a:r>
            <a:r>
              <a:rPr lang="en-US" sz="2200" dirty="0">
                <a:ea typeface="Calibri"/>
                <a:cs typeface="Calibri"/>
              </a:rPr>
              <a:t> </a:t>
            </a:r>
            <a:r>
              <a:rPr lang="en-US" sz="2200" dirty="0" err="1">
                <a:ea typeface="Calibri"/>
                <a:cs typeface="Calibri"/>
              </a:rPr>
              <a:t>svesti</a:t>
            </a:r>
            <a:r>
              <a:rPr lang="en-US" sz="2200" dirty="0">
                <a:ea typeface="Calibri"/>
                <a:cs typeface="Calibri"/>
              </a:rPr>
              <a:t> </a:t>
            </a:r>
            <a:r>
              <a:rPr lang="en-US" sz="2200" dirty="0" err="1">
                <a:ea typeface="Calibri"/>
                <a:cs typeface="Calibri"/>
              </a:rPr>
              <a:t>na</a:t>
            </a:r>
            <a:r>
              <a:rPr lang="en-US" sz="2200" dirty="0">
                <a:ea typeface="Calibri"/>
                <a:cs typeface="Calibri"/>
              </a:rPr>
              <a:t> </a:t>
            </a:r>
            <a:r>
              <a:rPr lang="en-US" sz="2200" dirty="0" err="1">
                <a:ea typeface="Calibri"/>
                <a:cs typeface="Calibri"/>
              </a:rPr>
              <a:t>najmanju</a:t>
            </a:r>
            <a:r>
              <a:rPr lang="en-US" sz="2200" dirty="0">
                <a:ea typeface="Calibri"/>
                <a:cs typeface="Calibri"/>
              </a:rPr>
              <a:t> </a:t>
            </a:r>
            <a:r>
              <a:rPr lang="en-US" sz="2200" dirty="0" err="1">
                <a:ea typeface="Calibri"/>
                <a:cs typeface="Calibri"/>
              </a:rPr>
              <a:t>moguću</a:t>
            </a:r>
            <a:r>
              <a:rPr lang="en-US" sz="2200" dirty="0">
                <a:ea typeface="Calibri"/>
                <a:cs typeface="Calibri"/>
              </a:rPr>
              <a:t> </a:t>
            </a:r>
            <a:r>
              <a:rPr lang="en-US" sz="2200" dirty="0" err="1">
                <a:ea typeface="Calibri"/>
                <a:cs typeface="Calibri"/>
              </a:rPr>
              <a:t>mjeru</a:t>
            </a:r>
            <a:endParaRPr lang="en-US" sz="2200" dirty="0">
              <a:ea typeface="Calibri"/>
              <a:cs typeface="Calibri"/>
            </a:endParaRPr>
          </a:p>
          <a:p>
            <a:pPr lvl="1">
              <a:buFont typeface="Courier New" panose="020B0604020202020204" pitchFamily="34" charset="0"/>
              <a:buChar char="o"/>
            </a:pPr>
            <a:r>
              <a:rPr lang="en-US" sz="2200" dirty="0" err="1">
                <a:ea typeface="Calibri"/>
                <a:cs typeface="Calibri"/>
              </a:rPr>
              <a:t>izbjegavati</a:t>
            </a:r>
            <a:r>
              <a:rPr lang="en-US" sz="2200" dirty="0">
                <a:ea typeface="Calibri"/>
                <a:cs typeface="Calibri"/>
              </a:rPr>
              <a:t> </a:t>
            </a:r>
            <a:r>
              <a:rPr lang="en-US" sz="2200" dirty="0" err="1">
                <a:ea typeface="Calibri"/>
                <a:cs typeface="Calibri"/>
              </a:rPr>
              <a:t>bitne</a:t>
            </a:r>
            <a:r>
              <a:rPr lang="en-US" sz="2200" dirty="0">
                <a:ea typeface="Calibri"/>
                <a:cs typeface="Calibri"/>
              </a:rPr>
              <a:t> </a:t>
            </a:r>
            <a:r>
              <a:rPr lang="en-US" sz="2200" dirty="0" err="1">
                <a:ea typeface="Calibri"/>
                <a:cs typeface="Calibri"/>
              </a:rPr>
              <a:t>izmjene</a:t>
            </a:r>
            <a:r>
              <a:rPr lang="en-US" sz="2200" dirty="0">
                <a:ea typeface="Calibri"/>
                <a:cs typeface="Calibri"/>
              </a:rPr>
              <a:t> </a:t>
            </a:r>
            <a:r>
              <a:rPr lang="en-US" sz="2200" dirty="0" err="1">
                <a:ea typeface="Calibri"/>
                <a:cs typeface="Calibri"/>
              </a:rPr>
              <a:t>elemenata</a:t>
            </a:r>
            <a:r>
              <a:rPr lang="en-US" sz="2200" dirty="0">
                <a:ea typeface="Calibri"/>
                <a:cs typeface="Calibri"/>
              </a:rPr>
              <a:t> </a:t>
            </a:r>
            <a:r>
              <a:rPr lang="en-US" sz="2200" dirty="0" err="1">
                <a:ea typeface="Calibri"/>
                <a:cs typeface="Calibri"/>
              </a:rPr>
              <a:t>ugovora</a:t>
            </a:r>
            <a:endParaRPr lang="en-US" sz="2200" dirty="0">
              <a:ea typeface="Calibri"/>
              <a:cs typeface="Calibri"/>
            </a:endParaRPr>
          </a:p>
        </p:txBody>
      </p:sp>
      <p:pic>
        <p:nvPicPr>
          <p:cNvPr id="4" name="Picture 3">
            <a:extLst>
              <a:ext uri="{FF2B5EF4-FFF2-40B4-BE49-F238E27FC236}">
                <a16:creationId xmlns:a16="http://schemas.microsoft.com/office/drawing/2014/main" id="{599C95CA-6209-DB0E-B563-1F03A79193A8}"/>
              </a:ext>
            </a:extLst>
          </p:cNvPr>
          <p:cNvPicPr>
            <a:picLocks noChangeAspect="1"/>
          </p:cNvPicPr>
          <p:nvPr/>
        </p:nvPicPr>
        <p:blipFill>
          <a:blip r:embed="rId4"/>
          <a:stretch>
            <a:fillRect/>
          </a:stretch>
        </p:blipFill>
        <p:spPr>
          <a:xfrm>
            <a:off x="181206" y="130468"/>
            <a:ext cx="3462828" cy="1042506"/>
          </a:xfrm>
          <a:prstGeom prst="rect">
            <a:avLst/>
          </a:prstGeom>
        </p:spPr>
      </p:pic>
    </p:spTree>
    <p:extLst>
      <p:ext uri="{BB962C8B-B14F-4D97-AF65-F5344CB8AC3E}">
        <p14:creationId xmlns:p14="http://schemas.microsoft.com/office/powerpoint/2010/main" val="12589284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9C7F78-8135-887A-9731-4C698CA2BDA8}"/>
              </a:ext>
            </a:extLst>
          </p:cNvPr>
          <p:cNvSpPr/>
          <p:nvPr/>
        </p:nvSpPr>
        <p:spPr>
          <a:xfrm>
            <a:off x="850739" y="1696400"/>
            <a:ext cx="5130972" cy="376237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p>
        </p:txBody>
      </p:sp>
      <p:pic>
        <p:nvPicPr>
          <p:cNvPr id="7" name="Picture 6">
            <a:extLst>
              <a:ext uri="{FF2B5EF4-FFF2-40B4-BE49-F238E27FC236}">
                <a16:creationId xmlns:a16="http://schemas.microsoft.com/office/drawing/2014/main" id="{734AF48F-CF6E-9EE6-7D7A-F89346B93F9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54849" y="0"/>
            <a:ext cx="4237151" cy="6857999"/>
          </a:xfrm>
          <a:prstGeom prst="rect">
            <a:avLst/>
          </a:prstGeom>
        </p:spPr>
      </p:pic>
      <p:sp>
        <p:nvSpPr>
          <p:cNvPr id="2" name="Title 1">
            <a:extLst>
              <a:ext uri="{FF2B5EF4-FFF2-40B4-BE49-F238E27FC236}">
                <a16:creationId xmlns:a16="http://schemas.microsoft.com/office/drawing/2014/main" id="{4583ED03-E8A5-D7F0-E9EF-2C81260B07E8}"/>
              </a:ext>
            </a:extLst>
          </p:cNvPr>
          <p:cNvSpPr>
            <a:spLocks noGrp="1"/>
          </p:cNvSpPr>
          <p:nvPr>
            <p:ph type="ctrTitle"/>
          </p:nvPr>
        </p:nvSpPr>
        <p:spPr>
          <a:xfrm>
            <a:off x="1038325" y="2262523"/>
            <a:ext cx="4749044" cy="1624291"/>
          </a:xfrm>
        </p:spPr>
        <p:txBody>
          <a:bodyPr>
            <a:normAutofit/>
          </a:bodyPr>
          <a:lstStyle/>
          <a:p>
            <a:pPr defTabSz="740664"/>
            <a:r>
              <a:rPr lang="hr-HR" sz="3600" b="1" kern="1200" dirty="0">
                <a:solidFill>
                  <a:schemeClr val="bg1"/>
                </a:solidFill>
                <a:latin typeface="+mn-lt"/>
                <a:ea typeface="+mj-ea"/>
                <a:cs typeface="+mj-cs"/>
              </a:rPr>
              <a:t>Zatvaranje projekta</a:t>
            </a:r>
            <a:endParaRPr lang="hr-HR" sz="3600" dirty="0">
              <a:solidFill>
                <a:schemeClr val="bg1"/>
              </a:solidFill>
            </a:endParaRPr>
          </a:p>
        </p:txBody>
      </p:sp>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75610" y="289056"/>
            <a:ext cx="3861542" cy="1203736"/>
          </a:xfrm>
          <a:prstGeom prst="rect">
            <a:avLst/>
          </a:prstGeom>
        </p:spPr>
      </p:pic>
      <p:pic>
        <p:nvPicPr>
          <p:cNvPr id="10" name="Picture 9" descr="A person holding a target and a clipboard&#10;&#10;Description automatically generated">
            <a:extLst>
              <a:ext uri="{FF2B5EF4-FFF2-40B4-BE49-F238E27FC236}">
                <a16:creationId xmlns:a16="http://schemas.microsoft.com/office/drawing/2014/main" id="{43C776B2-F3C2-D578-0F53-35C8E78125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81711" y="1696401"/>
            <a:ext cx="4886325" cy="3762375"/>
          </a:xfrm>
          <a:prstGeom prst="rect">
            <a:avLst/>
          </a:prstGeom>
        </p:spPr>
      </p:pic>
    </p:spTree>
    <p:extLst>
      <p:ext uri="{BB962C8B-B14F-4D97-AF65-F5344CB8AC3E}">
        <p14:creationId xmlns:p14="http://schemas.microsoft.com/office/powerpoint/2010/main" val="4268265511"/>
      </p:ext>
    </p:extLst>
  </p:cSld>
  <p:clrMapOvr>
    <a:masterClrMapping/>
  </p:clrMapOvr>
  <mc:AlternateContent xmlns:mc="http://schemas.openxmlformats.org/markup-compatibility/2006" xmlns:p14="http://schemas.microsoft.com/office/powerpoint/2010/main">
    <mc:Choice Requires="p14">
      <p:transition spd="slow" p14:dur="1750">
        <p14:reveal/>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9" name="TextBox 8">
            <a:extLst>
              <a:ext uri="{FF2B5EF4-FFF2-40B4-BE49-F238E27FC236}">
                <a16:creationId xmlns:a16="http://schemas.microsoft.com/office/drawing/2014/main" id="{507E1E57-921F-39F4-A87A-9E924DE5057D}"/>
              </a:ext>
            </a:extLst>
          </p:cNvPr>
          <p:cNvSpPr txBox="1"/>
          <p:nvPr/>
        </p:nvSpPr>
        <p:spPr>
          <a:xfrm>
            <a:off x="400871" y="1206253"/>
            <a:ext cx="11222586" cy="3908762"/>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hr-HR" sz="3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sz="2600" b="1" dirty="0">
                <a:solidFill>
                  <a:srgbClr val="4472C4">
                    <a:lumMod val="75000"/>
                  </a:srgbClr>
                </a:solidFill>
                <a:latin typeface="Calibri" panose="020F0502020204030204"/>
              </a:rPr>
              <a:t>o</a:t>
            </a:r>
            <a:r>
              <a:rPr kumimoji="0" lang="hr-HR" sz="2600" b="1"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bveze</a:t>
            </a:r>
            <a:r>
              <a:rPr kumimoji="0" lang="hr-HR" sz="26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izvještavanja </a:t>
            </a:r>
            <a:r>
              <a:rPr lang="hr-HR" sz="2600" b="1" dirty="0">
                <a:solidFill>
                  <a:srgbClr val="4472C4">
                    <a:lumMod val="75000"/>
                  </a:srgbClr>
                </a:solidFill>
                <a:latin typeface="Calibri" panose="020F0502020204030204"/>
              </a:rPr>
              <a:t>LP/PP nakon završetka implementacije:</a:t>
            </a:r>
          </a:p>
          <a:p>
            <a:pPr marR="0" lvl="1" algn="l" defTabSz="914400" rtl="0" eaLnBrk="1" fontAlgn="auto" latinLnBrk="0" hangingPunct="1">
              <a:lnSpc>
                <a:spcPct val="100000"/>
              </a:lnSpc>
              <a:spcBef>
                <a:spcPts val="0"/>
              </a:spcBef>
              <a:spcAft>
                <a:spcPts val="0"/>
              </a:spcAft>
              <a:buClrTx/>
              <a:buSzTx/>
              <a:tabLst/>
              <a:defRPr/>
            </a:pPr>
            <a:endParaRPr lang="hr-HR" sz="2600" b="1" dirty="0">
              <a:solidFill>
                <a:srgbClr val="4472C4">
                  <a:lumMod val="75000"/>
                </a:srgbClr>
              </a:solidFill>
              <a:latin typeface="Calibri" panose="020F0502020204030204"/>
            </a:endParaRPr>
          </a:p>
          <a:p>
            <a:pPr marL="1371600" lvl="2" indent="-457200">
              <a:buFont typeface="Wingdings" panose="05000000000000000000" pitchFamily="2" charset="2"/>
              <a:buChar char="Ø"/>
              <a:defRPr/>
            </a:pPr>
            <a:r>
              <a:rPr lang="hr-HR" sz="2600" dirty="0">
                <a:solidFill>
                  <a:srgbClr val="4472C4">
                    <a:lumMod val="75000"/>
                  </a:srgbClr>
                </a:solidFill>
                <a:latin typeface="Calibri" panose="020F0502020204030204"/>
              </a:rPr>
              <a:t> Predaja f</a:t>
            </a:r>
            <a:r>
              <a:rPr kumimoji="0" lang="hr-HR" sz="2600"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inalnih</a:t>
            </a:r>
            <a:r>
              <a:rPr kumimoji="0" lang="hr-HR" sz="260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partnerskih izvještaja o napretku – najkasnije 1 mjesec nakon završetka implementacije projekta</a:t>
            </a:r>
          </a:p>
          <a:p>
            <a:pPr marL="1371600" lvl="2" indent="-457200">
              <a:buFont typeface="Wingdings" panose="05000000000000000000" pitchFamily="2" charset="2"/>
              <a:buChar char="Ø"/>
              <a:defRPr/>
            </a:pPr>
            <a:r>
              <a:rPr lang="hr-HR" sz="2600" dirty="0">
                <a:solidFill>
                  <a:srgbClr val="4472C4">
                    <a:lumMod val="75000"/>
                  </a:srgbClr>
                </a:solidFill>
                <a:latin typeface="Calibri" panose="020F0502020204030204"/>
              </a:rPr>
              <a:t>Predaja finalnog projektnog izvještaja o napretku (LP) – u roku od 15 kalendarskih dana nakon predaje partnerskih izvještaja, ali najkasnije 45 kalendarskih dana nakon završetka posljednjeg izvještajnog razdoblja.</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3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2" name="Title 3">
            <a:extLst>
              <a:ext uri="{FF2B5EF4-FFF2-40B4-BE49-F238E27FC236}">
                <a16:creationId xmlns:a16="http://schemas.microsoft.com/office/drawing/2014/main" id="{355B3FC6-FDE8-53B3-4252-B07AE7331543}"/>
              </a:ext>
            </a:extLst>
          </p:cNvPr>
          <p:cNvSpPr txBox="1">
            <a:spLocks/>
          </p:cNvSpPr>
          <p:nvPr/>
        </p:nvSpPr>
        <p:spPr>
          <a:xfrm>
            <a:off x="6812280" y="284990"/>
            <a:ext cx="5062423" cy="566666"/>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400" b="1" i="0" u="none" strike="noStrike" kern="1200" cap="none" spc="0" normalizeH="0" baseline="0" noProof="0" dirty="0">
                <a:ln>
                  <a:noFill/>
                </a:ln>
                <a:solidFill>
                  <a:prstClr val="white"/>
                </a:solidFill>
                <a:effectLst/>
                <a:uLnTx/>
                <a:uFillTx/>
                <a:latin typeface="Calibri" panose="020F0502020204030204"/>
                <a:ea typeface="+mj-ea"/>
                <a:cs typeface="+mj-cs"/>
              </a:rPr>
              <a:t>ZATVARANJE PROJEKTA</a:t>
            </a:r>
            <a:endParaRPr kumimoji="0" lang="en-US" sz="34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3" name="TextBox 9">
            <a:extLst>
              <a:ext uri="{FF2B5EF4-FFF2-40B4-BE49-F238E27FC236}">
                <a16:creationId xmlns:a16="http://schemas.microsoft.com/office/drawing/2014/main" id="{1081BE31-E2F4-E8B6-8D78-8426002506F9}"/>
              </a:ext>
            </a:extLst>
          </p:cNvPr>
          <p:cNvSpPr txBox="1"/>
          <p:nvPr/>
        </p:nvSpPr>
        <p:spPr>
          <a:xfrm>
            <a:off x="400872" y="4710054"/>
            <a:ext cx="11222585" cy="1894558"/>
          </a:xfrm>
          <a:prstGeom prst="rect">
            <a:avLst/>
          </a:prstGeom>
          <a:solidFill>
            <a:schemeClr val="bg1">
              <a:lumMod val="95000"/>
            </a:schemeClr>
          </a:solidFill>
          <a:effectLst>
            <a:outerShdw blurRad="50800" dist="38100" dir="5400000" algn="t" rotWithShape="0">
              <a:prstClr val="black">
                <a:alpha val="40000"/>
              </a:prstClr>
            </a:outerShdw>
          </a:effectLst>
        </p:spPr>
        <p:txBody>
          <a:bodyPr wrap="square" rtlCol="0" anchor="ctr">
            <a:spAutoFit/>
          </a:bodyPr>
          <a:lstStyle/>
          <a:p>
            <a:pPr marL="342900" marR="0" lvl="0" indent="-342900" algn="just" defTabSz="914400" rtl="0" eaLnBrk="1" fontAlgn="auto" latinLnBrk="0" hangingPunct="1">
              <a:lnSpc>
                <a:spcPct val="115000"/>
              </a:lnSpc>
              <a:spcBef>
                <a:spcPts val="0"/>
              </a:spcBef>
              <a:spcAft>
                <a:spcPts val="1000"/>
              </a:spcAft>
              <a:buClrTx/>
              <a:buSzTx/>
              <a:buFont typeface="Wingdings" panose="05000000000000000000" pitchFamily="2" charset="2"/>
              <a:buChar char="§"/>
              <a:tabLst/>
              <a:defRPr/>
            </a:pPr>
            <a:r>
              <a:rPr kumimoji="0" lang="hr-HR" sz="2400" b="0" i="0" u="none" strike="noStrike" kern="1200" cap="none" spc="0" normalizeH="0" baseline="0" noProof="0" dirty="0" err="1">
                <a:ln>
                  <a:noFill/>
                </a:ln>
                <a:solidFill>
                  <a:srgbClr val="003399"/>
                </a:solidFill>
                <a:effectLst/>
                <a:uLnTx/>
                <a:uFillTx/>
                <a:latin typeface="Calibri" panose="020F0502020204030204"/>
                <a:ea typeface="Calibri" panose="020F0502020204030204" pitchFamily="34" charset="0"/>
                <a:cs typeface="+mn-cs"/>
              </a:rPr>
              <a:t>Lump</a:t>
            </a: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 </a:t>
            </a:r>
            <a:r>
              <a:rPr kumimoji="0" lang="hr-HR" sz="2400" b="0" i="0" u="none" strike="noStrike" kern="1200" cap="none" spc="0" normalizeH="0" baseline="0" noProof="0" dirty="0" err="1">
                <a:ln>
                  <a:noFill/>
                </a:ln>
                <a:solidFill>
                  <a:srgbClr val="003399"/>
                </a:solidFill>
                <a:effectLst/>
                <a:uLnTx/>
                <a:uFillTx/>
                <a:latin typeface="Calibri" panose="020F0502020204030204"/>
                <a:ea typeface="Calibri" panose="020F0502020204030204" pitchFamily="34" charset="0"/>
                <a:cs typeface="+mn-cs"/>
              </a:rPr>
              <a:t>sum</a:t>
            </a: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 </a:t>
            </a:r>
            <a:r>
              <a:rPr kumimoji="0" lang="hr-HR" sz="2400" b="0" i="0" u="none" strike="noStrike" kern="1200" cap="none" spc="0" normalizeH="0" baseline="0" noProof="0" dirty="0" err="1">
                <a:ln>
                  <a:noFill/>
                </a:ln>
                <a:solidFill>
                  <a:srgbClr val="003399"/>
                </a:solidFill>
                <a:effectLst/>
                <a:uLnTx/>
                <a:uFillTx/>
                <a:latin typeface="Calibri" panose="020F0502020204030204"/>
                <a:ea typeface="Calibri" panose="020F0502020204030204" pitchFamily="34" charset="0"/>
                <a:cs typeface="+mn-cs"/>
              </a:rPr>
              <a:t>closure</a:t>
            </a: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 </a:t>
            </a:r>
            <a:r>
              <a:rPr kumimoji="0" lang="hr-HR" sz="2400" b="0" i="0" u="none" strike="noStrike" kern="1200" cap="none" spc="0" normalizeH="0" baseline="0" noProof="0" dirty="0" err="1">
                <a:ln>
                  <a:noFill/>
                </a:ln>
                <a:solidFill>
                  <a:srgbClr val="003399"/>
                </a:solidFill>
                <a:effectLst/>
                <a:uLnTx/>
                <a:uFillTx/>
                <a:latin typeface="Calibri" panose="020F0502020204030204"/>
                <a:ea typeface="Calibri" panose="020F0502020204030204" pitchFamily="34" charset="0"/>
                <a:cs typeface="+mn-cs"/>
              </a:rPr>
              <a:t>costs</a:t>
            </a: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 – isplaćuje se nakon odobrenja završnog </a:t>
            </a:r>
            <a:r>
              <a:rPr kumimoji="0" lang="hr-HR" sz="2400" b="0" i="0" u="none" strike="noStrike" kern="1200" cap="none" spc="0" normalizeH="0" baseline="0" noProof="0" dirty="0" err="1">
                <a:ln>
                  <a:noFill/>
                </a:ln>
                <a:solidFill>
                  <a:srgbClr val="003399"/>
                </a:solidFill>
                <a:effectLst/>
                <a:uLnTx/>
                <a:uFillTx/>
                <a:latin typeface="Calibri" panose="020F0502020204030204"/>
                <a:ea typeface="Calibri" panose="020F0502020204030204" pitchFamily="34" charset="0"/>
                <a:cs typeface="+mn-cs"/>
              </a:rPr>
              <a:t>reporta</a:t>
            </a:r>
            <a:r>
              <a:rPr kumimoji="0" lang="hr-HR" sz="2400" b="0" i="0" u="none" strike="noStrike" kern="1200" cap="none" spc="0" normalizeH="0" baseline="0" noProof="0" dirty="0">
                <a:ln>
                  <a:noFill/>
                </a:ln>
                <a:solidFill>
                  <a:srgbClr val="003399"/>
                </a:solidFill>
                <a:effectLst/>
                <a:uLnTx/>
                <a:uFillTx/>
                <a:latin typeface="Calibri" panose="020F0502020204030204"/>
                <a:ea typeface="Calibri" panose="020F0502020204030204" pitchFamily="34" charset="0"/>
                <a:cs typeface="+mn-cs"/>
              </a:rPr>
              <a:t> od strane MA-a </a:t>
            </a:r>
          </a:p>
          <a:p>
            <a:pPr marL="342900" indent="-342900" algn="just">
              <a:lnSpc>
                <a:spcPct val="115000"/>
              </a:lnSpc>
              <a:spcAft>
                <a:spcPts val="1000"/>
              </a:spcAft>
              <a:buFont typeface="Wingdings" panose="05000000000000000000" pitchFamily="2" charset="2"/>
              <a:buChar char="Ø"/>
              <a:defRPr/>
            </a:pPr>
            <a:r>
              <a:rPr lang="hr-HR" sz="2400" b="1" dirty="0">
                <a:solidFill>
                  <a:srgbClr val="003399"/>
                </a:solidFill>
                <a:latin typeface="Calibri" panose="020F0502020204030204"/>
                <a:ea typeface="Calibri" panose="020F0502020204030204" pitchFamily="34" charset="0"/>
              </a:rPr>
              <a:t>LP mora uključiti </a:t>
            </a:r>
            <a:r>
              <a:rPr lang="hr-HR" sz="2400" b="1" dirty="0" err="1">
                <a:solidFill>
                  <a:srgbClr val="003399"/>
                </a:solidFill>
                <a:latin typeface="Calibri" panose="020F0502020204030204"/>
                <a:ea typeface="Calibri" panose="020F0502020204030204" pitchFamily="34" charset="0"/>
              </a:rPr>
              <a:t>lump</a:t>
            </a:r>
            <a:r>
              <a:rPr lang="hr-HR" sz="2400" b="1" dirty="0">
                <a:solidFill>
                  <a:srgbClr val="003399"/>
                </a:solidFill>
                <a:latin typeface="Calibri" panose="020F0502020204030204"/>
                <a:ea typeface="Calibri" panose="020F0502020204030204" pitchFamily="34" charset="0"/>
              </a:rPr>
              <a:t> </a:t>
            </a:r>
            <a:r>
              <a:rPr lang="hr-HR" sz="2400" b="1" dirty="0" err="1">
                <a:solidFill>
                  <a:srgbClr val="003399"/>
                </a:solidFill>
                <a:latin typeface="Calibri" panose="020F0502020204030204"/>
                <a:ea typeface="Calibri" panose="020F0502020204030204" pitchFamily="34" charset="0"/>
              </a:rPr>
              <a:t>sum</a:t>
            </a:r>
            <a:r>
              <a:rPr lang="hr-HR" sz="2400" b="1" dirty="0">
                <a:solidFill>
                  <a:srgbClr val="003399"/>
                </a:solidFill>
                <a:latin typeface="Calibri" panose="020F0502020204030204"/>
                <a:ea typeface="Calibri" panose="020F0502020204030204" pitchFamily="34" charset="0"/>
              </a:rPr>
              <a:t> </a:t>
            </a:r>
            <a:r>
              <a:rPr lang="hr-HR" sz="2400" b="1" dirty="0" err="1">
                <a:solidFill>
                  <a:srgbClr val="003399"/>
                </a:solidFill>
                <a:latin typeface="Calibri" panose="020F0502020204030204"/>
                <a:ea typeface="Calibri" panose="020F0502020204030204" pitchFamily="34" charset="0"/>
              </a:rPr>
              <a:t>closure</a:t>
            </a:r>
            <a:r>
              <a:rPr lang="hr-HR" sz="2400" b="1" dirty="0">
                <a:solidFill>
                  <a:srgbClr val="003399"/>
                </a:solidFill>
                <a:latin typeface="Calibri" panose="020F0502020204030204"/>
                <a:ea typeface="Calibri" panose="020F0502020204030204" pitchFamily="34" charset="0"/>
              </a:rPr>
              <a:t> </a:t>
            </a:r>
            <a:r>
              <a:rPr lang="hr-HR" sz="2400" b="1" dirty="0" err="1">
                <a:solidFill>
                  <a:srgbClr val="003399"/>
                </a:solidFill>
                <a:latin typeface="Calibri" panose="020F0502020204030204"/>
                <a:ea typeface="Calibri" panose="020F0502020204030204" pitchFamily="34" charset="0"/>
              </a:rPr>
              <a:t>cost</a:t>
            </a:r>
            <a:r>
              <a:rPr lang="hr-HR" sz="2400" dirty="0">
                <a:solidFill>
                  <a:srgbClr val="003399"/>
                </a:solidFill>
                <a:latin typeface="Calibri" panose="020F0502020204030204"/>
                <a:ea typeface="Calibri" panose="020F0502020204030204" pitchFamily="34" charset="0"/>
              </a:rPr>
              <a:t> u List </a:t>
            </a:r>
            <a:r>
              <a:rPr lang="hr-HR" sz="2400" dirty="0" err="1">
                <a:solidFill>
                  <a:srgbClr val="003399"/>
                </a:solidFill>
                <a:latin typeface="Calibri" panose="020F0502020204030204"/>
                <a:ea typeface="Calibri" panose="020F0502020204030204" pitchFamily="34" charset="0"/>
              </a:rPr>
              <a:t>of</a:t>
            </a:r>
            <a:r>
              <a:rPr lang="hr-HR" sz="2400" dirty="0">
                <a:solidFill>
                  <a:srgbClr val="003399"/>
                </a:solidFill>
                <a:latin typeface="Calibri" panose="020F0502020204030204"/>
                <a:ea typeface="Calibri" panose="020F0502020204030204" pitchFamily="34" charset="0"/>
              </a:rPr>
              <a:t> </a:t>
            </a:r>
            <a:r>
              <a:rPr lang="hr-HR" sz="2400" dirty="0" err="1">
                <a:solidFill>
                  <a:srgbClr val="003399"/>
                </a:solidFill>
                <a:latin typeface="Calibri" panose="020F0502020204030204"/>
                <a:ea typeface="Calibri" panose="020F0502020204030204" pitchFamily="34" charset="0"/>
              </a:rPr>
              <a:t>expenditures</a:t>
            </a:r>
            <a:r>
              <a:rPr lang="hr-HR" sz="2400" dirty="0">
                <a:solidFill>
                  <a:srgbClr val="003399"/>
                </a:solidFill>
                <a:latin typeface="Calibri" panose="020F0502020204030204"/>
                <a:ea typeface="Calibri" panose="020F0502020204030204" pitchFamily="34" charset="0"/>
              </a:rPr>
              <a:t> svog finalnog Partner </a:t>
            </a:r>
            <a:r>
              <a:rPr lang="hr-HR" sz="2400" dirty="0" err="1">
                <a:solidFill>
                  <a:srgbClr val="003399"/>
                </a:solidFill>
                <a:latin typeface="Calibri" panose="020F0502020204030204"/>
                <a:ea typeface="Calibri" panose="020F0502020204030204" pitchFamily="34" charset="0"/>
              </a:rPr>
              <a:t>Reporta</a:t>
            </a:r>
            <a:endParaRPr lang="hr-HR" sz="2400" dirty="0">
              <a:solidFill>
                <a:srgbClr val="003399"/>
              </a:solidFill>
              <a:latin typeface="Calibri" panose="020F0502020204030204"/>
              <a:ea typeface="Calibri" panose="020F0502020204030204" pitchFamily="34" charset="0"/>
            </a:endParaRPr>
          </a:p>
        </p:txBody>
      </p:sp>
    </p:spTree>
    <p:extLst>
      <p:ext uri="{BB962C8B-B14F-4D97-AF65-F5344CB8AC3E}">
        <p14:creationId xmlns:p14="http://schemas.microsoft.com/office/powerpoint/2010/main" val="3331439354"/>
      </p:ext>
    </p:extLst>
  </p:cSld>
  <p:clrMapOvr>
    <a:masterClrMapping/>
  </p:clrMapOvr>
  <p:transition spd="slow">
    <p:wip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flag with yellow stars&#10;&#10;Description automatically generated with medium confidence">
            <a:extLst>
              <a:ext uri="{FF2B5EF4-FFF2-40B4-BE49-F238E27FC236}">
                <a16:creationId xmlns:a16="http://schemas.microsoft.com/office/drawing/2014/main" id="{92E24C14-C4BD-352B-74C1-CF4CFA958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19" name="TextBox 8">
            <a:extLst>
              <a:ext uri="{FF2B5EF4-FFF2-40B4-BE49-F238E27FC236}">
                <a16:creationId xmlns:a16="http://schemas.microsoft.com/office/drawing/2014/main" id="{507E1E57-921F-39F4-A87A-9E924DE5057D}"/>
              </a:ext>
            </a:extLst>
          </p:cNvPr>
          <p:cNvSpPr txBox="1"/>
          <p:nvPr/>
        </p:nvSpPr>
        <p:spPr>
          <a:xfrm>
            <a:off x="484707" y="827606"/>
            <a:ext cx="11222586" cy="5786199"/>
          </a:xfrm>
          <a:prstGeom prst="rect">
            <a:avLst/>
          </a:prstGeom>
          <a:solidFill>
            <a:schemeClr val="bg1"/>
          </a:solidFill>
          <a:effectLst>
            <a:outerShdw blurRad="50800" dist="38100" dir="5400000" algn="t" rotWithShape="0">
              <a:prstClr val="black">
                <a:alpha val="40000"/>
              </a:prstClr>
            </a:outerShdw>
          </a:effectLst>
        </p:spPr>
        <p:txBody>
          <a:bodyPr wrap="square" rtlCol="0"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hr-HR" sz="3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sz="2600" b="1" dirty="0">
                <a:solidFill>
                  <a:srgbClr val="4472C4">
                    <a:lumMod val="75000"/>
                  </a:srgbClr>
                </a:solidFill>
                <a:latin typeface="Calibri" panose="020F0502020204030204"/>
              </a:rPr>
              <a:t>Druge o</a:t>
            </a:r>
            <a:r>
              <a:rPr kumimoji="0" lang="hr-HR" sz="2600" b="1" i="0" u="none" strike="noStrike" kern="1200" cap="none" spc="0" normalizeH="0" baseline="0" noProof="0" dirty="0" err="1">
                <a:ln>
                  <a:noFill/>
                </a:ln>
                <a:solidFill>
                  <a:srgbClr val="4472C4">
                    <a:lumMod val="75000"/>
                  </a:srgbClr>
                </a:solidFill>
                <a:effectLst/>
                <a:uLnTx/>
                <a:uFillTx/>
                <a:latin typeface="Calibri" panose="020F0502020204030204"/>
                <a:ea typeface="+mn-ea"/>
                <a:cs typeface="+mn-cs"/>
              </a:rPr>
              <a:t>bveze</a:t>
            </a:r>
            <a:r>
              <a:rPr kumimoji="0" lang="hr-HR" sz="26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r>
              <a:rPr lang="hr-HR" sz="2600" b="1" dirty="0">
                <a:solidFill>
                  <a:srgbClr val="4472C4">
                    <a:lumMod val="75000"/>
                  </a:srgbClr>
                </a:solidFill>
                <a:latin typeface="Calibri" panose="020F0502020204030204"/>
              </a:rPr>
              <a:t>LP/PP nakon završetka implementacije:</a:t>
            </a:r>
          </a:p>
          <a:p>
            <a:pPr marR="0" lvl="1" algn="l" defTabSz="914400" rtl="0" eaLnBrk="1" fontAlgn="auto" latinLnBrk="0" hangingPunct="1">
              <a:lnSpc>
                <a:spcPct val="100000"/>
              </a:lnSpc>
              <a:spcBef>
                <a:spcPts val="0"/>
              </a:spcBef>
              <a:spcAft>
                <a:spcPts val="0"/>
              </a:spcAft>
              <a:buClrTx/>
              <a:buSzTx/>
              <a:tabLst/>
              <a:defRPr/>
            </a:pPr>
            <a:endParaRPr lang="hr-HR" sz="2600" b="1" dirty="0">
              <a:solidFill>
                <a:srgbClr val="4472C4">
                  <a:lumMod val="75000"/>
                </a:srgbClr>
              </a:solidFill>
              <a:latin typeface="Calibri" panose="020F0502020204030204"/>
            </a:endParaRPr>
          </a:p>
          <a:p>
            <a:pPr marL="1371600" lvl="2" indent="-457200">
              <a:buFont typeface="Wingdings" panose="05000000000000000000" pitchFamily="2" charset="2"/>
              <a:buChar char="Ø"/>
              <a:defRPr/>
            </a:pPr>
            <a:r>
              <a:rPr lang="hr-HR" sz="2600" dirty="0">
                <a:solidFill>
                  <a:srgbClr val="4472C4">
                    <a:lumMod val="75000"/>
                  </a:srgbClr>
                </a:solidFill>
                <a:latin typeface="Calibri" panose="020F0502020204030204"/>
              </a:rPr>
              <a:t> zadržavanje projektne dokumentacije (5 godina)</a:t>
            </a:r>
          </a:p>
          <a:p>
            <a:pPr marL="1371600" lvl="2" indent="-457200">
              <a:buFont typeface="Wingdings" panose="05000000000000000000" pitchFamily="2" charset="2"/>
              <a:buChar char="Ø"/>
              <a:defRPr/>
            </a:pPr>
            <a:endParaRPr kumimoji="0" lang="hr-HR" sz="260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1371600" lvl="2" indent="-457200">
              <a:buFont typeface="Wingdings" panose="05000000000000000000" pitchFamily="2" charset="2"/>
              <a:buChar char="Ø"/>
              <a:defRPr/>
            </a:pPr>
            <a:r>
              <a:rPr lang="hr-HR" sz="2600" dirty="0">
                <a:solidFill>
                  <a:srgbClr val="4472C4">
                    <a:lumMod val="75000"/>
                  </a:srgbClr>
                </a:solidFill>
                <a:latin typeface="Calibri" panose="020F0502020204030204"/>
              </a:rPr>
              <a:t>trajnost i vlasništvo (</a:t>
            </a:r>
            <a:r>
              <a:rPr lang="hr-HR" sz="2600" dirty="0" err="1">
                <a:solidFill>
                  <a:srgbClr val="4472C4">
                    <a:lumMod val="75000"/>
                  </a:srgbClr>
                </a:solidFill>
                <a:latin typeface="Calibri" panose="020F0502020204030204"/>
              </a:rPr>
              <a:t>durability</a:t>
            </a:r>
            <a:r>
              <a:rPr lang="hr-HR" sz="2600" dirty="0">
                <a:solidFill>
                  <a:srgbClr val="4472C4">
                    <a:lumMod val="75000"/>
                  </a:srgbClr>
                </a:solidFill>
                <a:latin typeface="Calibri" panose="020F0502020204030204"/>
              </a:rPr>
              <a:t> </a:t>
            </a:r>
            <a:r>
              <a:rPr lang="hr-HR" sz="2600" dirty="0" err="1">
                <a:solidFill>
                  <a:srgbClr val="4472C4">
                    <a:lumMod val="75000"/>
                  </a:srgbClr>
                </a:solidFill>
                <a:latin typeface="Calibri" panose="020F0502020204030204"/>
              </a:rPr>
              <a:t>statement</a:t>
            </a:r>
            <a:r>
              <a:rPr lang="hr-HR" sz="2600" dirty="0">
                <a:solidFill>
                  <a:srgbClr val="4472C4">
                    <a:lumMod val="75000"/>
                  </a:srgbClr>
                </a:solidFill>
                <a:latin typeface="Calibri" panose="020F0502020204030204"/>
              </a:rPr>
              <a:t>) </a:t>
            </a:r>
          </a:p>
          <a:p>
            <a:pPr marL="1371600" lvl="2" indent="-457200">
              <a:buFont typeface="Wingdings" panose="05000000000000000000" pitchFamily="2" charset="2"/>
              <a:buChar char="Ø"/>
              <a:defRPr/>
            </a:pPr>
            <a:endParaRPr lang="hr-HR" sz="2600" dirty="0">
              <a:solidFill>
                <a:srgbClr val="4472C4">
                  <a:lumMod val="75000"/>
                </a:srgbClr>
              </a:solidFill>
              <a:latin typeface="Calibri" panose="020F0502020204030204"/>
            </a:endParaRPr>
          </a:p>
          <a:p>
            <a:pPr marL="1371600" lvl="2" indent="-457200">
              <a:buFont typeface="Wingdings" panose="05000000000000000000" pitchFamily="2" charset="2"/>
              <a:buChar char="Ø"/>
              <a:defRPr/>
            </a:pPr>
            <a:r>
              <a:rPr lang="hr-HR" sz="2600" dirty="0">
                <a:solidFill>
                  <a:srgbClr val="4472C4">
                    <a:lumMod val="75000"/>
                  </a:srgbClr>
                </a:solidFill>
                <a:latin typeface="Calibri" panose="020F0502020204030204"/>
              </a:rPr>
              <a:t>dostupnost i upotrebljivost rezultata</a:t>
            </a:r>
          </a:p>
          <a:p>
            <a:pPr marL="1371600" lvl="2" indent="-457200">
              <a:buFont typeface="Wingdings" panose="05000000000000000000" pitchFamily="2" charset="2"/>
              <a:buChar char="Ø"/>
              <a:defRPr/>
            </a:pPr>
            <a:endParaRPr lang="hr-HR" sz="2600" dirty="0">
              <a:solidFill>
                <a:srgbClr val="4472C4">
                  <a:lumMod val="75000"/>
                </a:srgbClr>
              </a:solidFill>
              <a:latin typeface="Calibri" panose="020F0502020204030204"/>
            </a:endParaRPr>
          </a:p>
          <a:p>
            <a:pPr marL="1371600" lvl="2" indent="-457200">
              <a:buFont typeface="Wingdings" panose="05000000000000000000" pitchFamily="2" charset="2"/>
              <a:buChar char="Ø"/>
              <a:defRPr/>
            </a:pPr>
            <a:r>
              <a:rPr lang="hr-HR" sz="2600" dirty="0">
                <a:solidFill>
                  <a:srgbClr val="4472C4">
                    <a:lumMod val="75000"/>
                  </a:srgbClr>
                </a:solidFill>
                <a:latin typeface="Calibri" panose="020F0502020204030204"/>
              </a:rPr>
              <a:t>postizanje glavnih ishoda i rezultata projekta</a:t>
            </a:r>
          </a:p>
          <a:p>
            <a:pPr marL="1371600" lvl="2" indent="-457200">
              <a:buFont typeface="Wingdings" panose="05000000000000000000" pitchFamily="2" charset="2"/>
              <a:buChar char="Ø"/>
              <a:defRPr/>
            </a:pPr>
            <a:endParaRPr lang="hr-HR" sz="2600" dirty="0">
              <a:solidFill>
                <a:srgbClr val="4472C4">
                  <a:lumMod val="75000"/>
                </a:srgbClr>
              </a:solidFill>
              <a:latin typeface="Calibri" panose="020F0502020204030204"/>
            </a:endParaRPr>
          </a:p>
          <a:p>
            <a:pPr marL="1371600" lvl="2" indent="-457200">
              <a:buFont typeface="Wingdings" panose="05000000000000000000" pitchFamily="2" charset="2"/>
              <a:buChar char="Ø"/>
              <a:defRPr/>
            </a:pPr>
            <a:r>
              <a:rPr lang="pl-PL" sz="2600" dirty="0">
                <a:solidFill>
                  <a:srgbClr val="4472C4">
                    <a:lumMod val="75000"/>
                  </a:srgbClr>
                </a:solidFill>
                <a:latin typeface="Calibri" panose="020F0502020204030204"/>
              </a:rPr>
              <a:t>dostupnost web stranica i digitalnih aplikacija</a:t>
            </a:r>
          </a:p>
          <a:p>
            <a:pPr lvl="2">
              <a:defRPr/>
            </a:pPr>
            <a:endParaRPr lang="pl-PL" sz="2600" dirty="0">
              <a:solidFill>
                <a:srgbClr val="4472C4">
                  <a:lumMod val="75000"/>
                </a:srgbClr>
              </a:solidFill>
              <a:latin typeface="Calibri" panose="020F0502020204030204"/>
            </a:endParaRPr>
          </a:p>
          <a:p>
            <a:pPr lvl="2">
              <a:defRPr/>
            </a:pPr>
            <a:endParaRPr lang="hr-HR" sz="2600" dirty="0">
              <a:solidFill>
                <a:srgbClr val="4472C4">
                  <a:lumMod val="75000"/>
                </a:srgbClr>
              </a:solidFill>
              <a:latin typeface="Calibri" panose="020F0502020204030204"/>
            </a:endParaRPr>
          </a:p>
        </p:txBody>
      </p:sp>
      <p:sp>
        <p:nvSpPr>
          <p:cNvPr id="2" name="Title 3">
            <a:extLst>
              <a:ext uri="{FF2B5EF4-FFF2-40B4-BE49-F238E27FC236}">
                <a16:creationId xmlns:a16="http://schemas.microsoft.com/office/drawing/2014/main" id="{355B3FC6-FDE8-53B3-4252-B07AE7331543}"/>
              </a:ext>
            </a:extLst>
          </p:cNvPr>
          <p:cNvSpPr txBox="1">
            <a:spLocks/>
          </p:cNvSpPr>
          <p:nvPr/>
        </p:nvSpPr>
        <p:spPr>
          <a:xfrm>
            <a:off x="6812280" y="284990"/>
            <a:ext cx="5062423" cy="566666"/>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hr-HR" sz="3400" b="1" i="0" u="none" strike="noStrike" kern="1200" cap="none" spc="0" normalizeH="0" baseline="0" noProof="0" dirty="0">
                <a:ln>
                  <a:noFill/>
                </a:ln>
                <a:solidFill>
                  <a:prstClr val="white"/>
                </a:solidFill>
                <a:effectLst/>
                <a:uLnTx/>
                <a:uFillTx/>
                <a:latin typeface="Calibri" panose="020F0502020204030204"/>
                <a:ea typeface="+mj-ea"/>
                <a:cs typeface="+mj-cs"/>
              </a:rPr>
              <a:t>ZATVARANJE PROJEKTA</a:t>
            </a:r>
            <a:endParaRPr kumimoji="0" lang="en-US" sz="34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2258187659"/>
      </p:ext>
    </p:extLst>
  </p:cSld>
  <p:clrMapOvr>
    <a:masterClrMapping/>
  </p:clrMapOvr>
  <p:transition spd="slow">
    <p:wip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7862" y="77652"/>
            <a:ext cx="3463555" cy="1044709"/>
          </a:xfrm>
          <a:prstGeom prst="rect">
            <a:avLst/>
          </a:prstGeom>
        </p:spPr>
      </p:pic>
      <p:sp>
        <p:nvSpPr>
          <p:cNvPr id="3" name="Content Placeholder 2">
            <a:extLst>
              <a:ext uri="{FF2B5EF4-FFF2-40B4-BE49-F238E27FC236}">
                <a16:creationId xmlns:a16="http://schemas.microsoft.com/office/drawing/2014/main" id="{8418B608-5896-63D9-341A-AEDA2A7F1CAE}"/>
              </a:ext>
            </a:extLst>
          </p:cNvPr>
          <p:cNvSpPr>
            <a:spLocks noGrp="1"/>
          </p:cNvSpPr>
          <p:nvPr>
            <p:ph idx="1"/>
          </p:nvPr>
        </p:nvSpPr>
        <p:spPr>
          <a:xfrm>
            <a:off x="5748828" y="2955589"/>
            <a:ext cx="6105525" cy="1393825"/>
          </a:xfrm>
        </p:spPr>
        <p:txBody>
          <a:bodyPr>
            <a:normAutofit/>
          </a:bodyPr>
          <a:lstStyle/>
          <a:p>
            <a:pPr marL="0" indent="0" algn="ctr">
              <a:buNone/>
            </a:pPr>
            <a:r>
              <a:rPr lang="hr-HR" sz="6600" b="1" dirty="0"/>
              <a:t>Q&amp;A </a:t>
            </a:r>
          </a:p>
          <a:p>
            <a:pPr marL="0" indent="0" algn="ctr">
              <a:buNone/>
            </a:pPr>
            <a:endParaRPr lang="hr-HR" b="1" dirty="0"/>
          </a:p>
        </p:txBody>
      </p:sp>
      <p:pic>
        <p:nvPicPr>
          <p:cNvPr id="9" name="Google Shape;928;p71">
            <a:extLst>
              <a:ext uri="{FF2B5EF4-FFF2-40B4-BE49-F238E27FC236}">
                <a16:creationId xmlns:a16="http://schemas.microsoft.com/office/drawing/2014/main" id="{DBB86512-63EF-F468-22E2-D9752062FE49}"/>
              </a:ext>
            </a:extLst>
          </p:cNvPr>
          <p:cNvPicPr preferRelativeResize="0"/>
          <p:nvPr/>
        </p:nvPicPr>
        <p:blipFill rotWithShape="1">
          <a:blip r:embed="rId3">
            <a:alphaModFix/>
          </a:blip>
          <a:srcRect/>
          <a:stretch/>
        </p:blipFill>
        <p:spPr>
          <a:xfrm>
            <a:off x="925367" y="1717803"/>
            <a:ext cx="5372100" cy="4269885"/>
          </a:xfrm>
          <a:prstGeom prst="rect">
            <a:avLst/>
          </a:prstGeom>
          <a:noFill/>
          <a:ln>
            <a:noFill/>
          </a:ln>
        </p:spPr>
      </p:pic>
      <p:sp>
        <p:nvSpPr>
          <p:cNvPr id="2" name="Title 3">
            <a:extLst>
              <a:ext uri="{FF2B5EF4-FFF2-40B4-BE49-F238E27FC236}">
                <a16:creationId xmlns:a16="http://schemas.microsoft.com/office/drawing/2014/main" id="{25A1455B-973D-CC7B-CA9E-9CF432EAFFFC}"/>
              </a:ext>
            </a:extLst>
          </p:cNvPr>
          <p:cNvSpPr txBox="1">
            <a:spLocks/>
          </p:cNvSpPr>
          <p:nvPr/>
        </p:nvSpPr>
        <p:spPr>
          <a:xfrm>
            <a:off x="7086599" y="279153"/>
            <a:ext cx="4767753" cy="669537"/>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accent1">
                    <a:lumMod val="75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lang="hr-HR" sz="3600" dirty="0">
                <a:solidFill>
                  <a:prstClr val="white"/>
                </a:solidFill>
                <a:latin typeface="Calibri" panose="020F0502020204030204"/>
              </a:rPr>
              <a:t>PITANJA / RASPRAVA</a:t>
            </a:r>
            <a:endParaRPr kumimoji="0" lang="en-US"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55498453"/>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34AF48F-CF6E-9EE6-7D7A-F89346B93F9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5130581"/>
            <a:ext cx="12192001" cy="1829015"/>
          </a:xfrm>
          <a:prstGeom prst="rect">
            <a:avLst/>
          </a:prstGeom>
        </p:spPr>
      </p:pic>
      <p:sp>
        <p:nvSpPr>
          <p:cNvPr id="4" name="Title 3">
            <a:extLst>
              <a:ext uri="{FF2B5EF4-FFF2-40B4-BE49-F238E27FC236}">
                <a16:creationId xmlns:a16="http://schemas.microsoft.com/office/drawing/2014/main" id="{F135F488-D11C-6CAC-8706-13716622DA8B}"/>
              </a:ext>
            </a:extLst>
          </p:cNvPr>
          <p:cNvSpPr>
            <a:spLocks noGrp="1"/>
          </p:cNvSpPr>
          <p:nvPr>
            <p:ph type="title"/>
          </p:nvPr>
        </p:nvSpPr>
        <p:spPr>
          <a:xfrm>
            <a:off x="1973484" y="575724"/>
            <a:ext cx="10515600" cy="568325"/>
          </a:xfrm>
        </p:spPr>
        <p:txBody>
          <a:bodyPr>
            <a:normAutofit fontScale="90000"/>
          </a:bodyPr>
          <a:lstStyle/>
          <a:p>
            <a:pPr algn="ctr"/>
            <a:br>
              <a:rPr lang="hr-HR" dirty="0">
                <a:highlight>
                  <a:srgbClr val="00FF00"/>
                </a:highlight>
              </a:rPr>
            </a:br>
            <a:endParaRPr lang="hr-HR" dirty="0">
              <a:highlight>
                <a:srgbClr val="00FF00"/>
              </a:highlight>
            </a:endParaRPr>
          </a:p>
        </p:txBody>
      </p:sp>
      <p:pic>
        <p:nvPicPr>
          <p:cNvPr id="5" name="Picture 4">
            <a:extLst>
              <a:ext uri="{FF2B5EF4-FFF2-40B4-BE49-F238E27FC236}">
                <a16:creationId xmlns:a16="http://schemas.microsoft.com/office/drawing/2014/main" id="{92E24C14-C4BD-352B-74C1-CF4CFA9584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7862" y="77654"/>
            <a:ext cx="3463555" cy="1044709"/>
          </a:xfrm>
          <a:prstGeom prst="rect">
            <a:avLst/>
          </a:prstGeom>
        </p:spPr>
      </p:pic>
      <p:sp>
        <p:nvSpPr>
          <p:cNvPr id="6" name="Content Placeholder 5">
            <a:extLst>
              <a:ext uri="{FF2B5EF4-FFF2-40B4-BE49-F238E27FC236}">
                <a16:creationId xmlns:a16="http://schemas.microsoft.com/office/drawing/2014/main" id="{30147569-95B2-005A-8D6B-6B26C503DB27}"/>
              </a:ext>
            </a:extLst>
          </p:cNvPr>
          <p:cNvSpPr>
            <a:spLocks noGrp="1"/>
          </p:cNvSpPr>
          <p:nvPr>
            <p:ph idx="1"/>
          </p:nvPr>
        </p:nvSpPr>
        <p:spPr>
          <a:xfrm>
            <a:off x="397619" y="2648118"/>
            <a:ext cx="11396760" cy="5054600"/>
          </a:xfrm>
        </p:spPr>
        <p:txBody>
          <a:bodyPr>
            <a:normAutofit/>
          </a:bodyPr>
          <a:lstStyle/>
          <a:p>
            <a:pPr marL="0" indent="0" algn="ctr">
              <a:buNone/>
            </a:pPr>
            <a:endParaRPr lang="hr-HR" sz="2400" dirty="0">
              <a:solidFill>
                <a:srgbClr val="003399"/>
              </a:solidFill>
              <a:hlinkClick r:id="rId5"/>
            </a:endParaRPr>
          </a:p>
          <a:p>
            <a:pPr marL="0" indent="0" algn="ctr">
              <a:buNone/>
            </a:pPr>
            <a:r>
              <a:rPr lang="hr-HR" sz="2400" dirty="0">
                <a:solidFill>
                  <a:srgbClr val="003399"/>
                </a:solidFill>
              </a:rPr>
              <a:t>Web: </a:t>
            </a:r>
            <a:r>
              <a:rPr lang="hr-HR" sz="2400" dirty="0">
                <a:solidFill>
                  <a:srgbClr val="003399"/>
                </a:solidFill>
                <a:hlinkClick r:id="rId5"/>
              </a:rPr>
              <a:t>https://interreg-hr-ba-me.eu</a:t>
            </a:r>
            <a:endParaRPr lang="hr-HR" sz="2400" dirty="0">
              <a:solidFill>
                <a:srgbClr val="003399"/>
              </a:solidFill>
            </a:endParaRPr>
          </a:p>
          <a:p>
            <a:pPr marL="0" indent="0" algn="ctr">
              <a:buNone/>
            </a:pPr>
            <a:endParaRPr lang="hr-HR" sz="2400" dirty="0">
              <a:solidFill>
                <a:srgbClr val="003399"/>
              </a:solidFill>
            </a:endParaRPr>
          </a:p>
          <a:p>
            <a:pPr marL="0" indent="0" algn="ctr">
              <a:buNone/>
            </a:pPr>
            <a:r>
              <a:rPr lang="hr-HR" sz="2400" dirty="0">
                <a:solidFill>
                  <a:srgbClr val="003399"/>
                </a:solidFill>
              </a:rPr>
              <a:t>Zajedničko tajništvo: </a:t>
            </a:r>
            <a:r>
              <a:rPr lang="hr-HR" sz="2400" u="sng" dirty="0">
                <a:solidFill>
                  <a:srgbClr val="003399"/>
                </a:solidFill>
                <a:hlinkClick r:id="rId6"/>
              </a:rPr>
              <a:t>js-hr-ba-me@mrrfeu.hr</a:t>
            </a:r>
            <a:endParaRPr lang="hr-HR" sz="2400" u="sng" dirty="0">
              <a:solidFill>
                <a:srgbClr val="003399"/>
              </a:solidFill>
            </a:endParaRPr>
          </a:p>
          <a:p>
            <a:pPr marL="0" indent="0" algn="ctr">
              <a:buNone/>
            </a:pPr>
            <a:endParaRPr lang="hr-HR" sz="2400" u="sng" dirty="0">
              <a:solidFill>
                <a:srgbClr val="003399"/>
              </a:solidFill>
            </a:endParaRPr>
          </a:p>
          <a:p>
            <a:pPr marL="0" indent="0" algn="ctr">
              <a:buNone/>
            </a:pPr>
            <a:r>
              <a:rPr lang="hr-HR" sz="2400" dirty="0">
                <a:solidFill>
                  <a:srgbClr val="003399"/>
                </a:solidFill>
              </a:rPr>
              <a:t>Upravljačko tijelo: </a:t>
            </a:r>
            <a:r>
              <a:rPr lang="hr-HR" sz="2400" dirty="0">
                <a:solidFill>
                  <a:srgbClr val="003399"/>
                </a:solidFill>
                <a:hlinkClick r:id="rId7"/>
              </a:rPr>
              <a:t>ma-interreg-ipa@mrrfeu.hr</a:t>
            </a:r>
            <a:r>
              <a:rPr lang="hr-HR" sz="2400" dirty="0">
                <a:solidFill>
                  <a:srgbClr val="003399"/>
                </a:solidFill>
              </a:rPr>
              <a:t>  </a:t>
            </a:r>
          </a:p>
          <a:p>
            <a:pPr marL="0" indent="0" algn="ctr">
              <a:buNone/>
            </a:pPr>
            <a:endParaRPr lang="hr-HR" sz="2400" u="sng" dirty="0">
              <a:solidFill>
                <a:srgbClr val="003399"/>
              </a:solidFill>
            </a:endParaRPr>
          </a:p>
        </p:txBody>
      </p:sp>
      <p:sp>
        <p:nvSpPr>
          <p:cNvPr id="2" name="Title 3">
            <a:extLst>
              <a:ext uri="{FF2B5EF4-FFF2-40B4-BE49-F238E27FC236}">
                <a16:creationId xmlns:a16="http://schemas.microsoft.com/office/drawing/2014/main" id="{2E124720-1A8C-6546-51EE-A41B2FB83C05}"/>
              </a:ext>
            </a:extLst>
          </p:cNvPr>
          <p:cNvSpPr txBox="1">
            <a:spLocks/>
          </p:cNvSpPr>
          <p:nvPr/>
        </p:nvSpPr>
        <p:spPr>
          <a:xfrm>
            <a:off x="6546800" y="544010"/>
            <a:ext cx="5942284" cy="862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hr-HR" sz="3600" b="1" dirty="0">
                <a:solidFill>
                  <a:srgbClr val="003399"/>
                </a:solidFill>
                <a:latin typeface="+mn-lt"/>
              </a:rPr>
            </a:br>
            <a:endParaRPr lang="hr-HR" sz="3600" b="1" dirty="0">
              <a:solidFill>
                <a:srgbClr val="003399"/>
              </a:solidFill>
              <a:latin typeface="+mn-lt"/>
            </a:endParaRPr>
          </a:p>
        </p:txBody>
      </p:sp>
      <p:sp>
        <p:nvSpPr>
          <p:cNvPr id="10" name="TextBox 9">
            <a:extLst>
              <a:ext uri="{FF2B5EF4-FFF2-40B4-BE49-F238E27FC236}">
                <a16:creationId xmlns:a16="http://schemas.microsoft.com/office/drawing/2014/main" id="{CDA32F89-B567-2A3F-78A6-B76C8AD4D035}"/>
              </a:ext>
            </a:extLst>
          </p:cNvPr>
          <p:cNvSpPr txBox="1"/>
          <p:nvPr/>
        </p:nvSpPr>
        <p:spPr>
          <a:xfrm>
            <a:off x="2971799" y="1739311"/>
            <a:ext cx="6248400" cy="707886"/>
          </a:xfrm>
          <a:prstGeom prst="rect">
            <a:avLst/>
          </a:prstGeom>
          <a:noFill/>
        </p:spPr>
        <p:txBody>
          <a:bodyPr wrap="square">
            <a:spAutoFit/>
          </a:bodyPr>
          <a:lstStyle/>
          <a:p>
            <a:pPr algn="ctr"/>
            <a:r>
              <a:rPr lang="hr-HR" sz="4000" b="1" dirty="0">
                <a:solidFill>
                  <a:srgbClr val="003399"/>
                </a:solidFill>
                <a:latin typeface="+mn-lt"/>
              </a:rPr>
              <a:t>Zahvaljujemo na pažnji </a:t>
            </a:r>
            <a:r>
              <a:rPr lang="en-GB" sz="4000" b="1" dirty="0">
                <a:solidFill>
                  <a:srgbClr val="003399"/>
                </a:solidFill>
                <a:latin typeface="+mn-lt"/>
              </a:rPr>
              <a:t>!</a:t>
            </a:r>
            <a:endParaRPr lang="hr-HR" sz="4000" dirty="0">
              <a:solidFill>
                <a:srgbClr val="003399"/>
              </a:solidFill>
            </a:endParaRPr>
          </a:p>
        </p:txBody>
      </p:sp>
    </p:spTree>
    <p:extLst>
      <p:ext uri="{BB962C8B-B14F-4D97-AF65-F5344CB8AC3E}">
        <p14:creationId xmlns:p14="http://schemas.microsoft.com/office/powerpoint/2010/main" val="3420471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5505</TotalTime>
  <Words>14937</Words>
  <Application>Microsoft Office PowerPoint</Application>
  <PresentationFormat>Widescreen</PresentationFormat>
  <Paragraphs>1130</Paragraphs>
  <Slides>83</Slides>
  <Notes>78</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83</vt:i4>
      </vt:variant>
    </vt:vector>
  </HeadingPairs>
  <TitlesOfParts>
    <vt:vector size="99" baseType="lpstr">
      <vt:lpstr>MS Gothic</vt:lpstr>
      <vt:lpstr>Aptos Display</vt:lpstr>
      <vt:lpstr>Arial</vt:lpstr>
      <vt:lpstr>Calibri</vt:lpstr>
      <vt:lpstr>Corbel</vt:lpstr>
      <vt:lpstr>Courier New</vt:lpstr>
      <vt:lpstr>Georgia</vt:lpstr>
      <vt:lpstr>Montserrat</vt:lpstr>
      <vt:lpstr>Open Sans</vt:lpstr>
      <vt:lpstr>Open Sans</vt:lpstr>
      <vt:lpstr>Segoe UI</vt:lpstr>
      <vt:lpstr>Symbol</vt:lpstr>
      <vt:lpstr>Trebuchet MS</vt:lpstr>
      <vt:lpstr>Wingdings</vt:lpstr>
      <vt:lpstr>Office Theme</vt:lpstr>
      <vt:lpstr>1_Office Theme</vt:lpstr>
      <vt:lpstr>Implementacijske radionice – 2. poziv</vt:lpstr>
      <vt:lpstr>PowerPoint Presentation</vt:lpstr>
      <vt:lpstr>UPRAVLJAČKA STRUKTURA</vt:lpstr>
      <vt:lpstr>PROVEDBA PROJEKATA</vt:lpstr>
      <vt:lpstr>PROVEDBA PROJEKATA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IZVJEŠTAVANJE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PRIHVATLJIVOST  TROŠKOVA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Modifikacija projekta</vt:lpstr>
      <vt:lpstr>PowerPoint Presentation</vt:lpstr>
      <vt:lpstr>MODIFIKACIJA PROJEKTA</vt:lpstr>
      <vt:lpstr>PowerPoint Presentation</vt:lpstr>
      <vt:lpstr>MODIFIKACIJA PROJEKTA</vt:lpstr>
      <vt:lpstr>PowerPoint Presentation</vt:lpstr>
      <vt:lpstr>Terenske posjete  i revizije</vt:lpstr>
      <vt:lpstr>PowerPoint Presentation</vt:lpstr>
      <vt:lpstr>PowerPoint Presentation</vt:lpstr>
      <vt:lpstr>PowerPoint Presentation</vt:lpstr>
      <vt:lpstr>PowerPoint Presentation</vt:lpstr>
      <vt:lpstr>Nepravilnosti</vt:lpstr>
      <vt:lpstr>PowerPoint Presentation</vt:lpstr>
      <vt:lpstr>PowerPoint Presentation</vt:lpstr>
      <vt:lpstr>PowerPoint Presentation</vt:lpstr>
      <vt:lpstr>Prijevare </vt:lpstr>
      <vt:lpstr>KAKO SPRIJEČITI NEPRAVILNOSTI/PRIJEVARE?</vt:lpstr>
      <vt:lpstr>Zatvaranje projekta</vt:lpstr>
      <vt:lpstr>PowerPoint Presentation</vt:lpstr>
      <vt:lpstr>PowerPoint Presentation</vt:lpstr>
      <vt:lpstr>PowerPoint Presentation</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Maja Petekić</dc:creator>
  <cp:lastModifiedBy>-</cp:lastModifiedBy>
  <cp:revision>178</cp:revision>
  <dcterms:created xsi:type="dcterms:W3CDTF">2023-03-08T08:34:33Z</dcterms:created>
  <dcterms:modified xsi:type="dcterms:W3CDTF">2026-09-08T08:19:21Z</dcterms:modified>
</cp:coreProperties>
</file>